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Lst>
  <p:notesMasterIdLst>
    <p:notesMasterId r:id="rId2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6" r:id="rId32"/>
    <p:sldId id="284" r:id="rId33"/>
    <p:sldId id="287" r:id="rId34"/>
    <p:sldId id="288" r:id="rId35"/>
    <p:sldId id="289" r:id="rId36"/>
    <p:sldId id="290" r:id="rId37"/>
    <p:sldId id="291" r:id="rId38"/>
    <p:sldId id="292" r:id="rId39"/>
    <p:sldId id="293" r:id="rId40"/>
    <p:sldId id="294" r:id="rId41"/>
    <p:sldId id="295" r:id="rId42"/>
    <p:sldId id="296" r:id="rId43"/>
    <p:sldId id="285" r:id="rId44"/>
    <p:sldId id="298"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97" r:id="rId132"/>
    <p:sldId id="398" r:id="rId133"/>
    <p:sldId id="390" r:id="rId134"/>
    <p:sldId id="391" r:id="rId135"/>
    <p:sldId id="392" r:id="rId136"/>
    <p:sldId id="393" r:id="rId137"/>
    <p:sldId id="394" r:id="rId138"/>
    <p:sldId id="395" r:id="rId139"/>
    <p:sldId id="396" r:id="rId140"/>
    <p:sldId id="399" r:id="rId141"/>
    <p:sldId id="400" r:id="rId142"/>
    <p:sldId id="401" r:id="rId143"/>
    <p:sldId id="402" r:id="rId144"/>
    <p:sldId id="403" r:id="rId145"/>
    <p:sldId id="404" r:id="rId146"/>
    <p:sldId id="405" r:id="rId147"/>
    <p:sldId id="406" r:id="rId148"/>
    <p:sldId id="407" r:id="rId149"/>
    <p:sldId id="408" r:id="rId150"/>
    <p:sldId id="409" r:id="rId151"/>
    <p:sldId id="410" r:id="rId152"/>
    <p:sldId id="411" r:id="rId153"/>
    <p:sldId id="412" r:id="rId154"/>
    <p:sldId id="413" r:id="rId155"/>
    <p:sldId id="414" r:id="rId156"/>
    <p:sldId id="415" r:id="rId157"/>
    <p:sldId id="416" r:id="rId158"/>
    <p:sldId id="417" r:id="rId159"/>
    <p:sldId id="418" r:id="rId160"/>
    <p:sldId id="419" r:id="rId161"/>
    <p:sldId id="420" r:id="rId162"/>
    <p:sldId id="421" r:id="rId163"/>
    <p:sldId id="422" r:id="rId164"/>
    <p:sldId id="423" r:id="rId165"/>
    <p:sldId id="424" r:id="rId166"/>
    <p:sldId id="425" r:id="rId167"/>
    <p:sldId id="426" r:id="rId168"/>
    <p:sldId id="427" r:id="rId169"/>
    <p:sldId id="428" r:id="rId170"/>
    <p:sldId id="429" r:id="rId171"/>
    <p:sldId id="430" r:id="rId172"/>
    <p:sldId id="431" r:id="rId173"/>
    <p:sldId id="432" r:id="rId174"/>
    <p:sldId id="433" r:id="rId175"/>
    <p:sldId id="434" r:id="rId176"/>
    <p:sldId id="435" r:id="rId177"/>
    <p:sldId id="436" r:id="rId178"/>
    <p:sldId id="437" r:id="rId179"/>
    <p:sldId id="438" r:id="rId180"/>
    <p:sldId id="439" r:id="rId181"/>
    <p:sldId id="440" r:id="rId182"/>
    <p:sldId id="441" r:id="rId183"/>
    <p:sldId id="442" r:id="rId184"/>
    <p:sldId id="443" r:id="rId185"/>
    <p:sldId id="444" r:id="rId186"/>
    <p:sldId id="445" r:id="rId187"/>
    <p:sldId id="446" r:id="rId188"/>
    <p:sldId id="447" r:id="rId189"/>
    <p:sldId id="448" r:id="rId190"/>
    <p:sldId id="449" r:id="rId191"/>
    <p:sldId id="450" r:id="rId192"/>
    <p:sldId id="451" r:id="rId193"/>
    <p:sldId id="452" r:id="rId194"/>
    <p:sldId id="453" r:id="rId195"/>
    <p:sldId id="454" r:id="rId196"/>
    <p:sldId id="455" r:id="rId197"/>
    <p:sldId id="456" r:id="rId198"/>
    <p:sldId id="457" r:id="rId199"/>
    <p:sldId id="458" r:id="rId200"/>
    <p:sldId id="459" r:id="rId201"/>
    <p:sldId id="460" r:id="rId202"/>
    <p:sldId id="461" r:id="rId203"/>
    <p:sldId id="462" r:id="rId204"/>
    <p:sldId id="463" r:id="rId205"/>
    <p:sldId id="464" r:id="rId206"/>
    <p:sldId id="465" r:id="rId207"/>
    <p:sldId id="466" r:id="rId208"/>
    <p:sldId id="467" r:id="rId209"/>
    <p:sldId id="468" r:id="rId210"/>
    <p:sldId id="469" r:id="rId211"/>
    <p:sldId id="470" r:id="rId212"/>
    <p:sldId id="471" r:id="rId213"/>
    <p:sldId id="472" r:id="rId214"/>
    <p:sldId id="473" r:id="rId2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570" autoAdjust="0"/>
  </p:normalViewPr>
  <p:slideViewPr>
    <p:cSldViewPr snapToGrid="0">
      <p:cViewPr varScale="1">
        <p:scale>
          <a:sx n="45" d="100"/>
          <a:sy n="45" d="100"/>
        </p:scale>
        <p:origin x="6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notesMaster" Target="notesMasters/notesMaster1.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7EE2E-FE5F-4AFC-A0CF-3E58107F28E1}" type="doc">
      <dgm:prSet loTypeId="urn:microsoft.com/office/officeart/2005/8/layout/list1" loCatId="list" qsTypeId="urn:microsoft.com/office/officeart/2005/8/quickstyle/3d9" qsCatId="3D" csTypeId="urn:microsoft.com/office/officeart/2005/8/colors/accent1_2" csCatId="accent1" phldr="1"/>
      <dgm:spPr/>
      <dgm:t>
        <a:bodyPr/>
        <a:lstStyle/>
        <a:p>
          <a:endParaRPr lang="ru-RU"/>
        </a:p>
      </dgm:t>
    </dgm:pt>
    <dgm:pt modelId="{EDE0AA48-71DA-4865-B86D-96AE3604ECF6}">
      <dgm:prSet/>
      <dgm:spPr/>
      <dgm:t>
        <a:bodyPr/>
        <a:lstStyle/>
        <a:p>
          <a:pPr rtl="0"/>
          <a:r>
            <a:rPr lang="ru-RU" dirty="0" smtClean="0">
              <a:solidFill>
                <a:srgbClr val="C00000"/>
              </a:solidFill>
            </a:rPr>
            <a:t>Спасибо за внимание</a:t>
          </a:r>
          <a:endParaRPr lang="ru-RU" dirty="0">
            <a:solidFill>
              <a:srgbClr val="C00000"/>
            </a:solidFill>
          </a:endParaRPr>
        </a:p>
      </dgm:t>
    </dgm:pt>
    <dgm:pt modelId="{FED01659-4D47-488C-9E93-E12E8B08EE81}" type="parTrans" cxnId="{8F7B4002-EE14-420B-A9EB-F9DBE8400FBD}">
      <dgm:prSet/>
      <dgm:spPr/>
      <dgm:t>
        <a:bodyPr/>
        <a:lstStyle/>
        <a:p>
          <a:endParaRPr lang="ru-RU"/>
        </a:p>
      </dgm:t>
    </dgm:pt>
    <dgm:pt modelId="{8D22A66E-0A26-4C0C-957F-6AA177A16EAE}" type="sibTrans" cxnId="{8F7B4002-EE14-420B-A9EB-F9DBE8400FBD}">
      <dgm:prSet/>
      <dgm:spPr/>
      <dgm:t>
        <a:bodyPr/>
        <a:lstStyle/>
        <a:p>
          <a:endParaRPr lang="ru-RU"/>
        </a:p>
      </dgm:t>
    </dgm:pt>
    <dgm:pt modelId="{E2988AD8-48B2-4921-A3A6-70AD7CF165E6}" type="pres">
      <dgm:prSet presAssocID="{0017EE2E-FE5F-4AFC-A0CF-3E58107F28E1}" presName="linear" presStyleCnt="0">
        <dgm:presLayoutVars>
          <dgm:dir/>
          <dgm:animLvl val="lvl"/>
          <dgm:resizeHandles val="exact"/>
        </dgm:presLayoutVars>
      </dgm:prSet>
      <dgm:spPr/>
      <dgm:t>
        <a:bodyPr/>
        <a:lstStyle/>
        <a:p>
          <a:endParaRPr lang="ru-RU"/>
        </a:p>
      </dgm:t>
    </dgm:pt>
    <dgm:pt modelId="{AE00215B-9CD2-4821-9A69-9BEB197FC786}" type="pres">
      <dgm:prSet presAssocID="{EDE0AA48-71DA-4865-B86D-96AE3604ECF6}" presName="parentLin" presStyleCnt="0"/>
      <dgm:spPr/>
    </dgm:pt>
    <dgm:pt modelId="{FC826E1A-FE47-4C60-86FA-1DF6A62E9BAE}" type="pres">
      <dgm:prSet presAssocID="{EDE0AA48-71DA-4865-B86D-96AE3604ECF6}" presName="parentLeftMargin" presStyleLbl="node1" presStyleIdx="0" presStyleCnt="1"/>
      <dgm:spPr/>
      <dgm:t>
        <a:bodyPr/>
        <a:lstStyle/>
        <a:p>
          <a:endParaRPr lang="ru-RU"/>
        </a:p>
      </dgm:t>
    </dgm:pt>
    <dgm:pt modelId="{F2BA15ED-DB6A-4B9B-B5EF-D4F10464D11B}" type="pres">
      <dgm:prSet presAssocID="{EDE0AA48-71DA-4865-B86D-96AE3604ECF6}" presName="parentText" presStyleLbl="node1" presStyleIdx="0" presStyleCnt="1">
        <dgm:presLayoutVars>
          <dgm:chMax val="0"/>
          <dgm:bulletEnabled val="1"/>
        </dgm:presLayoutVars>
      </dgm:prSet>
      <dgm:spPr/>
      <dgm:t>
        <a:bodyPr/>
        <a:lstStyle/>
        <a:p>
          <a:endParaRPr lang="ru-RU"/>
        </a:p>
      </dgm:t>
    </dgm:pt>
    <dgm:pt modelId="{E4DFE17E-F118-4E0A-AF32-6CB6E5369FD0}" type="pres">
      <dgm:prSet presAssocID="{EDE0AA48-71DA-4865-B86D-96AE3604ECF6}" presName="negativeSpace" presStyleCnt="0"/>
      <dgm:spPr/>
    </dgm:pt>
    <dgm:pt modelId="{EFFFEE91-C9A6-43FD-BAEC-F64BDF5E33FA}" type="pres">
      <dgm:prSet presAssocID="{EDE0AA48-71DA-4865-B86D-96AE3604ECF6}" presName="childText" presStyleLbl="conFgAcc1" presStyleIdx="0" presStyleCnt="1">
        <dgm:presLayoutVars>
          <dgm:bulletEnabled val="1"/>
        </dgm:presLayoutVars>
      </dgm:prSet>
      <dgm:spPr/>
    </dgm:pt>
  </dgm:ptLst>
  <dgm:cxnLst>
    <dgm:cxn modelId="{5A50CC69-3F3E-4A40-AEE2-47DE113C9389}" type="presOf" srcId="{EDE0AA48-71DA-4865-B86D-96AE3604ECF6}" destId="{F2BA15ED-DB6A-4B9B-B5EF-D4F10464D11B}" srcOrd="1" destOrd="0" presId="urn:microsoft.com/office/officeart/2005/8/layout/list1"/>
    <dgm:cxn modelId="{8F7B4002-EE14-420B-A9EB-F9DBE8400FBD}" srcId="{0017EE2E-FE5F-4AFC-A0CF-3E58107F28E1}" destId="{EDE0AA48-71DA-4865-B86D-96AE3604ECF6}" srcOrd="0" destOrd="0" parTransId="{FED01659-4D47-488C-9E93-E12E8B08EE81}" sibTransId="{8D22A66E-0A26-4C0C-957F-6AA177A16EAE}"/>
    <dgm:cxn modelId="{11120222-FE35-44D1-A970-4481AD126439}" type="presOf" srcId="{0017EE2E-FE5F-4AFC-A0CF-3E58107F28E1}" destId="{E2988AD8-48B2-4921-A3A6-70AD7CF165E6}" srcOrd="0" destOrd="0" presId="urn:microsoft.com/office/officeart/2005/8/layout/list1"/>
    <dgm:cxn modelId="{30943BAE-8674-4AA7-BBD2-03ECF4DABCE8}" type="presOf" srcId="{EDE0AA48-71DA-4865-B86D-96AE3604ECF6}" destId="{FC826E1A-FE47-4C60-86FA-1DF6A62E9BAE}" srcOrd="0" destOrd="0" presId="urn:microsoft.com/office/officeart/2005/8/layout/list1"/>
    <dgm:cxn modelId="{167190E9-C9AD-433A-8204-ECE3EE045280}" type="presParOf" srcId="{E2988AD8-48B2-4921-A3A6-70AD7CF165E6}" destId="{AE00215B-9CD2-4821-9A69-9BEB197FC786}" srcOrd="0" destOrd="0" presId="urn:microsoft.com/office/officeart/2005/8/layout/list1"/>
    <dgm:cxn modelId="{3D1E582F-6181-43FE-9335-B58C1692ACE7}" type="presParOf" srcId="{AE00215B-9CD2-4821-9A69-9BEB197FC786}" destId="{FC826E1A-FE47-4C60-86FA-1DF6A62E9BAE}" srcOrd="0" destOrd="0" presId="urn:microsoft.com/office/officeart/2005/8/layout/list1"/>
    <dgm:cxn modelId="{9B68E4E9-B770-487F-9FD5-98F8952DE069}" type="presParOf" srcId="{AE00215B-9CD2-4821-9A69-9BEB197FC786}" destId="{F2BA15ED-DB6A-4B9B-B5EF-D4F10464D11B}" srcOrd="1" destOrd="0" presId="urn:microsoft.com/office/officeart/2005/8/layout/list1"/>
    <dgm:cxn modelId="{711B68C5-232A-4C48-B8E6-580A12B4C2A1}" type="presParOf" srcId="{E2988AD8-48B2-4921-A3A6-70AD7CF165E6}" destId="{E4DFE17E-F118-4E0A-AF32-6CB6E5369FD0}" srcOrd="1" destOrd="0" presId="urn:microsoft.com/office/officeart/2005/8/layout/list1"/>
    <dgm:cxn modelId="{01DAAF64-1F8E-43D3-ACFC-82771662ACAB}" type="presParOf" srcId="{E2988AD8-48B2-4921-A3A6-70AD7CF165E6}" destId="{EFFFEE91-C9A6-43FD-BAEC-F64BDF5E33F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9FBE40-B80A-4DD3-9B2D-35336C821E92}" type="doc">
      <dgm:prSet loTypeId="urn:microsoft.com/office/officeart/2005/8/layout/process2" loCatId="process" qsTypeId="urn:microsoft.com/office/officeart/2005/8/quickstyle/simple1" qsCatId="simple" csTypeId="urn:microsoft.com/office/officeart/2005/8/colors/accent1_2" csCatId="accent1" phldr="1"/>
      <dgm:spPr/>
    </dgm:pt>
    <dgm:pt modelId="{B7890D87-C39B-4ECC-9989-A32969BDF5CD}">
      <dgm:prSet phldrT="[Текст]" custT="1"/>
      <dgm:spPr/>
      <dgm:t>
        <a:bodyPr/>
        <a:lstStyle/>
        <a:p>
          <a:pPr algn="ctr"/>
          <a:r>
            <a:rPr lang="ru-RU" sz="2200" dirty="0" smtClean="0"/>
            <a:t>Ограничение </a:t>
          </a:r>
          <a:r>
            <a:rPr lang="el-GR" sz="2200" dirty="0" smtClean="0"/>
            <a:t>λ</a:t>
          </a:r>
          <a:r>
            <a:rPr lang="en-US" sz="2200" baseline="-25000" dirty="0" smtClean="0"/>
            <a:t>min</a:t>
          </a:r>
          <a:r>
            <a:rPr lang="ru-RU" sz="2200" dirty="0" smtClean="0"/>
            <a:t> шириной рабочего зазора головки;</a:t>
          </a:r>
        </a:p>
        <a:p>
          <a:pPr algn="ctr"/>
          <a:r>
            <a:rPr lang="ru-RU" sz="2200" dirty="0" smtClean="0"/>
            <a:t>Частотные характеристики ферромагнитных материалов;</a:t>
          </a:r>
        </a:p>
        <a:p>
          <a:pPr algn="ctr"/>
          <a:r>
            <a:rPr lang="ru-RU" sz="2200" dirty="0" smtClean="0"/>
            <a:t>Широкий динамический диапазон частот</a:t>
          </a:r>
          <a:endParaRPr lang="ru-RU" sz="2200" dirty="0"/>
        </a:p>
      </dgm:t>
    </dgm:pt>
    <dgm:pt modelId="{5A08FE7F-BB06-4C74-91EE-1088A67D428D}" type="parTrans" cxnId="{1043C97C-9C18-418A-AA04-1DA23C2D2A93}">
      <dgm:prSet/>
      <dgm:spPr/>
      <dgm:t>
        <a:bodyPr/>
        <a:lstStyle/>
        <a:p>
          <a:endParaRPr lang="ru-RU"/>
        </a:p>
      </dgm:t>
    </dgm:pt>
    <dgm:pt modelId="{BF96753B-98B4-42FC-A028-52DDC8DA632E}" type="sibTrans" cxnId="{1043C97C-9C18-418A-AA04-1DA23C2D2A93}">
      <dgm:prSet/>
      <dgm:spPr/>
      <dgm:t>
        <a:bodyPr/>
        <a:lstStyle/>
        <a:p>
          <a:endParaRPr lang="ru-RU"/>
        </a:p>
      </dgm:t>
    </dgm:pt>
    <dgm:pt modelId="{8F0CC27C-1A23-4677-89F6-47D7F4D0FE3A}">
      <dgm:prSet phldrT="[Текст]" custT="1"/>
      <dgm:spPr/>
      <dgm:t>
        <a:bodyPr/>
        <a:lstStyle/>
        <a:p>
          <a:r>
            <a:rPr lang="ru-RU" sz="2600" dirty="0" smtClean="0"/>
            <a:t>Относительное сжатие частотного диапазона</a:t>
          </a:r>
        </a:p>
        <a:p>
          <a:r>
            <a:rPr lang="ru-RU" sz="2600" dirty="0" smtClean="0"/>
            <a:t>АМ или ЧМ?</a:t>
          </a:r>
          <a:endParaRPr lang="ru-RU" sz="2600" dirty="0"/>
        </a:p>
      </dgm:t>
    </dgm:pt>
    <dgm:pt modelId="{7189CB4D-A9B5-4FDC-8683-A34A64A6BE3B}" type="parTrans" cxnId="{D0FE5F3C-3D2A-4470-BAA7-903334C0CA4E}">
      <dgm:prSet/>
      <dgm:spPr/>
      <dgm:t>
        <a:bodyPr/>
        <a:lstStyle/>
        <a:p>
          <a:endParaRPr lang="ru-RU"/>
        </a:p>
      </dgm:t>
    </dgm:pt>
    <dgm:pt modelId="{F669851C-BE91-4EB6-B4D6-656229DE272E}" type="sibTrans" cxnId="{D0FE5F3C-3D2A-4470-BAA7-903334C0CA4E}">
      <dgm:prSet/>
      <dgm:spPr/>
      <dgm:t>
        <a:bodyPr/>
        <a:lstStyle/>
        <a:p>
          <a:endParaRPr lang="ru-RU"/>
        </a:p>
      </dgm:t>
    </dgm:pt>
    <dgm:pt modelId="{90134246-CF12-4F04-9BD3-12051F9CDE56}" type="pres">
      <dgm:prSet presAssocID="{0C9FBE40-B80A-4DD3-9B2D-35336C821E92}" presName="linearFlow" presStyleCnt="0">
        <dgm:presLayoutVars>
          <dgm:resizeHandles val="exact"/>
        </dgm:presLayoutVars>
      </dgm:prSet>
      <dgm:spPr/>
    </dgm:pt>
    <dgm:pt modelId="{8CDA2F0E-8110-4494-B4E1-4F58BA33551E}" type="pres">
      <dgm:prSet presAssocID="{B7890D87-C39B-4ECC-9989-A32969BDF5CD}" presName="node" presStyleLbl="node1" presStyleIdx="0" presStyleCnt="2" custScaleX="187714" custScaleY="46773" custLinFactNeighborX="-3293" custLinFactNeighborY="-71">
        <dgm:presLayoutVars>
          <dgm:bulletEnabled val="1"/>
        </dgm:presLayoutVars>
      </dgm:prSet>
      <dgm:spPr/>
      <dgm:t>
        <a:bodyPr/>
        <a:lstStyle/>
        <a:p>
          <a:endParaRPr lang="ru-RU"/>
        </a:p>
      </dgm:t>
    </dgm:pt>
    <dgm:pt modelId="{C449BE8F-E438-4184-99A1-6741FFB4B2BC}" type="pres">
      <dgm:prSet presAssocID="{BF96753B-98B4-42FC-A028-52DDC8DA632E}" presName="sibTrans" presStyleLbl="sibTrans2D1" presStyleIdx="0" presStyleCnt="1" custScaleX="117514" custScaleY="45044" custLinFactNeighborX="3860" custLinFactNeighborY="-458"/>
      <dgm:spPr/>
      <dgm:t>
        <a:bodyPr/>
        <a:lstStyle/>
        <a:p>
          <a:endParaRPr lang="ru-RU"/>
        </a:p>
      </dgm:t>
    </dgm:pt>
    <dgm:pt modelId="{7171ECA3-4104-4EC6-A0FD-645633E0A876}" type="pres">
      <dgm:prSet presAssocID="{BF96753B-98B4-42FC-A028-52DDC8DA632E}" presName="connectorText" presStyleLbl="sibTrans2D1" presStyleIdx="0" presStyleCnt="1"/>
      <dgm:spPr/>
      <dgm:t>
        <a:bodyPr/>
        <a:lstStyle/>
        <a:p>
          <a:endParaRPr lang="ru-RU"/>
        </a:p>
      </dgm:t>
    </dgm:pt>
    <dgm:pt modelId="{4B7B9C17-1C9B-4F6E-9671-D6977F222F14}" type="pres">
      <dgm:prSet presAssocID="{8F0CC27C-1A23-4677-89F6-47D7F4D0FE3A}" presName="node" presStyleLbl="node1" presStyleIdx="1" presStyleCnt="2" custScaleX="185497" custScaleY="25093" custLinFactNeighborX="538" custLinFactNeighborY="-33108">
        <dgm:presLayoutVars>
          <dgm:bulletEnabled val="1"/>
        </dgm:presLayoutVars>
      </dgm:prSet>
      <dgm:spPr/>
      <dgm:t>
        <a:bodyPr/>
        <a:lstStyle/>
        <a:p>
          <a:endParaRPr lang="ru-RU"/>
        </a:p>
      </dgm:t>
    </dgm:pt>
  </dgm:ptLst>
  <dgm:cxnLst>
    <dgm:cxn modelId="{1043C97C-9C18-418A-AA04-1DA23C2D2A93}" srcId="{0C9FBE40-B80A-4DD3-9B2D-35336C821E92}" destId="{B7890D87-C39B-4ECC-9989-A32969BDF5CD}" srcOrd="0" destOrd="0" parTransId="{5A08FE7F-BB06-4C74-91EE-1088A67D428D}" sibTransId="{BF96753B-98B4-42FC-A028-52DDC8DA632E}"/>
    <dgm:cxn modelId="{D0FE5F3C-3D2A-4470-BAA7-903334C0CA4E}" srcId="{0C9FBE40-B80A-4DD3-9B2D-35336C821E92}" destId="{8F0CC27C-1A23-4677-89F6-47D7F4D0FE3A}" srcOrd="1" destOrd="0" parTransId="{7189CB4D-A9B5-4FDC-8683-A34A64A6BE3B}" sibTransId="{F669851C-BE91-4EB6-B4D6-656229DE272E}"/>
    <dgm:cxn modelId="{6C7CDF84-CB76-44CA-88C5-D07863BE6CFE}" type="presOf" srcId="{8F0CC27C-1A23-4677-89F6-47D7F4D0FE3A}" destId="{4B7B9C17-1C9B-4F6E-9671-D6977F222F14}" srcOrd="0" destOrd="0" presId="urn:microsoft.com/office/officeart/2005/8/layout/process2"/>
    <dgm:cxn modelId="{712E5255-35AE-4855-949A-FBC594482BA4}" type="presOf" srcId="{BF96753B-98B4-42FC-A028-52DDC8DA632E}" destId="{7171ECA3-4104-4EC6-A0FD-645633E0A876}" srcOrd="1" destOrd="0" presId="urn:microsoft.com/office/officeart/2005/8/layout/process2"/>
    <dgm:cxn modelId="{A12B9180-8C78-4A77-B8B2-126DA07C83E3}" type="presOf" srcId="{BF96753B-98B4-42FC-A028-52DDC8DA632E}" destId="{C449BE8F-E438-4184-99A1-6741FFB4B2BC}" srcOrd="0" destOrd="0" presId="urn:microsoft.com/office/officeart/2005/8/layout/process2"/>
    <dgm:cxn modelId="{68D6B83A-8DCC-4966-8B47-EBFB4D4A1257}" type="presOf" srcId="{0C9FBE40-B80A-4DD3-9B2D-35336C821E92}" destId="{90134246-CF12-4F04-9BD3-12051F9CDE56}" srcOrd="0" destOrd="0" presId="urn:microsoft.com/office/officeart/2005/8/layout/process2"/>
    <dgm:cxn modelId="{90211DB8-7863-46EB-9DAE-297FCE626190}" type="presOf" srcId="{B7890D87-C39B-4ECC-9989-A32969BDF5CD}" destId="{8CDA2F0E-8110-4494-B4E1-4F58BA33551E}" srcOrd="0" destOrd="0" presId="urn:microsoft.com/office/officeart/2005/8/layout/process2"/>
    <dgm:cxn modelId="{CB5FA159-C25C-44A7-BBA7-F0545DA09502}" type="presParOf" srcId="{90134246-CF12-4F04-9BD3-12051F9CDE56}" destId="{8CDA2F0E-8110-4494-B4E1-4F58BA33551E}" srcOrd="0" destOrd="0" presId="urn:microsoft.com/office/officeart/2005/8/layout/process2"/>
    <dgm:cxn modelId="{7EE173F7-12A3-4F07-AFBB-B680753E61F6}" type="presParOf" srcId="{90134246-CF12-4F04-9BD3-12051F9CDE56}" destId="{C449BE8F-E438-4184-99A1-6741FFB4B2BC}" srcOrd="1" destOrd="0" presId="urn:microsoft.com/office/officeart/2005/8/layout/process2"/>
    <dgm:cxn modelId="{B6925F74-3F78-4AFB-8617-6E6197A61F3A}" type="presParOf" srcId="{C449BE8F-E438-4184-99A1-6741FFB4B2BC}" destId="{7171ECA3-4104-4EC6-A0FD-645633E0A876}" srcOrd="0" destOrd="0" presId="urn:microsoft.com/office/officeart/2005/8/layout/process2"/>
    <dgm:cxn modelId="{E43E6818-67DE-4538-9CC9-E705983E3456}" type="presParOf" srcId="{90134246-CF12-4F04-9BD3-12051F9CDE56}" destId="{4B7B9C17-1C9B-4F6E-9671-D6977F222F14}"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FEE91-C9A6-43FD-BAEC-F64BDF5E33FA}">
      <dsp:nvSpPr>
        <dsp:cNvPr id="0" name=""/>
        <dsp:cNvSpPr/>
      </dsp:nvSpPr>
      <dsp:spPr>
        <a:xfrm>
          <a:off x="0" y="2202932"/>
          <a:ext cx="8856984" cy="118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F2BA15ED-DB6A-4B9B-B5EF-D4F10464D11B}">
      <dsp:nvSpPr>
        <dsp:cNvPr id="0" name=""/>
        <dsp:cNvSpPr/>
      </dsp:nvSpPr>
      <dsp:spPr>
        <a:xfrm>
          <a:off x="442849" y="1509211"/>
          <a:ext cx="6199888" cy="1387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34341" tIns="0" rIns="234341" bIns="0" numCol="1" spcCol="1270" anchor="ctr" anchorCtr="0">
          <a:noAutofit/>
          <a:sp3d extrusionH="28000" prstMaterial="matte"/>
        </a:bodyPr>
        <a:lstStyle/>
        <a:p>
          <a:pPr lvl="0" algn="l" defTabSz="2089150" rtl="0">
            <a:lnSpc>
              <a:spcPct val="90000"/>
            </a:lnSpc>
            <a:spcBef>
              <a:spcPct val="0"/>
            </a:spcBef>
            <a:spcAft>
              <a:spcPct val="35000"/>
            </a:spcAft>
          </a:pPr>
          <a:r>
            <a:rPr lang="ru-RU" sz="4700" kern="1200" dirty="0" smtClean="0">
              <a:solidFill>
                <a:srgbClr val="C00000"/>
              </a:solidFill>
            </a:rPr>
            <a:t>Спасибо за внимание</a:t>
          </a:r>
          <a:endParaRPr lang="ru-RU" sz="4700" kern="1200" dirty="0">
            <a:solidFill>
              <a:srgbClr val="C00000"/>
            </a:solidFill>
          </a:endParaRPr>
        </a:p>
      </dsp:txBody>
      <dsp:txXfrm>
        <a:off x="510578" y="1576940"/>
        <a:ext cx="6064430" cy="125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A2F0E-8110-4494-B4E1-4F58BA33551E}">
      <dsp:nvSpPr>
        <dsp:cNvPr id="0" name=""/>
        <dsp:cNvSpPr/>
      </dsp:nvSpPr>
      <dsp:spPr>
        <a:xfrm>
          <a:off x="0" y="5"/>
          <a:ext cx="8143932" cy="183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t>Ограничение </a:t>
          </a:r>
          <a:r>
            <a:rPr lang="el-GR" sz="2200" kern="1200" dirty="0" smtClean="0"/>
            <a:t>λ</a:t>
          </a:r>
          <a:r>
            <a:rPr lang="en-US" sz="2200" kern="1200" baseline="-25000" dirty="0" smtClean="0"/>
            <a:t>min</a:t>
          </a:r>
          <a:r>
            <a:rPr lang="ru-RU" sz="2200" kern="1200" dirty="0" smtClean="0"/>
            <a:t> шириной рабочего зазора головки;</a:t>
          </a:r>
        </a:p>
        <a:p>
          <a:pPr lvl="0" algn="ctr" defTabSz="977900">
            <a:lnSpc>
              <a:spcPct val="90000"/>
            </a:lnSpc>
            <a:spcBef>
              <a:spcPct val="0"/>
            </a:spcBef>
            <a:spcAft>
              <a:spcPct val="35000"/>
            </a:spcAft>
          </a:pPr>
          <a:r>
            <a:rPr lang="ru-RU" sz="2200" kern="1200" dirty="0" smtClean="0"/>
            <a:t>Частотные характеристики ферромагнитных материалов;</a:t>
          </a:r>
        </a:p>
        <a:p>
          <a:pPr lvl="0" algn="ctr" defTabSz="977900">
            <a:lnSpc>
              <a:spcPct val="90000"/>
            </a:lnSpc>
            <a:spcBef>
              <a:spcPct val="0"/>
            </a:spcBef>
            <a:spcAft>
              <a:spcPct val="35000"/>
            </a:spcAft>
          </a:pPr>
          <a:r>
            <a:rPr lang="ru-RU" sz="2200" kern="1200" dirty="0" smtClean="0"/>
            <a:t>Широкий динамический диапазон частот</a:t>
          </a:r>
          <a:endParaRPr lang="ru-RU" sz="2200" kern="1200" dirty="0"/>
        </a:p>
      </dsp:txBody>
      <dsp:txXfrm>
        <a:off x="53735" y="53740"/>
        <a:ext cx="8036462" cy="1727184"/>
      </dsp:txXfrm>
    </dsp:sp>
    <dsp:sp modelId="{C449BE8F-E438-4184-99A1-6741FFB4B2BC}">
      <dsp:nvSpPr>
        <dsp:cNvPr id="0" name=""/>
        <dsp:cNvSpPr/>
      </dsp:nvSpPr>
      <dsp:spPr>
        <a:xfrm rot="5358475">
          <a:off x="3870942" y="1690433"/>
          <a:ext cx="460796" cy="7950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5400000">
        <a:off x="3861983" y="1857578"/>
        <a:ext cx="477045" cy="322557"/>
      </dsp:txXfrm>
    </dsp:sp>
    <dsp:sp modelId="{4B7B9C17-1C9B-4F6E-9671-D6977F222F14}">
      <dsp:nvSpPr>
        <dsp:cNvPr id="0" name=""/>
        <dsp:cNvSpPr/>
      </dsp:nvSpPr>
      <dsp:spPr>
        <a:xfrm>
          <a:off x="71433" y="2357449"/>
          <a:ext cx="8047747" cy="9842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smtClean="0"/>
            <a:t>Относительное сжатие частотного диапазона</a:t>
          </a:r>
        </a:p>
        <a:p>
          <a:pPr lvl="0" algn="ctr" defTabSz="1155700">
            <a:lnSpc>
              <a:spcPct val="90000"/>
            </a:lnSpc>
            <a:spcBef>
              <a:spcPct val="0"/>
            </a:spcBef>
            <a:spcAft>
              <a:spcPct val="35000"/>
            </a:spcAft>
          </a:pPr>
          <a:r>
            <a:rPr lang="ru-RU" sz="2600" kern="1200" dirty="0" smtClean="0"/>
            <a:t>АМ или ЧМ?</a:t>
          </a:r>
          <a:endParaRPr lang="ru-RU" sz="2600" kern="1200" dirty="0"/>
        </a:p>
      </dsp:txBody>
      <dsp:txXfrm>
        <a:off x="100261" y="2386277"/>
        <a:ext cx="7990091" cy="9266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jpe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2179C-2256-4766-AA87-CBBF65E9BD5C}" type="datetimeFigureOut">
              <a:rPr lang="ru-RU" smtClean="0"/>
              <a:t>30.09.2020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665F6-F81F-46C5-8D1E-EA32B8BCAA06}" type="slidenum">
              <a:rPr lang="ru-RU" smtClean="0"/>
              <a:t>‹#›</a:t>
            </a:fld>
            <a:endParaRPr lang="ru-RU"/>
          </a:p>
        </p:txBody>
      </p:sp>
    </p:spTree>
    <p:extLst>
      <p:ext uri="{BB962C8B-B14F-4D97-AF65-F5344CB8AC3E}">
        <p14:creationId xmlns:p14="http://schemas.microsoft.com/office/powerpoint/2010/main" val="2669256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ru.wikipedia.org/wiki/%D0%92%D0%BE%D0%BB%D0%BD%D0%BE%D0%B2%D0%BE%D0%B5_%D1%81%D0%BE%D0%BF%D1%80%D0%BE%D1%82%D0%B8%D0%B2%D0%BB%D0%B5%D0%BD%D0%B8%D0%B5" TargetMode="External"/><Relationship Id="rId3" Type="http://schemas.openxmlformats.org/officeDocument/2006/relationships/hyperlink" Target="https://ru.wikipedia.org/wiki/%D0%90%D0%BD%D0%B3%D0%BB%D0%B8%D0%B9%D1%81%D0%BA%D0%B8%D0%B9_%D1%8F%D0%B7%D1%8B%D0%BA" TargetMode="External"/><Relationship Id="rId7" Type="http://schemas.openxmlformats.org/officeDocument/2006/relationships/hyperlink" Target="https://ru.wikipedia.org/wiki/%D0%A1%D0%B2%D1%8F%D0%B7%D1%8C_(%D1%82%D0%B5%D1%85%D0%BD%D0%B8%D0%BA%D0%B0)#%D0%9B%D0%B8%D0%BD%D0%B8%D1%8F_%D1%81%D0%B2%D1%8F%D0%B7%D0%B8" TargetMode="External"/><Relationship Id="rId12" Type="http://schemas.openxmlformats.org/officeDocument/2006/relationships/hyperlink" Target="https://ru.wikipedia.org/wiki/HDT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ru.wikipedia.org/wiki/%D0%92%D0%B8%D0%B4%D0%B5%D0%BE%D1%81%D0%B8%D0%B3%D0%BD%D0%B0%D0%BB" TargetMode="External"/><Relationship Id="rId11" Type="http://schemas.openxmlformats.org/officeDocument/2006/relationships/hyperlink" Target="https://ru.wikipedia.org/wiki/%D0%A2%D0%B5%D0%BB%D0%B5%D0%B2%D0%B8%D0%B4%D0%B5%D0%BD%D0%B8%D0%B5_%D1%81%D1%82%D0%B0%D0%BD%D0%B4%D0%B0%D1%80%D1%82%D0%BD%D0%BE%D0%B9_%D1%87%D1%91%D1%82%D0%BA%D0%BE%D1%81%D1%82%D0%B8" TargetMode="External"/><Relationship Id="rId5" Type="http://schemas.openxmlformats.org/officeDocument/2006/relationships/hyperlink" Target="https://ru.wikipedia.org/wiki/%D0%90%D0%BD%D0%B0%D0%BB%D0%BE%D0%B3%D0%BE%D0%B2%D1%8B%D0%B9_%D1%81%D0%B8%D0%B3%D0%BD%D0%B0%D0%BB" TargetMode="External"/><Relationship Id="rId10" Type="http://schemas.openxmlformats.org/officeDocument/2006/relationships/hyperlink" Target="https://ru.wikipedia.org/wiki/%D0%9F%D0%B5%D1%80%D0%B5%D0%BA%D1%80%D1%91%D1%81%D1%82%D0%BD%D1%8B%D0%B5_%D0%BF%D0%BE%D0%BC%D0%B5%D1%85%D0%B8" TargetMode="External"/><Relationship Id="rId4" Type="http://schemas.openxmlformats.org/officeDocument/2006/relationships/hyperlink" Target="https://ru.wikipedia.org/wiki/%D0%9A%D0%BE%D0%BC%D0%BF%D0%BE%D0%BD%D0%B5%D0%BD%D1%82%D0%BD%D0%BE%D0%B5_%D0%B2%D0%B8%D0%B4%D0%B5%D0%BE" TargetMode="External"/><Relationship Id="rId9" Type="http://schemas.openxmlformats.org/officeDocument/2006/relationships/hyperlink" Target="https://ru.wikipedia.org/wiki/%D0%9A%D0%BE%D0%BC%D0%BF%D0%BE%D0%B7%D0%B8%D1%82%D0%BD%D0%BE%D0%B5_%D0%B2%D0%B8%D0%B4%D0%B5%D0%B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adioprog.ru/uploads/media/articles/0001/02/ff7b9352eefafb92bcc0f87539b403c11c6532a9.p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ru.wikipedia.org/wiki/%D0%A1%D0%B8%D0%BB%D0%B0" TargetMode="External"/><Relationship Id="rId3" Type="http://schemas.openxmlformats.org/officeDocument/2006/relationships/hyperlink" Target="https://ru.wikipedia.org/wiki/CEC_(%D1%88%D0%B8%D0%BD%D0%B0_%D0%BE%D0%B1%D0%BC%D0%B5%D0%BD%D0%B0_%D0%B4%D0%B0%D0%BD%D0%BD%D1%8B%D0%BC%D0%B8)" TargetMode="External"/><Relationship Id="rId7" Type="http://schemas.openxmlformats.org/officeDocument/2006/relationships/hyperlink" Target="https://ru.wikipedia.org/wiki/%D0%A0%D0%B5%D1%81%D0%B8%D0%B2%D0%B5%D1%80_%D1%86%D0%B8%D1%84%D1%80%D0%BE%D0%B2%D0%BE%D0%B3%D0%BE_%D1%82%D0%B5%D0%BB%D0%B5%D0%B2%D0%B8%D0%B4%D0%B5%D0%BD%D0%B8%D1%8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ru.wikipedia.org/wiki/%D0%92%D0%B8%D0%B4%D0%B5%D0%BE%D0%BC%D0%B0%D0%B3%D0%BD%D0%B8%D1%82%D0%BE%D1%84%D0%BE%D0%BD" TargetMode="External"/><Relationship Id="rId5" Type="http://schemas.openxmlformats.org/officeDocument/2006/relationships/hyperlink" Target="https://ru.wikipedia.org/wiki/%D0%A2%D0%B5%D0%BB%D0%B5%D0%B2%D0%B8%D0%B7%D0%BE%D1%80" TargetMode="External"/><Relationship Id="rId4" Type="http://schemas.openxmlformats.org/officeDocument/2006/relationships/hyperlink" Target="https://ru.wikipedia.org/wiki/%D0%9F%D1%83%D0%BB%D1%8C%D1%82_%D0%B4%D0%B8%D1%81%D1%82%D0%B0%D0%BD%D1%86%D0%B8%D0%BE%D0%BD%D0%BD%D0%BE%D0%B3%D0%BE_%D1%83%D0%BF%D1%80%D0%B0%D0%B2%D0%BB%D0%B5%D0%BD%D0%B8%D1%8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S-</a:t>
            </a:r>
            <a:r>
              <a:rPr lang="ru-RU" sz="1200" b="1" i="0" kern="1200" dirty="0" err="1" smtClean="0">
                <a:solidFill>
                  <a:schemeClr val="tx1"/>
                </a:solidFill>
                <a:effectLst/>
                <a:latin typeface="+mn-lt"/>
                <a:ea typeface="+mn-ea"/>
                <a:cs typeface="+mn-cs"/>
              </a:rPr>
              <a:t>Video</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3" tooltip="Английский язык"/>
              </a:rPr>
              <a:t>англ.</a:t>
            </a:r>
            <a:r>
              <a:rPr lang="ru-RU" sz="1200" b="0" i="0" kern="1200" dirty="0" smtClean="0">
                <a:solidFill>
                  <a:schemeClr val="tx1"/>
                </a:solidFill>
                <a:effectLst/>
                <a:latin typeface="+mn-lt"/>
                <a:ea typeface="+mn-ea"/>
                <a:cs typeface="+mn-cs"/>
              </a:rPr>
              <a:t> </a:t>
            </a:r>
            <a:r>
              <a:rPr lang="ru-RU" sz="1200" b="1" i="1" kern="1200" dirty="0" err="1" smtClean="0">
                <a:solidFill>
                  <a:schemeClr val="tx1"/>
                </a:solidFill>
                <a:effectLst/>
                <a:latin typeface="+mn-lt"/>
                <a:ea typeface="+mn-ea"/>
                <a:cs typeface="+mn-cs"/>
              </a:rPr>
              <a:t>S</a:t>
            </a:r>
            <a:r>
              <a:rPr lang="ru-RU" sz="1200" b="0" i="1" kern="1200" dirty="0" err="1" smtClean="0">
                <a:solidFill>
                  <a:schemeClr val="tx1"/>
                </a:solidFill>
                <a:effectLst/>
                <a:latin typeface="+mn-lt"/>
                <a:ea typeface="+mn-ea"/>
                <a:cs typeface="+mn-cs"/>
              </a:rPr>
              <a:t>eparate</a:t>
            </a:r>
            <a:r>
              <a:rPr lang="ru-RU" sz="1200" b="0" i="1" kern="1200" dirty="0" smtClean="0">
                <a:solidFill>
                  <a:schemeClr val="tx1"/>
                </a:solidFill>
                <a:effectLst/>
                <a:latin typeface="+mn-lt"/>
                <a:ea typeface="+mn-ea"/>
                <a:cs typeface="+mn-cs"/>
              </a:rPr>
              <a:t> </a:t>
            </a:r>
            <a:r>
              <a:rPr lang="ru-RU" sz="1200" b="1" i="1" kern="1200" dirty="0" err="1" smtClean="0">
                <a:solidFill>
                  <a:schemeClr val="tx1"/>
                </a:solidFill>
                <a:effectLst/>
                <a:latin typeface="+mn-lt"/>
                <a:ea typeface="+mn-ea"/>
                <a:cs typeface="+mn-cs"/>
              </a:rPr>
              <a:t>Video</a:t>
            </a:r>
            <a:r>
              <a:rPr lang="ru-RU" sz="1200" b="0" i="0" kern="1200" dirty="0" smtClean="0">
                <a:solidFill>
                  <a:schemeClr val="tx1"/>
                </a:solidFill>
                <a:effectLst/>
                <a:latin typeface="+mn-lt"/>
                <a:ea typeface="+mn-ea"/>
                <a:cs typeface="+mn-cs"/>
              </a:rPr>
              <a:t>, </a:t>
            </a:r>
            <a:r>
              <a:rPr lang="ru-RU" sz="1200" b="1" i="0" kern="1200" dirty="0" smtClean="0">
                <a:solidFill>
                  <a:schemeClr val="tx1"/>
                </a:solidFill>
                <a:effectLst/>
                <a:latin typeface="+mn-lt"/>
                <a:ea typeface="+mn-ea"/>
                <a:cs typeface="+mn-cs"/>
              </a:rPr>
              <a:t>раздельный видеосигнал</a:t>
            </a:r>
            <a:r>
              <a:rPr lang="ru-RU" sz="1200" b="0" i="0" kern="1200" dirty="0" smtClean="0">
                <a:solidFill>
                  <a:schemeClr val="tx1"/>
                </a:solidFill>
                <a:effectLst/>
                <a:latin typeface="+mn-lt"/>
                <a:ea typeface="+mn-ea"/>
                <a:cs typeface="+mn-cs"/>
              </a:rPr>
              <a:t>) — </a:t>
            </a:r>
            <a:r>
              <a:rPr lang="ru-RU" sz="1200" b="0" i="0" u="none" strike="noStrike" kern="1200" dirty="0" smtClean="0">
                <a:solidFill>
                  <a:schemeClr val="tx1"/>
                </a:solidFill>
                <a:effectLst/>
                <a:latin typeface="+mn-lt"/>
                <a:ea typeface="+mn-ea"/>
                <a:cs typeface="+mn-cs"/>
                <a:hlinkClick r:id="rId4" tooltip="Компонентное видео"/>
              </a:rPr>
              <a:t>компонентный</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5" tooltip="Аналоговый сигнал"/>
              </a:rPr>
              <a:t>аналоговый</a:t>
            </a:r>
            <a:r>
              <a:rPr lang="ru-RU" sz="1200" b="0" i="0" kern="1200" dirty="0" smtClean="0">
                <a:solidFill>
                  <a:schemeClr val="tx1"/>
                </a:solidFill>
                <a:effectLst/>
                <a:latin typeface="+mn-lt"/>
                <a:ea typeface="+mn-ea"/>
                <a:cs typeface="+mn-cs"/>
              </a:rPr>
              <a:t> видеоинтерфейс, предусматривающий раздельную передачу составляющих </a:t>
            </a:r>
            <a:r>
              <a:rPr lang="ru-RU" sz="1200" b="0" i="0" u="none" strike="noStrike" kern="1200" dirty="0" smtClean="0">
                <a:solidFill>
                  <a:schemeClr val="tx1"/>
                </a:solidFill>
                <a:effectLst/>
                <a:latin typeface="+mn-lt"/>
                <a:ea typeface="+mn-ea"/>
                <a:cs typeface="+mn-cs"/>
                <a:hlinkClick r:id="rId6" tooltip="Видеосигнал"/>
              </a:rPr>
              <a:t>видеосигнала</a:t>
            </a:r>
            <a:r>
              <a:rPr lang="ru-RU" sz="1200" b="0" i="0" kern="1200" dirty="0" smtClean="0">
                <a:solidFill>
                  <a:schemeClr val="tx1"/>
                </a:solidFill>
                <a:effectLst/>
                <a:latin typeface="+mn-lt"/>
                <a:ea typeface="+mn-ea"/>
                <a:cs typeface="+mn-cs"/>
              </a:rPr>
              <a:t>: яркости </a:t>
            </a:r>
            <a:r>
              <a:rPr lang="ru-RU" sz="1200" b="1" i="1" kern="1200" dirty="0" smtClean="0">
                <a:solidFill>
                  <a:schemeClr val="tx1"/>
                </a:solidFill>
                <a:effectLst/>
                <a:latin typeface="+mn-lt"/>
                <a:ea typeface="+mn-ea"/>
                <a:cs typeface="+mn-cs"/>
              </a:rPr>
              <a:t>Y</a:t>
            </a:r>
            <a:r>
              <a:rPr lang="ru-RU" sz="1200" b="0" i="0" kern="1200" dirty="0" smtClean="0">
                <a:solidFill>
                  <a:schemeClr val="tx1"/>
                </a:solidFill>
                <a:effectLst/>
                <a:latin typeface="+mn-lt"/>
                <a:ea typeface="+mn-ea"/>
                <a:cs typeface="+mn-cs"/>
              </a:rPr>
              <a:t> совместно c синхросигналом, и цветности </a:t>
            </a:r>
            <a:r>
              <a:rPr lang="ru-RU" sz="1200" b="1" i="1" kern="1200" dirty="0" smtClean="0">
                <a:solidFill>
                  <a:schemeClr val="tx1"/>
                </a:solidFill>
                <a:effectLst/>
                <a:latin typeface="+mn-lt"/>
                <a:ea typeface="+mn-ea"/>
                <a:cs typeface="+mn-cs"/>
              </a:rPr>
              <a:t>С</a:t>
            </a:r>
            <a:r>
              <a:rPr lang="ru-RU" sz="1200" b="0" i="0" kern="1200" dirty="0" smtClean="0">
                <a:solidFill>
                  <a:schemeClr val="tx1"/>
                </a:solidFill>
                <a:effectLst/>
                <a:latin typeface="+mn-lt"/>
                <a:ea typeface="+mn-ea"/>
                <a:cs typeface="+mn-cs"/>
              </a:rPr>
              <a:t> (совместно с цветовой синхронизацией), которые передаются по двум отдельным </a:t>
            </a:r>
            <a:r>
              <a:rPr lang="ru-RU" sz="1200" b="0" i="0" u="none" strike="noStrike" kern="1200" dirty="0" smtClean="0">
                <a:solidFill>
                  <a:schemeClr val="tx1"/>
                </a:solidFill>
                <a:effectLst/>
                <a:latin typeface="+mn-lt"/>
                <a:ea typeface="+mn-ea"/>
                <a:cs typeface="+mn-cs"/>
                <a:hlinkClick r:id="rId7" tooltip="Связь (техника)"/>
              </a:rPr>
              <a:t>линиям связи</a:t>
            </a:r>
            <a:r>
              <a:rPr lang="ru-RU" sz="1200" b="0" i="0" kern="1200" dirty="0" smtClean="0">
                <a:solidFill>
                  <a:schemeClr val="tx1"/>
                </a:solidFill>
                <a:effectLst/>
                <a:latin typeface="+mn-lt"/>
                <a:ea typeface="+mn-ea"/>
                <a:cs typeface="+mn-cs"/>
              </a:rPr>
              <a:t> с </a:t>
            </a:r>
            <a:r>
              <a:rPr lang="ru-RU" sz="1200" b="0" i="0" u="none" strike="noStrike" kern="1200" dirty="0" smtClean="0">
                <a:solidFill>
                  <a:schemeClr val="tx1"/>
                </a:solidFill>
                <a:effectLst/>
                <a:latin typeface="+mn-lt"/>
                <a:ea typeface="+mn-ea"/>
                <a:cs typeface="+mn-cs"/>
                <a:hlinkClick r:id="rId8" tooltip="Волновое сопротивление"/>
              </a:rPr>
              <a:t>волновым сопротивлением</a:t>
            </a:r>
            <a:r>
              <a:rPr lang="ru-RU" sz="1200" b="0" i="0" kern="1200" dirty="0" smtClean="0">
                <a:solidFill>
                  <a:schemeClr val="tx1"/>
                </a:solidFill>
                <a:effectLst/>
                <a:latin typeface="+mn-lt"/>
                <a:ea typeface="+mn-ea"/>
                <a:cs typeface="+mn-cs"/>
              </a:rPr>
              <a:t> 75 Ом. Раздельная передача яркости и цветности обеспечивает более высокое качество изображения, чем </a:t>
            </a:r>
            <a:r>
              <a:rPr lang="ru-RU" sz="1200" b="0" i="0" u="none" strike="noStrike" kern="1200" dirty="0" smtClean="0">
                <a:solidFill>
                  <a:schemeClr val="tx1"/>
                </a:solidFill>
                <a:effectLst/>
                <a:latin typeface="+mn-lt"/>
                <a:ea typeface="+mn-ea"/>
                <a:cs typeface="+mn-cs"/>
                <a:hlinkClick r:id="rId9" tooltip="Композитное видео"/>
              </a:rPr>
              <a:t>композитные</a:t>
            </a:r>
            <a:r>
              <a:rPr lang="ru-RU" sz="1200" b="0" i="0" kern="1200" dirty="0" smtClean="0">
                <a:solidFill>
                  <a:schemeClr val="tx1"/>
                </a:solidFill>
                <a:effectLst/>
                <a:latin typeface="+mn-lt"/>
                <a:ea typeface="+mn-ea"/>
                <a:cs typeface="+mn-cs"/>
              </a:rPr>
              <a:t> стандарты, так как при этом исключаются </a:t>
            </a:r>
            <a:r>
              <a:rPr lang="ru-RU" sz="1200" b="0" i="0" u="none" strike="noStrike" kern="1200" dirty="0" smtClean="0">
                <a:solidFill>
                  <a:schemeClr val="tx1"/>
                </a:solidFill>
                <a:effectLst/>
                <a:latin typeface="+mn-lt"/>
                <a:ea typeface="+mn-ea"/>
                <a:cs typeface="+mn-cs"/>
                <a:hlinkClick r:id="rId10" tooltip="Перекрёстные помехи"/>
              </a:rPr>
              <a:t>перекрёстные </a:t>
            </a:r>
            <a:r>
              <a:rPr lang="ru-RU" sz="1200" b="0" i="0" u="none" strike="noStrike" kern="1200" dirty="0" err="1" smtClean="0">
                <a:solidFill>
                  <a:schemeClr val="tx1"/>
                </a:solidFill>
                <a:effectLst/>
                <a:latin typeface="+mn-lt"/>
                <a:ea typeface="+mn-ea"/>
                <a:cs typeface="+mn-cs"/>
                <a:hlinkClick r:id="rId10" tooltip="Перекрёстные помехи"/>
              </a:rPr>
              <a:t>помехи</a:t>
            </a:r>
            <a:r>
              <a:rPr lang="ru-RU" sz="1200" b="0" i="0" kern="1200" dirty="0" err="1" smtClean="0">
                <a:solidFill>
                  <a:schemeClr val="tx1"/>
                </a:solidFill>
                <a:effectLst/>
                <a:latin typeface="+mn-lt"/>
                <a:ea typeface="+mn-ea"/>
                <a:cs typeface="+mn-cs"/>
              </a:rPr>
              <a:t>при</a:t>
            </a:r>
            <a:r>
              <a:rPr lang="ru-RU" sz="1200" b="0" i="0" kern="1200" dirty="0" smtClean="0">
                <a:solidFill>
                  <a:schemeClr val="tx1"/>
                </a:solidFill>
                <a:effectLst/>
                <a:latin typeface="+mn-lt"/>
                <a:ea typeface="+mn-ea"/>
                <a:cs typeface="+mn-cs"/>
              </a:rPr>
              <a:t> разделении сигналов. Интерфейс </a:t>
            </a:r>
            <a:r>
              <a:rPr lang="ru-RU" sz="1200" b="0" i="1" kern="1200" dirty="0" smtClean="0">
                <a:solidFill>
                  <a:schemeClr val="tx1"/>
                </a:solidFill>
                <a:effectLst/>
                <a:latin typeface="+mn-lt"/>
                <a:ea typeface="+mn-ea"/>
                <a:cs typeface="+mn-cs"/>
              </a:rPr>
              <a:t>S-</a:t>
            </a:r>
            <a:r>
              <a:rPr lang="ru-RU" sz="1200" b="0" i="1" kern="1200" dirty="0" err="1" smtClean="0">
                <a:solidFill>
                  <a:schemeClr val="tx1"/>
                </a:solidFill>
                <a:effectLst/>
                <a:latin typeface="+mn-lt"/>
                <a:ea typeface="+mn-ea"/>
                <a:cs typeface="+mn-cs"/>
              </a:rPr>
              <a:t>Video</a:t>
            </a:r>
            <a:r>
              <a:rPr lang="ru-RU" sz="1200" b="0" i="0" kern="1200" dirty="0" smtClean="0">
                <a:solidFill>
                  <a:schemeClr val="tx1"/>
                </a:solidFill>
                <a:effectLst/>
                <a:latin typeface="+mn-lt"/>
                <a:ea typeface="+mn-ea"/>
                <a:cs typeface="+mn-cs"/>
              </a:rPr>
              <a:t> используется только для передачи сигнала </a:t>
            </a:r>
            <a:r>
              <a:rPr lang="ru-RU" sz="1200" b="0" i="0" u="none" strike="noStrike" kern="1200" dirty="0" smtClean="0">
                <a:solidFill>
                  <a:schemeClr val="tx1"/>
                </a:solidFill>
                <a:effectLst/>
                <a:latin typeface="+mn-lt"/>
                <a:ea typeface="+mn-ea"/>
                <a:cs typeface="+mn-cs"/>
                <a:hlinkClick r:id="rId11" tooltip="Телевидение стандартной чёткости"/>
              </a:rPr>
              <a:t>телевидения стандартной чёткости</a:t>
            </a:r>
            <a:r>
              <a:rPr lang="ru-RU" sz="1200" b="0" i="0" kern="1200" dirty="0" smtClean="0">
                <a:solidFill>
                  <a:schemeClr val="tx1"/>
                </a:solidFill>
                <a:effectLst/>
                <a:latin typeface="+mn-lt"/>
                <a:ea typeface="+mn-ea"/>
                <a:cs typeface="+mn-cs"/>
              </a:rPr>
              <a:t> и не пригоден для </a:t>
            </a:r>
            <a:r>
              <a:rPr lang="ru-RU" sz="1200" b="0" i="0" u="none" strike="noStrike" kern="1200" dirty="0" smtClean="0">
                <a:solidFill>
                  <a:schemeClr val="tx1"/>
                </a:solidFill>
                <a:effectLst/>
                <a:latin typeface="+mn-lt"/>
                <a:ea typeface="+mn-ea"/>
                <a:cs typeface="+mn-cs"/>
                <a:hlinkClick r:id="rId12" tooltip="HDTV"/>
              </a:rPr>
              <a:t>HDTV</a:t>
            </a:r>
            <a:r>
              <a:rPr lang="ru-RU" sz="1200" b="0" i="0" kern="1200" dirty="0" smtClean="0">
                <a:solidFill>
                  <a:schemeClr val="tx1"/>
                </a:solidFill>
                <a:effectLst/>
                <a:latin typeface="+mn-lt"/>
                <a:ea typeface="+mn-ea"/>
                <a:cs typeface="+mn-cs"/>
              </a:rPr>
              <a:t>. </a:t>
            </a:r>
            <a:r>
              <a:rPr lang="ru-RU" sz="1200" b="0" i="0" kern="1200" smtClean="0">
                <a:solidFill>
                  <a:schemeClr val="tx1"/>
                </a:solidFill>
                <a:effectLst/>
                <a:latin typeface="+mn-lt"/>
                <a:ea typeface="+mn-ea"/>
                <a:cs typeface="+mn-cs"/>
              </a:rPr>
              <a:t>Для передачи звука необходим отдельный кабель.</a:t>
            </a:r>
            <a:endParaRPr lang="ru-RU"/>
          </a:p>
        </p:txBody>
      </p:sp>
      <p:sp>
        <p:nvSpPr>
          <p:cNvPr id="4" name="Номер слайда 3"/>
          <p:cNvSpPr>
            <a:spLocks noGrp="1"/>
          </p:cNvSpPr>
          <p:nvPr>
            <p:ph type="sldNum" sz="quarter" idx="10"/>
          </p:nvPr>
        </p:nvSpPr>
        <p:spPr/>
        <p:txBody>
          <a:bodyPr/>
          <a:lstStyle/>
          <a:p>
            <a:fld id="{206665F6-F81F-46C5-8D1E-EA32B8BCAA06}" type="slidenum">
              <a:rPr lang="ru-RU" smtClean="0"/>
              <a:t>24</a:t>
            </a:fld>
            <a:endParaRPr lang="ru-RU"/>
          </a:p>
        </p:txBody>
      </p:sp>
    </p:spTree>
    <p:extLst>
      <p:ext uri="{BB962C8B-B14F-4D97-AF65-F5344CB8AC3E}">
        <p14:creationId xmlns:p14="http://schemas.microsoft.com/office/powerpoint/2010/main" val="310661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АРС — </a:t>
            </a:r>
            <a:r>
              <a:rPr lang="ru-RU" sz="1200" b="1" i="0" kern="1200" dirty="0" err="1" smtClean="0">
                <a:solidFill>
                  <a:schemeClr val="tx1"/>
                </a:solidFill>
                <a:effectLst/>
                <a:latin typeface="+mn-lt"/>
                <a:ea typeface="+mn-ea"/>
                <a:cs typeface="+mn-cs"/>
              </a:rPr>
              <a:t>Angled</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Physically</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Contact</a:t>
            </a:r>
            <a:r>
              <a:rPr lang="ru-RU" sz="1200" b="0" i="0" kern="1200" dirty="0" smtClean="0">
                <a:solidFill>
                  <a:schemeClr val="tx1"/>
                </a:solidFill>
                <a:effectLst/>
                <a:latin typeface="+mn-lt"/>
                <a:ea typeface="+mn-ea"/>
                <a:cs typeface="+mn-cs"/>
              </a:rPr>
              <a:t>. На данный момент считается, что наиболее действенным способом снижения энергии отраженного сигнала является полировка под углом 8-12°. Такая полировка поверхности дает самые лучшие результаты. Обратные отражения сигнала практически сразу покидают </a:t>
            </a:r>
            <a:r>
              <a:rPr lang="ru-RU" sz="1200" b="0" i="0" kern="1200" dirty="0" err="1" smtClean="0">
                <a:solidFill>
                  <a:schemeClr val="tx1"/>
                </a:solidFill>
                <a:effectLst/>
                <a:latin typeface="+mn-lt"/>
                <a:ea typeface="+mn-ea"/>
                <a:cs typeface="+mn-cs"/>
              </a:rPr>
              <a:t>покидают</a:t>
            </a:r>
            <a:r>
              <a:rPr lang="ru-RU" sz="1200" b="0" i="0" kern="1200" dirty="0" smtClean="0">
                <a:solidFill>
                  <a:schemeClr val="tx1"/>
                </a:solidFill>
                <a:effectLst/>
                <a:latin typeface="+mn-lt"/>
                <a:ea typeface="+mn-ea"/>
                <a:cs typeface="+mn-cs"/>
              </a:rPr>
              <a:t> оптоволокно, и благодаря этому снижаются потери. В таком исполнении отраженный световой сигнал распространяется под большим углом, нежели вводимый в волокно.</a:t>
            </a:r>
          </a:p>
          <a:p>
            <a:r>
              <a:rPr lang="ru-RU" sz="1200" b="0" i="0" kern="1200" dirty="0" smtClean="0">
                <a:solidFill>
                  <a:schemeClr val="tx1"/>
                </a:solidFill>
                <a:effectLst/>
                <a:latin typeface="+mn-lt"/>
                <a:ea typeface="+mn-ea"/>
                <a:cs typeface="+mn-cs"/>
              </a:rPr>
              <a:t>Разъемы с полировкой APC применяются в сетях с </a:t>
            </a:r>
            <a:r>
              <a:rPr lang="ru-RU" sz="1200" b="1" i="0" kern="1200" dirty="0" err="1" smtClean="0">
                <a:solidFill>
                  <a:schemeClr val="tx1"/>
                </a:solidFill>
                <a:effectLst/>
                <a:latin typeface="+mn-lt"/>
                <a:ea typeface="+mn-ea"/>
                <a:cs typeface="+mn-cs"/>
              </a:rPr>
              <a:t>высокоми</a:t>
            </a:r>
            <a:r>
              <a:rPr lang="ru-RU" sz="1200" b="1" i="0" kern="1200" dirty="0" smtClean="0">
                <a:solidFill>
                  <a:schemeClr val="tx1"/>
                </a:solidFill>
                <a:effectLst/>
                <a:latin typeface="+mn-lt"/>
                <a:ea typeface="+mn-ea"/>
                <a:cs typeface="+mn-cs"/>
              </a:rPr>
              <a:t> требованиями к качеству сигнала</a:t>
            </a:r>
            <a:r>
              <a:rPr lang="ru-RU" sz="1200" b="0" i="0" kern="1200" dirty="0" smtClean="0">
                <a:solidFill>
                  <a:schemeClr val="tx1"/>
                </a:solidFill>
                <a:effectLst/>
                <a:latin typeface="+mn-lt"/>
                <a:ea typeface="+mn-ea"/>
                <a:cs typeface="+mn-cs"/>
              </a:rPr>
              <a:t>: передача голосовых, видеоданных. Как пример - </a:t>
            </a:r>
            <a:r>
              <a:rPr lang="ru-RU" sz="1200" b="1" i="0" kern="1200" dirty="0" smtClean="0">
                <a:solidFill>
                  <a:schemeClr val="tx1"/>
                </a:solidFill>
                <a:effectLst/>
                <a:latin typeface="+mn-lt"/>
                <a:ea typeface="+mn-ea"/>
                <a:cs typeface="+mn-cs"/>
              </a:rPr>
              <a:t>кабельное телевидение</a:t>
            </a:r>
            <a:r>
              <a:rPr lang="ru-RU" sz="1200" b="0" i="0" kern="1200" dirty="0" smtClean="0">
                <a:solidFill>
                  <a:schemeClr val="tx1"/>
                </a:solidFill>
                <a:effectLst/>
                <a:latin typeface="+mn-lt"/>
                <a:ea typeface="+mn-ea"/>
                <a:cs typeface="+mn-cs"/>
              </a:rPr>
              <a:t>.</a:t>
            </a:r>
          </a:p>
          <a:p>
            <a:r>
              <a:rPr lang="ru-RU" sz="1200" b="0" i="0" kern="1200" dirty="0" smtClean="0">
                <a:solidFill>
                  <a:schemeClr val="tx1"/>
                </a:solidFill>
                <a:effectLst/>
                <a:latin typeface="+mn-lt"/>
                <a:ea typeface="+mn-ea"/>
                <a:cs typeface="+mn-cs"/>
              </a:rPr>
              <a:t>Коннекторы с этим типом разъема - зеленого цвета.</a:t>
            </a:r>
          </a:p>
          <a:p>
            <a:endParaRPr lang="en-US" sz="1200" u="none" strike="noStrike" kern="1200" dirty="0" smtClean="0">
              <a:solidFill>
                <a:schemeClr val="tx1"/>
              </a:solidFill>
              <a:effectLst/>
              <a:latin typeface="+mn-lt"/>
              <a:ea typeface="+mn-ea"/>
              <a:cs typeface="+mn-cs"/>
              <a:hlinkClick r:id="rId3"/>
            </a:endParaRPr>
          </a:p>
          <a:p>
            <a:r>
              <a:rPr lang="ru-RU" sz="1200" b="1" i="1" u="sng" kern="1200" dirty="0" smtClean="0">
                <a:solidFill>
                  <a:schemeClr val="tx1"/>
                </a:solidFill>
                <a:effectLst/>
                <a:latin typeface="+mn-lt"/>
                <a:ea typeface="+mn-ea"/>
                <a:cs typeface="+mn-cs"/>
              </a:rPr>
              <a:t>Коннекторы с шлифовкой APC не подходят к разъемам с другой полировкой (PC, SPC, UPC) и вызывают взаимное повреждение.</a:t>
            </a:r>
            <a:r>
              <a:rPr lang="ru-RU" sz="1200" u="none" strike="noStrike" kern="1200" dirty="0" smtClean="0">
                <a:solidFill>
                  <a:schemeClr val="tx1"/>
                </a:solidFill>
                <a:effectLst/>
                <a:latin typeface="+mn-lt"/>
                <a:ea typeface="+mn-ea"/>
                <a:cs typeface="+mn-cs"/>
                <a:hlinkClick r:id="rId3"/>
              </a:rPr>
              <a:t/>
            </a:r>
            <a:br>
              <a:rPr lang="ru-RU" sz="1200" u="none" strike="noStrike" kern="1200" dirty="0" smtClean="0">
                <a:solidFill>
                  <a:schemeClr val="tx1"/>
                </a:solidFill>
                <a:effectLst/>
                <a:latin typeface="+mn-lt"/>
                <a:ea typeface="+mn-ea"/>
                <a:cs typeface="+mn-cs"/>
                <a:hlinkClick r:id="rId3"/>
              </a:rPr>
            </a:br>
            <a:endParaRPr lang="en-US" sz="1200" u="none" strike="noStrike" kern="1200" dirty="0" smtClean="0">
              <a:solidFill>
                <a:schemeClr val="tx1"/>
              </a:solidFill>
              <a:effectLst/>
              <a:latin typeface="+mn-lt"/>
              <a:ea typeface="+mn-ea"/>
              <a:cs typeface="+mn-cs"/>
              <a:hlinkClick r:id="rId3"/>
            </a:endParaRPr>
          </a:p>
          <a:p>
            <a:r>
              <a:rPr lang="ru-RU" sz="1200" b="0" i="0" kern="1200" dirty="0" smtClean="0">
                <a:solidFill>
                  <a:schemeClr val="tx1"/>
                </a:solidFill>
                <a:effectLst/>
                <a:latin typeface="+mn-lt"/>
                <a:ea typeface="+mn-ea"/>
                <a:cs typeface="+mn-cs"/>
              </a:rPr>
              <a:t>Полировки PC, SPC, UPC взаимно совместимы.</a:t>
            </a:r>
            <a:endParaRPr lang="en-US"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38</a:t>
            </a:fld>
            <a:endParaRPr lang="ru-RU"/>
          </a:p>
        </p:txBody>
      </p:sp>
    </p:spTree>
    <p:extLst>
      <p:ext uri="{BB962C8B-B14F-4D97-AF65-F5344CB8AC3E}">
        <p14:creationId xmlns:p14="http://schemas.microsoft.com/office/powerpoint/2010/main" val="395427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Как видим, полировка UPC (скругленные торцы) и APC (скошенные торцы) - эффективнее всего. Поэтому </a:t>
            </a:r>
            <a:r>
              <a:rPr lang="ru-RU" sz="1200" b="0" i="0" kern="1200" dirty="0" err="1" smtClean="0">
                <a:solidFill>
                  <a:schemeClr val="tx1"/>
                </a:solidFill>
                <a:effectLst/>
                <a:latin typeface="+mn-lt"/>
                <a:ea typeface="+mn-ea"/>
                <a:cs typeface="+mn-cs"/>
              </a:rPr>
              <a:t>патчкорды</a:t>
            </a:r>
            <a:r>
              <a:rPr lang="ru-RU" sz="1200" b="0" i="0" kern="1200" dirty="0" smtClean="0">
                <a:solidFill>
                  <a:schemeClr val="tx1"/>
                </a:solidFill>
                <a:effectLst/>
                <a:latin typeface="+mn-lt"/>
                <a:ea typeface="+mn-ea"/>
                <a:cs typeface="+mn-cs"/>
              </a:rPr>
              <a:t> и </a:t>
            </a:r>
            <a:r>
              <a:rPr lang="ru-RU" sz="1200" b="0" i="0" kern="1200" dirty="0" err="1" smtClean="0">
                <a:solidFill>
                  <a:schemeClr val="tx1"/>
                </a:solidFill>
                <a:effectLst/>
                <a:latin typeface="+mn-lt"/>
                <a:ea typeface="+mn-ea"/>
                <a:cs typeface="+mn-cs"/>
              </a:rPr>
              <a:t>пигтейлы</a:t>
            </a:r>
            <a:r>
              <a:rPr lang="ru-RU" sz="1200" b="0" i="0" kern="1200" dirty="0" smtClean="0">
                <a:solidFill>
                  <a:schemeClr val="tx1"/>
                </a:solidFill>
                <a:effectLst/>
                <a:latin typeface="+mn-lt"/>
                <a:ea typeface="+mn-ea"/>
                <a:cs typeface="+mn-cs"/>
              </a:rPr>
              <a:t> с этим типом шлифовки чаще всего применяются.</a:t>
            </a:r>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40</a:t>
            </a:fld>
            <a:endParaRPr lang="ru-RU"/>
          </a:p>
        </p:txBody>
      </p:sp>
    </p:spTree>
    <p:extLst>
      <p:ext uri="{BB962C8B-B14F-4D97-AF65-F5344CB8AC3E}">
        <p14:creationId xmlns:p14="http://schemas.microsoft.com/office/powerpoint/2010/main" val="2015622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106</a:t>
            </a:fld>
            <a:endParaRPr lang="ru-RU">
              <a:solidFill>
                <a:prstClr val="black"/>
              </a:solidFill>
            </a:endParaRPr>
          </a:p>
        </p:txBody>
      </p:sp>
    </p:spTree>
    <p:extLst>
      <p:ext uri="{BB962C8B-B14F-4D97-AF65-F5344CB8AC3E}">
        <p14:creationId xmlns:p14="http://schemas.microsoft.com/office/powerpoint/2010/main" val="231152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107</a:t>
            </a:fld>
            <a:endParaRPr lang="ru-RU">
              <a:solidFill>
                <a:prstClr val="black"/>
              </a:solidFill>
            </a:endParaRPr>
          </a:p>
        </p:txBody>
      </p:sp>
    </p:spTree>
    <p:extLst>
      <p:ext uri="{BB962C8B-B14F-4D97-AF65-F5344CB8AC3E}">
        <p14:creationId xmlns:p14="http://schemas.microsoft.com/office/powerpoint/2010/main" val="206410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108</a:t>
            </a:fld>
            <a:endParaRPr lang="ru-RU">
              <a:solidFill>
                <a:prstClr val="black"/>
              </a:solidFill>
            </a:endParaRPr>
          </a:p>
        </p:txBody>
      </p:sp>
    </p:spTree>
    <p:extLst>
      <p:ext uri="{BB962C8B-B14F-4D97-AF65-F5344CB8AC3E}">
        <p14:creationId xmlns:p14="http://schemas.microsoft.com/office/powerpoint/2010/main" val="77319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109</a:t>
            </a:fld>
            <a:endParaRPr lang="ru-RU">
              <a:solidFill>
                <a:prstClr val="black"/>
              </a:solidFill>
            </a:endParaRPr>
          </a:p>
        </p:txBody>
      </p:sp>
    </p:spTree>
    <p:extLst>
      <p:ext uri="{BB962C8B-B14F-4D97-AF65-F5344CB8AC3E}">
        <p14:creationId xmlns:p14="http://schemas.microsoft.com/office/powerpoint/2010/main" val="3953009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110</a:t>
            </a:fld>
            <a:endParaRPr lang="ru-RU">
              <a:solidFill>
                <a:prstClr val="black"/>
              </a:solidFill>
            </a:endParaRPr>
          </a:p>
        </p:txBody>
      </p:sp>
    </p:spTree>
    <p:extLst>
      <p:ext uri="{BB962C8B-B14F-4D97-AF65-F5344CB8AC3E}">
        <p14:creationId xmlns:p14="http://schemas.microsoft.com/office/powerpoint/2010/main" val="308403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111</a:t>
            </a:fld>
            <a:endParaRPr lang="ru-RU">
              <a:solidFill>
                <a:prstClr val="black"/>
              </a:solidFill>
            </a:endParaRPr>
          </a:p>
        </p:txBody>
      </p:sp>
    </p:spTree>
    <p:extLst>
      <p:ext uri="{BB962C8B-B14F-4D97-AF65-F5344CB8AC3E}">
        <p14:creationId xmlns:p14="http://schemas.microsoft.com/office/powerpoint/2010/main" val="4057505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112</a:t>
            </a:fld>
            <a:endParaRPr lang="ru-RU">
              <a:solidFill>
                <a:prstClr val="black"/>
              </a:solidFill>
            </a:endParaRPr>
          </a:p>
        </p:txBody>
      </p:sp>
    </p:spTree>
    <p:extLst>
      <p:ext uri="{BB962C8B-B14F-4D97-AF65-F5344CB8AC3E}">
        <p14:creationId xmlns:p14="http://schemas.microsoft.com/office/powerpoint/2010/main" val="316145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113</a:t>
            </a:fld>
            <a:endParaRPr lang="ru-RU">
              <a:solidFill>
                <a:prstClr val="black"/>
              </a:solidFill>
            </a:endParaRPr>
          </a:p>
        </p:txBody>
      </p:sp>
    </p:spTree>
    <p:extLst>
      <p:ext uri="{BB962C8B-B14F-4D97-AF65-F5344CB8AC3E}">
        <p14:creationId xmlns:p14="http://schemas.microsoft.com/office/powerpoint/2010/main" val="282456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SCART унифицирует соединения различных устройств, он объединяет все необходимые сигналы в одном многополюсном штекере. Большинство имеющихся на рынке LCD/LED-телевизоров оснащены минимум одним разъемом SCART.</a:t>
            </a:r>
          </a:p>
          <a:p>
            <a:r>
              <a:rPr lang="ru-RU" sz="1200" b="0" i="0" kern="1200" dirty="0" smtClean="0">
                <a:solidFill>
                  <a:schemeClr val="tx1"/>
                </a:solidFill>
                <a:effectLst/>
                <a:latin typeface="+mn-lt"/>
                <a:ea typeface="+mn-ea"/>
                <a:cs typeface="+mn-cs"/>
              </a:rPr>
              <a:t>Через SCART возможна передача аналоговых и цифровых команд. Например, если включить видеомагнитофон, то автоматически включается и телевизор. Протокол управления видеотехникой </a:t>
            </a:r>
            <a:r>
              <a:rPr lang="ru-RU" sz="1200" b="0" i="0" u="none" strike="noStrike" kern="1200" dirty="0" smtClean="0">
                <a:solidFill>
                  <a:schemeClr val="tx1"/>
                </a:solidFill>
                <a:effectLst/>
                <a:latin typeface="+mn-lt"/>
                <a:ea typeface="+mn-ea"/>
                <a:cs typeface="+mn-cs"/>
                <a:hlinkClick r:id="rId3" tooltip="CEC (шина обмена данными)"/>
              </a:rPr>
              <a:t>CEC</a:t>
            </a:r>
            <a:r>
              <a:rPr lang="ru-RU" sz="1200" b="0" i="0" kern="1200" dirty="0" smtClean="0">
                <a:solidFill>
                  <a:schemeClr val="tx1"/>
                </a:solidFill>
                <a:effectLst/>
                <a:latin typeface="+mn-lt"/>
                <a:ea typeface="+mn-ea"/>
                <a:cs typeface="+mn-cs"/>
              </a:rPr>
              <a:t>, передаваемый через разъём SCART, позволил упростить настройку различной техники посредством одного </a:t>
            </a:r>
            <a:r>
              <a:rPr lang="ru-RU" sz="1200" b="0" i="0" u="none" strike="noStrike" kern="1200" dirty="0" smtClean="0">
                <a:solidFill>
                  <a:schemeClr val="tx1"/>
                </a:solidFill>
                <a:effectLst/>
                <a:latin typeface="+mn-lt"/>
                <a:ea typeface="+mn-ea"/>
                <a:cs typeface="+mn-cs"/>
                <a:hlinkClick r:id="rId4" tooltip="Пульт дистанционного управления"/>
              </a:rPr>
              <a:t>пульта</a:t>
            </a:r>
            <a:r>
              <a:rPr lang="ru-RU" sz="1200" b="0" i="0" kern="1200" dirty="0" smtClean="0">
                <a:solidFill>
                  <a:schemeClr val="tx1"/>
                </a:solidFill>
                <a:effectLst/>
                <a:latin typeface="+mn-lt"/>
                <a:ea typeface="+mn-ea"/>
                <a:cs typeface="+mn-cs"/>
              </a:rPr>
              <a:t>. Например, с </a:t>
            </a:r>
            <a:r>
              <a:rPr lang="ru-RU" sz="1200" b="0" i="0" u="none" strike="noStrike" kern="1200" dirty="0" smtClean="0">
                <a:solidFill>
                  <a:schemeClr val="tx1"/>
                </a:solidFill>
                <a:effectLst/>
                <a:latin typeface="+mn-lt"/>
                <a:ea typeface="+mn-ea"/>
                <a:cs typeface="+mn-cs"/>
                <a:hlinkClick r:id="rId4" tooltip="Пульт дистанционного управления"/>
              </a:rPr>
              <a:t>пульта</a:t>
            </a:r>
            <a:r>
              <a:rPr lang="ru-RU" sz="1200" b="0" i="0" kern="1200" dirty="0" smtClean="0">
                <a:solidFill>
                  <a:schemeClr val="tx1"/>
                </a:solidFill>
                <a:effectLst/>
                <a:latin typeface="+mn-lt"/>
                <a:ea typeface="+mn-ea"/>
                <a:cs typeface="+mn-cs"/>
              </a:rPr>
              <a:t> </a:t>
            </a:r>
            <a:r>
              <a:rPr lang="ru-RU" sz="1200" b="0" i="0" u="none" strike="noStrike" kern="1200" dirty="0" smtClean="0">
                <a:solidFill>
                  <a:schemeClr val="tx1"/>
                </a:solidFill>
                <a:effectLst/>
                <a:latin typeface="+mn-lt"/>
                <a:ea typeface="+mn-ea"/>
                <a:cs typeface="+mn-cs"/>
                <a:hlinkClick r:id="rId5" tooltip="Телевизор"/>
              </a:rPr>
              <a:t>телевизора</a:t>
            </a:r>
            <a:r>
              <a:rPr lang="ru-RU" sz="1200" b="0" i="0" kern="1200" dirty="0" smtClean="0">
                <a:solidFill>
                  <a:schemeClr val="tx1"/>
                </a:solidFill>
                <a:effectLst/>
                <a:latin typeface="+mn-lt"/>
                <a:ea typeface="+mn-ea"/>
                <a:cs typeface="+mn-cs"/>
              </a:rPr>
              <a:t> можно запрограммировать </a:t>
            </a:r>
            <a:r>
              <a:rPr lang="ru-RU" sz="1200" b="0" i="0" u="none" strike="noStrike" kern="1200" dirty="0" smtClean="0">
                <a:solidFill>
                  <a:schemeClr val="tx1"/>
                </a:solidFill>
                <a:effectLst/>
                <a:latin typeface="+mn-lt"/>
                <a:ea typeface="+mn-ea"/>
                <a:cs typeface="+mn-cs"/>
                <a:hlinkClick r:id="rId6" tooltip="Видеомагнитофон"/>
              </a:rPr>
              <a:t>видеомагнитофон</a:t>
            </a:r>
            <a:r>
              <a:rPr lang="ru-RU" sz="1200" b="0" i="0" kern="1200" dirty="0" smtClean="0">
                <a:solidFill>
                  <a:schemeClr val="tx1"/>
                </a:solidFill>
                <a:effectLst/>
                <a:latin typeface="+mn-lt"/>
                <a:ea typeface="+mn-ea"/>
                <a:cs typeface="+mn-cs"/>
              </a:rPr>
              <a:t> на запись в заданное время со спутникового или кабельного </a:t>
            </a:r>
            <a:r>
              <a:rPr lang="ru-RU" sz="1200" b="0" i="0" u="none" strike="noStrike" kern="1200" dirty="0" smtClean="0">
                <a:solidFill>
                  <a:schemeClr val="tx1"/>
                </a:solidFill>
                <a:effectLst/>
                <a:latin typeface="+mn-lt"/>
                <a:ea typeface="+mn-ea"/>
                <a:cs typeface="+mn-cs"/>
                <a:hlinkClick r:id="rId7" tooltip="Ресивер цифрового телевидения"/>
              </a:rPr>
              <a:t>цифрового ресивера</a:t>
            </a:r>
            <a:r>
              <a:rPr lang="ru-RU" sz="1200" b="0" i="0" kern="1200" dirty="0" smtClean="0">
                <a:solidFill>
                  <a:schemeClr val="tx1"/>
                </a:solidFill>
                <a:effectLst/>
                <a:latin typeface="+mn-lt"/>
                <a:ea typeface="+mn-ea"/>
                <a:cs typeface="+mn-cs"/>
              </a:rPr>
              <a:t>.</a:t>
            </a:r>
          </a:p>
          <a:p>
            <a:r>
              <a:rPr lang="ru-RU" sz="1200" b="0" i="0" kern="1200" dirty="0" smtClean="0">
                <a:solidFill>
                  <a:schemeClr val="tx1"/>
                </a:solidFill>
                <a:effectLst/>
                <a:latin typeface="+mn-lt"/>
                <a:ea typeface="+mn-ea"/>
                <a:cs typeface="+mn-cs"/>
              </a:rPr>
              <a:t>Конструкция разъёма не даёт возможности подключить штекер неправильно. Недостатком разъема является то, что для его соединения и разъединения нужно приложить </a:t>
            </a:r>
            <a:r>
              <a:rPr lang="ru-RU" sz="1200" b="0" i="0" u="none" strike="noStrike" kern="1200" dirty="0" smtClean="0">
                <a:solidFill>
                  <a:schemeClr val="tx1"/>
                </a:solidFill>
                <a:effectLst/>
                <a:latin typeface="+mn-lt"/>
                <a:ea typeface="+mn-ea"/>
                <a:cs typeface="+mn-cs"/>
                <a:hlinkClick r:id="rId8" tooltip="Сила"/>
              </a:rPr>
              <a:t>физическую силу</a:t>
            </a:r>
            <a:r>
              <a:rPr lang="ru-RU"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25</a:t>
            </a:fld>
            <a:endParaRPr lang="ru-RU"/>
          </a:p>
        </p:txBody>
      </p:sp>
    </p:spTree>
    <p:extLst>
      <p:ext uri="{BB962C8B-B14F-4D97-AF65-F5344CB8AC3E}">
        <p14:creationId xmlns:p14="http://schemas.microsoft.com/office/powerpoint/2010/main" val="869559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114</a:t>
            </a:fld>
            <a:endParaRPr lang="ru-RU">
              <a:solidFill>
                <a:prstClr val="black"/>
              </a:solidFill>
            </a:endParaRPr>
          </a:p>
        </p:txBody>
      </p:sp>
    </p:spTree>
    <p:extLst>
      <p:ext uri="{BB962C8B-B14F-4D97-AF65-F5344CB8AC3E}">
        <p14:creationId xmlns:p14="http://schemas.microsoft.com/office/powerpoint/2010/main" val="1350566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115</a:t>
            </a:fld>
            <a:endParaRPr lang="ru-RU">
              <a:solidFill>
                <a:prstClr val="black"/>
              </a:solidFill>
            </a:endParaRPr>
          </a:p>
        </p:txBody>
      </p:sp>
    </p:spTree>
    <p:extLst>
      <p:ext uri="{BB962C8B-B14F-4D97-AF65-F5344CB8AC3E}">
        <p14:creationId xmlns:p14="http://schemas.microsoft.com/office/powerpoint/2010/main" val="2828533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116</a:t>
            </a:fld>
            <a:endParaRPr lang="ru-RU">
              <a:solidFill>
                <a:prstClr val="black"/>
              </a:solidFill>
            </a:endParaRPr>
          </a:p>
        </p:txBody>
      </p:sp>
    </p:spTree>
    <p:extLst>
      <p:ext uri="{BB962C8B-B14F-4D97-AF65-F5344CB8AC3E}">
        <p14:creationId xmlns:p14="http://schemas.microsoft.com/office/powerpoint/2010/main" val="1853518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117</a:t>
            </a:fld>
            <a:endParaRPr lang="ru-RU">
              <a:solidFill>
                <a:prstClr val="black"/>
              </a:solidFill>
            </a:endParaRPr>
          </a:p>
        </p:txBody>
      </p:sp>
    </p:spTree>
    <p:extLst>
      <p:ext uri="{BB962C8B-B14F-4D97-AF65-F5344CB8AC3E}">
        <p14:creationId xmlns:p14="http://schemas.microsoft.com/office/powerpoint/2010/main" val="1841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118</a:t>
            </a:fld>
            <a:endParaRPr lang="ru-RU">
              <a:solidFill>
                <a:prstClr val="black"/>
              </a:solidFill>
            </a:endParaRPr>
          </a:p>
        </p:txBody>
      </p:sp>
    </p:spTree>
    <p:extLst>
      <p:ext uri="{BB962C8B-B14F-4D97-AF65-F5344CB8AC3E}">
        <p14:creationId xmlns:p14="http://schemas.microsoft.com/office/powerpoint/2010/main" val="2215565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119</a:t>
            </a:fld>
            <a:endParaRPr lang="ru-RU">
              <a:solidFill>
                <a:prstClr val="black"/>
              </a:solidFill>
            </a:endParaRPr>
          </a:p>
        </p:txBody>
      </p:sp>
    </p:spTree>
    <p:extLst>
      <p:ext uri="{BB962C8B-B14F-4D97-AF65-F5344CB8AC3E}">
        <p14:creationId xmlns:p14="http://schemas.microsoft.com/office/powerpoint/2010/main" val="77965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120</a:t>
            </a:fld>
            <a:endParaRPr lang="ru-RU">
              <a:solidFill>
                <a:prstClr val="black"/>
              </a:solidFill>
            </a:endParaRPr>
          </a:p>
        </p:txBody>
      </p:sp>
    </p:spTree>
    <p:extLst>
      <p:ext uri="{BB962C8B-B14F-4D97-AF65-F5344CB8AC3E}">
        <p14:creationId xmlns:p14="http://schemas.microsoft.com/office/powerpoint/2010/main" val="151126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121</a:t>
            </a:fld>
            <a:endParaRPr lang="ru-RU">
              <a:solidFill>
                <a:prstClr val="black"/>
              </a:solidFill>
            </a:endParaRPr>
          </a:p>
        </p:txBody>
      </p:sp>
    </p:spTree>
    <p:extLst>
      <p:ext uri="{BB962C8B-B14F-4D97-AF65-F5344CB8AC3E}">
        <p14:creationId xmlns:p14="http://schemas.microsoft.com/office/powerpoint/2010/main" val="2442925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122</a:t>
            </a:fld>
            <a:endParaRPr lang="ru-RU">
              <a:solidFill>
                <a:prstClr val="black"/>
              </a:solidFill>
            </a:endParaRPr>
          </a:p>
        </p:txBody>
      </p:sp>
    </p:spTree>
    <p:extLst>
      <p:ext uri="{BB962C8B-B14F-4D97-AF65-F5344CB8AC3E}">
        <p14:creationId xmlns:p14="http://schemas.microsoft.com/office/powerpoint/2010/main" val="3375148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6A6AF6-22D2-4975-A90E-7273FBFDCFA4}" type="slidenum">
              <a:rPr lang="ru-RU" smtClean="0">
                <a:solidFill>
                  <a:prstClr val="black"/>
                </a:solidFill>
              </a:rPr>
              <a:pPr/>
              <a:t>123</a:t>
            </a:fld>
            <a:endParaRPr lang="ru-RU">
              <a:solidFill>
                <a:prstClr val="black"/>
              </a:solidFill>
            </a:endParaRPr>
          </a:p>
        </p:txBody>
      </p:sp>
    </p:spTree>
    <p:extLst>
      <p:ext uri="{BB962C8B-B14F-4D97-AF65-F5344CB8AC3E}">
        <p14:creationId xmlns:p14="http://schemas.microsoft.com/office/powerpoint/2010/main" val="275131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 настоящее время существует множество оптических разъемов, отличающихся размерами и формами, методами крепления и фиксации. Выбор типа оптического коннектора зависит от используемого активного оборудования, задач монтажа ВОЛС и требуемой точности.</a:t>
            </a:r>
          </a:p>
          <a:p>
            <a:r>
              <a:rPr lang="ru-RU" sz="1200" b="0" i="0" kern="1200" dirty="0" smtClean="0">
                <a:solidFill>
                  <a:schemeClr val="tx1"/>
                </a:solidFill>
                <a:effectLst/>
                <a:latin typeface="+mn-lt"/>
                <a:ea typeface="+mn-ea"/>
                <a:cs typeface="+mn-cs"/>
              </a:rPr>
              <a:t>Классификация оптических разъемов в целом одинакова и основана на следующих параметрах:</a:t>
            </a:r>
          </a:p>
          <a:p>
            <a:r>
              <a:rPr lang="ru-RU" sz="1200" b="0" i="0" kern="1200" dirty="0" smtClean="0">
                <a:solidFill>
                  <a:schemeClr val="tx1"/>
                </a:solidFill>
                <a:effectLst/>
                <a:latin typeface="+mn-lt"/>
                <a:ea typeface="+mn-ea"/>
                <a:cs typeface="+mn-cs"/>
              </a:rPr>
              <a:t>стандарт коннектора (разъема);</a:t>
            </a:r>
          </a:p>
          <a:p>
            <a:r>
              <a:rPr lang="ru-RU" sz="1200" b="0" i="0" kern="1200" dirty="0" smtClean="0">
                <a:solidFill>
                  <a:schemeClr val="tx1"/>
                </a:solidFill>
                <a:effectLst/>
                <a:latin typeface="+mn-lt"/>
                <a:ea typeface="+mn-ea"/>
                <a:cs typeface="+mn-cs"/>
              </a:rPr>
              <a:t>тип шлифовки;</a:t>
            </a:r>
          </a:p>
          <a:p>
            <a:r>
              <a:rPr lang="ru-RU" sz="1200" b="0" i="0" kern="1200" dirty="0" smtClean="0">
                <a:solidFill>
                  <a:schemeClr val="tx1"/>
                </a:solidFill>
                <a:effectLst/>
                <a:latin typeface="+mn-lt"/>
                <a:ea typeface="+mn-ea"/>
                <a:cs typeface="+mn-cs"/>
              </a:rPr>
              <a:t>тип волокна (</a:t>
            </a:r>
            <a:r>
              <a:rPr lang="ru-RU" sz="1200" b="0" i="0" kern="1200" dirty="0" err="1" smtClean="0">
                <a:solidFill>
                  <a:schemeClr val="tx1"/>
                </a:solidFill>
                <a:effectLst/>
                <a:latin typeface="+mn-lt"/>
                <a:ea typeface="+mn-ea"/>
                <a:cs typeface="+mn-cs"/>
              </a:rPr>
              <a:t>одномодовое</a:t>
            </a:r>
            <a:r>
              <a:rPr lang="ru-RU" sz="1200" b="0" i="0" kern="1200" dirty="0" smtClean="0">
                <a:solidFill>
                  <a:schemeClr val="tx1"/>
                </a:solidFill>
                <a:effectLst/>
                <a:latin typeface="+mn-lt"/>
                <a:ea typeface="+mn-ea"/>
                <a:cs typeface="+mn-cs"/>
              </a:rPr>
              <a:t> или </a:t>
            </a:r>
            <a:r>
              <a:rPr lang="ru-RU" sz="1200" b="0" i="0" kern="1200" dirty="0" err="1" smtClean="0">
                <a:solidFill>
                  <a:schemeClr val="tx1"/>
                </a:solidFill>
                <a:effectLst/>
                <a:latin typeface="+mn-lt"/>
                <a:ea typeface="+mn-ea"/>
                <a:cs typeface="+mn-cs"/>
              </a:rPr>
              <a:t>многомодовое</a:t>
            </a:r>
            <a:r>
              <a:rPr lang="ru-RU" sz="1200" b="0" i="0" kern="1200" dirty="0" smtClean="0">
                <a:solidFill>
                  <a:schemeClr val="tx1"/>
                </a:solidFill>
                <a:effectLst/>
                <a:latin typeface="+mn-lt"/>
                <a:ea typeface="+mn-ea"/>
                <a:cs typeface="+mn-cs"/>
              </a:rPr>
              <a:t>);</a:t>
            </a:r>
          </a:p>
          <a:p>
            <a:r>
              <a:rPr lang="ru-RU" sz="1200" b="0" i="0" kern="1200" dirty="0" smtClean="0">
                <a:solidFill>
                  <a:schemeClr val="tx1"/>
                </a:solidFill>
                <a:effectLst/>
                <a:latin typeface="+mn-lt"/>
                <a:ea typeface="+mn-ea"/>
                <a:cs typeface="+mn-cs"/>
              </a:rPr>
              <a:t>тип коннекторов (одинарный или дуплекс).</a:t>
            </a:r>
          </a:p>
          <a:p>
            <a:r>
              <a:rPr lang="ru-RU" sz="1200" b="0" i="0" kern="1200" dirty="0" smtClean="0">
                <a:solidFill>
                  <a:schemeClr val="tx1"/>
                </a:solidFill>
                <a:effectLst/>
                <a:latin typeface="+mn-lt"/>
                <a:ea typeface="+mn-ea"/>
                <a:cs typeface="+mn-cs"/>
              </a:rPr>
              <a:t>В результате различных комбинаций всех этих типов получается огромное множество модификаций коннекторов и адаптеров. На картинке ниже приведены далеко не все из них.</a:t>
            </a:r>
          </a:p>
          <a:p>
            <a:endParaRPr lang="ru-RU" sz="1200" b="0" i="0" kern="1200" dirty="0" smtClean="0">
              <a:solidFill>
                <a:schemeClr val="tx1"/>
              </a:solidFill>
              <a:effectLst/>
              <a:latin typeface="+mn-lt"/>
              <a:ea typeface="+mn-ea"/>
              <a:cs typeface="+mn-cs"/>
            </a:endParaRPr>
          </a:p>
          <a:p>
            <a:r>
              <a:rPr lang="ru-RU" sz="1200" b="1" i="0" kern="1200" dirty="0" smtClean="0">
                <a:solidFill>
                  <a:schemeClr val="tx1"/>
                </a:solidFill>
                <a:effectLst/>
                <a:latin typeface="+mn-lt"/>
                <a:ea typeface="+mn-ea"/>
                <a:cs typeface="+mn-cs"/>
              </a:rPr>
              <a:t>SC </a:t>
            </a:r>
            <a:r>
              <a:rPr lang="ru-RU" sz="1200" b="0" i="0" kern="1200" dirty="0" smtClean="0">
                <a:solidFill>
                  <a:schemeClr val="tx1"/>
                </a:solidFill>
                <a:effectLst/>
                <a:latin typeface="+mn-lt"/>
                <a:ea typeface="+mn-ea"/>
                <a:cs typeface="+mn-cs"/>
              </a:rPr>
              <a:t>и </a:t>
            </a:r>
            <a:r>
              <a:rPr lang="ru-RU" sz="1200" b="1" i="0" kern="1200" dirty="0" smtClean="0">
                <a:solidFill>
                  <a:schemeClr val="tx1"/>
                </a:solidFill>
                <a:effectLst/>
                <a:latin typeface="+mn-lt"/>
                <a:ea typeface="+mn-ea"/>
                <a:cs typeface="+mn-cs"/>
              </a:rPr>
              <a:t>LC</a:t>
            </a:r>
            <a:r>
              <a:rPr lang="ru-RU" sz="1200" b="0" i="0" kern="1200" dirty="0" smtClean="0">
                <a:solidFill>
                  <a:schemeClr val="tx1"/>
                </a:solidFill>
                <a:effectLst/>
                <a:latin typeface="+mn-lt"/>
                <a:ea typeface="+mn-ea"/>
                <a:cs typeface="+mn-cs"/>
              </a:rPr>
              <a:t> - это типы коннекторов. Здесь мы имеем дело с </a:t>
            </a:r>
            <a:r>
              <a:rPr lang="ru-RU" sz="1200" b="0" i="0" kern="1200" dirty="0" err="1" smtClean="0">
                <a:solidFill>
                  <a:schemeClr val="tx1"/>
                </a:solidFill>
                <a:effectLst/>
                <a:latin typeface="+mn-lt"/>
                <a:ea typeface="+mn-ea"/>
                <a:cs typeface="+mn-cs"/>
              </a:rPr>
              <a:t>патчкордом</a:t>
            </a:r>
            <a:r>
              <a:rPr lang="ru-RU" sz="1200" b="0" i="0" kern="1200" dirty="0" smtClean="0">
                <a:solidFill>
                  <a:schemeClr val="tx1"/>
                </a:solidFill>
                <a:effectLst/>
                <a:latin typeface="+mn-lt"/>
                <a:ea typeface="+mn-ea"/>
                <a:cs typeface="+mn-cs"/>
              </a:rPr>
              <a:t>-переходником, так как на нем установлены два разных типа разъемов;</a:t>
            </a:r>
          </a:p>
          <a:p>
            <a:r>
              <a:rPr lang="ru-RU" sz="1200" b="1" i="0" kern="1200" dirty="0" smtClean="0">
                <a:solidFill>
                  <a:schemeClr val="tx1"/>
                </a:solidFill>
                <a:effectLst/>
                <a:latin typeface="+mn-lt"/>
                <a:ea typeface="+mn-ea"/>
                <a:cs typeface="+mn-cs"/>
              </a:rPr>
              <a:t>UPC </a:t>
            </a:r>
            <a:r>
              <a:rPr lang="ru-RU" sz="1200" b="0" i="0" kern="1200" dirty="0" smtClean="0">
                <a:solidFill>
                  <a:schemeClr val="tx1"/>
                </a:solidFill>
                <a:effectLst/>
                <a:latin typeface="+mn-lt"/>
                <a:ea typeface="+mn-ea"/>
                <a:cs typeface="+mn-cs"/>
              </a:rPr>
              <a:t>- тип шлифовки;</a:t>
            </a:r>
          </a:p>
          <a:p>
            <a:r>
              <a:rPr lang="ru-RU" sz="1200" b="1" i="0" kern="1200" dirty="0" err="1" smtClean="0">
                <a:solidFill>
                  <a:schemeClr val="tx1"/>
                </a:solidFill>
                <a:effectLst/>
                <a:latin typeface="+mn-lt"/>
                <a:ea typeface="+mn-ea"/>
                <a:cs typeface="+mn-cs"/>
              </a:rPr>
              <a:t>Multimode</a:t>
            </a:r>
            <a:r>
              <a:rPr lang="ru-RU" sz="1200" b="1"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вид волокна, в данном случае </a:t>
            </a:r>
            <a:r>
              <a:rPr lang="ru-RU" sz="1200" b="0" i="0" kern="1200" dirty="0" err="1" smtClean="0">
                <a:solidFill>
                  <a:schemeClr val="tx1"/>
                </a:solidFill>
                <a:effectLst/>
                <a:latin typeface="+mn-lt"/>
                <a:ea typeface="+mn-ea"/>
                <a:cs typeface="+mn-cs"/>
              </a:rPr>
              <a:t>многомодовое</a:t>
            </a:r>
            <a:r>
              <a:rPr lang="ru-RU" sz="1200" b="0" i="0" kern="1200" dirty="0" smtClean="0">
                <a:solidFill>
                  <a:schemeClr val="tx1"/>
                </a:solidFill>
                <a:effectLst/>
                <a:latin typeface="+mn-lt"/>
                <a:ea typeface="+mn-ea"/>
                <a:cs typeface="+mn-cs"/>
              </a:rPr>
              <a:t> волокно, оно также может быть обозначено аббревиатурой </a:t>
            </a:r>
            <a:r>
              <a:rPr lang="ru-RU" sz="1200" b="1" i="0" kern="1200" dirty="0" smtClean="0">
                <a:solidFill>
                  <a:schemeClr val="tx1"/>
                </a:solidFill>
                <a:effectLst/>
                <a:latin typeface="+mn-lt"/>
                <a:ea typeface="+mn-ea"/>
                <a:cs typeface="+mn-cs"/>
              </a:rPr>
              <a:t>MM</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Одномодовое</a:t>
            </a:r>
            <a:r>
              <a:rPr lang="ru-RU" sz="1200" b="0" i="0" kern="1200" dirty="0" smtClean="0">
                <a:solidFill>
                  <a:schemeClr val="tx1"/>
                </a:solidFill>
                <a:effectLst/>
                <a:latin typeface="+mn-lt"/>
                <a:ea typeface="+mn-ea"/>
                <a:cs typeface="+mn-cs"/>
              </a:rPr>
              <a:t> маркируется как </a:t>
            </a:r>
            <a:r>
              <a:rPr lang="ru-RU" sz="1200" b="1" i="0" kern="1200" dirty="0" err="1" smtClean="0">
                <a:solidFill>
                  <a:schemeClr val="tx1"/>
                </a:solidFill>
                <a:effectLst/>
                <a:latin typeface="+mn-lt"/>
                <a:ea typeface="+mn-ea"/>
                <a:cs typeface="+mn-cs"/>
              </a:rPr>
              <a:t>SinglеMode</a:t>
            </a:r>
            <a:r>
              <a:rPr lang="ru-RU" sz="1200" b="0" i="0" kern="1200" dirty="0" err="1" smtClean="0">
                <a:solidFill>
                  <a:schemeClr val="tx1"/>
                </a:solidFill>
                <a:effectLst/>
                <a:latin typeface="+mn-lt"/>
                <a:ea typeface="+mn-ea"/>
                <a:cs typeface="+mn-cs"/>
              </a:rPr>
              <a:t>или</a:t>
            </a:r>
            <a:r>
              <a:rPr lang="ru-RU" sz="1200" b="0" i="0" kern="1200" dirty="0" smtClean="0">
                <a:solidFill>
                  <a:schemeClr val="tx1"/>
                </a:solidFill>
                <a:effectLst/>
                <a:latin typeface="+mn-lt"/>
                <a:ea typeface="+mn-ea"/>
                <a:cs typeface="+mn-cs"/>
              </a:rPr>
              <a:t> </a:t>
            </a:r>
            <a:r>
              <a:rPr lang="ru-RU" sz="1200" b="1" i="0" kern="1200" dirty="0" smtClean="0">
                <a:solidFill>
                  <a:schemeClr val="tx1"/>
                </a:solidFill>
                <a:effectLst/>
                <a:latin typeface="+mn-lt"/>
                <a:ea typeface="+mn-ea"/>
                <a:cs typeface="+mn-cs"/>
              </a:rPr>
              <a:t>SM</a:t>
            </a:r>
            <a:r>
              <a:rPr lang="ru-RU" sz="1200" b="0" i="0" kern="1200" dirty="0" smtClean="0">
                <a:solidFill>
                  <a:schemeClr val="tx1"/>
                </a:solidFill>
                <a:effectLst/>
                <a:latin typeface="+mn-lt"/>
                <a:ea typeface="+mn-ea"/>
                <a:cs typeface="+mn-cs"/>
              </a:rPr>
              <a:t>;</a:t>
            </a:r>
          </a:p>
          <a:p>
            <a:r>
              <a:rPr lang="ru-RU" sz="1200" b="1" i="0" kern="1200" dirty="0" err="1" smtClean="0">
                <a:solidFill>
                  <a:schemeClr val="tx1"/>
                </a:solidFill>
                <a:effectLst/>
                <a:latin typeface="+mn-lt"/>
                <a:ea typeface="+mn-ea"/>
                <a:cs typeface="+mn-cs"/>
              </a:rPr>
              <a:t>Duplex</a:t>
            </a:r>
            <a:r>
              <a:rPr lang="ru-RU" sz="1200" b="1"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два разъема в одном корпусе, для более плотного расположения. Противоположный случай - </a:t>
            </a:r>
            <a:r>
              <a:rPr lang="ru-RU" sz="1200" b="1" i="0" kern="1200" dirty="0" err="1" smtClean="0">
                <a:solidFill>
                  <a:schemeClr val="tx1"/>
                </a:solidFill>
                <a:effectLst/>
                <a:latin typeface="+mn-lt"/>
                <a:ea typeface="+mn-ea"/>
                <a:cs typeface="+mn-cs"/>
              </a:rPr>
              <a:t>Simplex</a:t>
            </a:r>
            <a:r>
              <a:rPr lang="ru-RU" sz="1200" b="0" i="0" kern="1200" dirty="0" smtClean="0">
                <a:solidFill>
                  <a:schemeClr val="tx1"/>
                </a:solidFill>
                <a:effectLst/>
                <a:latin typeface="+mn-lt"/>
                <a:ea typeface="+mn-ea"/>
                <a:cs typeface="+mn-cs"/>
              </a:rPr>
              <a:t>, один коннектор в одном корпусе.</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В настоящее время наиболее распространены три типа оптических разъемов: </a:t>
            </a:r>
            <a:r>
              <a:rPr lang="ru-RU" sz="1200" b="1" i="0" kern="1200" dirty="0" smtClean="0">
                <a:solidFill>
                  <a:schemeClr val="tx1"/>
                </a:solidFill>
                <a:effectLst/>
                <a:latin typeface="+mn-lt"/>
                <a:ea typeface="+mn-ea"/>
                <a:cs typeface="+mn-cs"/>
              </a:rPr>
              <a:t>FC</a:t>
            </a:r>
            <a:r>
              <a:rPr lang="ru-RU" sz="1200" b="0" i="0" kern="1200" dirty="0" smtClean="0">
                <a:solidFill>
                  <a:schemeClr val="tx1"/>
                </a:solidFill>
                <a:effectLst/>
                <a:latin typeface="+mn-lt"/>
                <a:ea typeface="+mn-ea"/>
                <a:cs typeface="+mn-cs"/>
              </a:rPr>
              <a:t>, </a:t>
            </a:r>
            <a:r>
              <a:rPr lang="ru-RU" sz="1200" b="1" i="0" kern="1200" dirty="0" smtClean="0">
                <a:solidFill>
                  <a:schemeClr val="tx1"/>
                </a:solidFill>
                <a:effectLst/>
                <a:latin typeface="+mn-lt"/>
                <a:ea typeface="+mn-ea"/>
                <a:cs typeface="+mn-cs"/>
              </a:rPr>
              <a:t>SC</a:t>
            </a:r>
            <a:r>
              <a:rPr lang="ru-RU" sz="1200" b="0" i="0" kern="1200" dirty="0" smtClean="0">
                <a:solidFill>
                  <a:schemeClr val="tx1"/>
                </a:solidFill>
                <a:effectLst/>
                <a:latin typeface="+mn-lt"/>
                <a:ea typeface="+mn-ea"/>
                <a:cs typeface="+mn-cs"/>
              </a:rPr>
              <a:t> и </a:t>
            </a:r>
            <a:r>
              <a:rPr lang="ru-RU" sz="1200" b="1" i="0" kern="1200" dirty="0" smtClean="0">
                <a:solidFill>
                  <a:schemeClr val="tx1"/>
                </a:solidFill>
                <a:effectLst/>
                <a:latin typeface="+mn-lt"/>
                <a:ea typeface="+mn-ea"/>
                <a:cs typeface="+mn-cs"/>
              </a:rPr>
              <a:t>LC</a:t>
            </a:r>
            <a:r>
              <a:rPr lang="ru-RU" sz="1200" b="0"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31</a:t>
            </a:fld>
            <a:endParaRPr lang="ru-RU"/>
          </a:p>
        </p:txBody>
      </p:sp>
    </p:spTree>
    <p:extLst>
      <p:ext uri="{BB962C8B-B14F-4D97-AF65-F5344CB8AC3E}">
        <p14:creationId xmlns:p14="http://schemas.microsoft.com/office/powerpoint/2010/main" val="1509331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124</a:t>
            </a:fld>
            <a:endParaRPr lang="ru-RU"/>
          </a:p>
        </p:txBody>
      </p:sp>
    </p:spTree>
    <p:extLst>
      <p:ext uri="{BB962C8B-B14F-4D97-AF65-F5344CB8AC3E}">
        <p14:creationId xmlns:p14="http://schemas.microsoft.com/office/powerpoint/2010/main" val="3507256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125</a:t>
            </a:fld>
            <a:endParaRPr lang="ru-RU"/>
          </a:p>
        </p:txBody>
      </p:sp>
    </p:spTree>
    <p:extLst>
      <p:ext uri="{BB962C8B-B14F-4D97-AF65-F5344CB8AC3E}">
        <p14:creationId xmlns:p14="http://schemas.microsoft.com/office/powerpoint/2010/main" val="408306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C6CB9-4144-4962-BC59-E5DFFE1D8A78}" type="slidenum">
              <a:rPr lang="ru-RU"/>
              <a:pPr/>
              <a:t>196</a:t>
            </a:fld>
            <a:endParaRPr lang="ru-RU"/>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418818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2C941-EAEB-4CED-946A-643D3F551249}" type="slidenum">
              <a:rPr lang="ru-RU"/>
              <a:pPr/>
              <a:t>203</a:t>
            </a:fld>
            <a:endParaRPr lang="ru-RU"/>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83357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Разъемы </a:t>
            </a:r>
            <a:r>
              <a:rPr lang="ru-RU" sz="1200" b="1" i="0" kern="1200" dirty="0" smtClean="0">
                <a:solidFill>
                  <a:schemeClr val="tx1"/>
                </a:solidFill>
                <a:effectLst/>
                <a:latin typeface="+mn-lt"/>
                <a:ea typeface="+mn-ea"/>
                <a:cs typeface="+mn-cs"/>
              </a:rPr>
              <a:t>FC</a:t>
            </a:r>
            <a:r>
              <a:rPr lang="ru-RU" sz="1200" b="0" i="0" kern="1200" dirty="0" smtClean="0">
                <a:solidFill>
                  <a:schemeClr val="tx1"/>
                </a:solidFill>
                <a:effectLst/>
                <a:latin typeface="+mn-lt"/>
                <a:ea typeface="+mn-ea"/>
                <a:cs typeface="+mn-cs"/>
              </a:rPr>
              <a:t>, как правило, используются в </a:t>
            </a:r>
            <a:r>
              <a:rPr lang="ru-RU" sz="1200" b="0" i="0" kern="1200" dirty="0" err="1" smtClean="0">
                <a:solidFill>
                  <a:schemeClr val="tx1"/>
                </a:solidFill>
                <a:effectLst/>
                <a:latin typeface="+mn-lt"/>
                <a:ea typeface="+mn-ea"/>
                <a:cs typeface="+mn-cs"/>
              </a:rPr>
              <a:t>одномодовых</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соединених</a:t>
            </a:r>
            <a:r>
              <a:rPr lang="ru-RU" sz="1200" b="0" i="0" kern="1200" dirty="0" smtClean="0">
                <a:solidFill>
                  <a:schemeClr val="tx1"/>
                </a:solidFill>
                <a:effectLst/>
                <a:latin typeface="+mn-lt"/>
                <a:ea typeface="+mn-ea"/>
                <a:cs typeface="+mn-cs"/>
              </a:rPr>
              <a:t>. Корпус разъема выполнен из никелированной латуни. Резьбовая фиксация позволяет обеспечить надежную защиту от случайных разъединения.</a:t>
            </a:r>
          </a:p>
          <a:p>
            <a:r>
              <a:rPr lang="ru-RU" sz="1200" b="0" i="0" kern="1200" dirty="0" smtClean="0">
                <a:solidFill>
                  <a:schemeClr val="tx1"/>
                </a:solidFill>
                <a:effectLst/>
                <a:latin typeface="+mn-lt"/>
                <a:ea typeface="+mn-ea"/>
                <a:cs typeface="+mn-cs"/>
              </a:rPr>
              <a:t>Старый, зарекомендовавший себя стандарт. Обеспечивает </a:t>
            </a:r>
            <a:r>
              <a:rPr lang="ru-RU" sz="1200" b="1" i="0" kern="1200" dirty="0" smtClean="0">
                <a:solidFill>
                  <a:schemeClr val="tx1"/>
                </a:solidFill>
                <a:effectLst/>
                <a:latin typeface="+mn-lt"/>
                <a:ea typeface="+mn-ea"/>
                <a:cs typeface="+mn-cs"/>
              </a:rPr>
              <a:t>отличное качество соединения</a:t>
            </a:r>
            <a:r>
              <a:rPr lang="ru-RU" sz="1200" b="0" i="0" kern="1200" dirty="0" smtClean="0">
                <a:solidFill>
                  <a:schemeClr val="tx1"/>
                </a:solidFill>
                <a:effectLst/>
                <a:latin typeface="+mn-lt"/>
                <a:ea typeface="+mn-ea"/>
                <a:cs typeface="+mn-cs"/>
              </a:rPr>
              <a:t>, особенно FC/UPC, FC/APC.</a:t>
            </a:r>
          </a:p>
          <a:p>
            <a:r>
              <a:rPr lang="ru-RU" sz="1200" b="0" i="0" kern="1200" dirty="0" smtClean="0">
                <a:solidFill>
                  <a:schemeClr val="tx1"/>
                </a:solidFill>
                <a:effectLst/>
                <a:latin typeface="+mn-lt"/>
                <a:ea typeface="+mn-ea"/>
                <a:cs typeface="+mn-cs"/>
              </a:rPr>
              <a:t>подпружиненное соединение, за счет чего достигается "вдавливание" и плотный контакт;</a:t>
            </a:r>
          </a:p>
          <a:p>
            <a:r>
              <a:rPr lang="ru-RU" sz="1200" b="0" i="0" kern="1200" dirty="0" smtClean="0">
                <a:solidFill>
                  <a:schemeClr val="tx1"/>
                </a:solidFill>
                <a:effectLst/>
                <a:latin typeface="+mn-lt"/>
                <a:ea typeface="+mn-ea"/>
                <a:cs typeface="+mn-cs"/>
              </a:rPr>
              <a:t>металлической колпачок обеспечивает прочную защиту;</a:t>
            </a:r>
          </a:p>
          <a:p>
            <a:r>
              <a:rPr lang="ru-RU" sz="1200" b="0" i="0" kern="1200" dirty="0" smtClean="0">
                <a:solidFill>
                  <a:schemeClr val="tx1"/>
                </a:solidFill>
                <a:effectLst/>
                <a:latin typeface="+mn-lt"/>
                <a:ea typeface="+mn-ea"/>
                <a:cs typeface="+mn-cs"/>
              </a:rPr>
              <a:t>коннектор вкручивается в розетку, а значит, не может выскочить, даже если случайно дернуть;</a:t>
            </a:r>
          </a:p>
          <a:p>
            <a:r>
              <a:rPr lang="ru-RU" sz="1200" b="0" i="0" kern="1200" dirty="0" smtClean="0">
                <a:solidFill>
                  <a:schemeClr val="tx1"/>
                </a:solidFill>
                <a:effectLst/>
                <a:latin typeface="+mn-lt"/>
                <a:ea typeface="+mn-ea"/>
                <a:cs typeface="+mn-cs"/>
              </a:rPr>
              <a:t>шевеление кабеля не влияет на соединение.</a:t>
            </a:r>
          </a:p>
          <a:p>
            <a:r>
              <a:rPr lang="ru-RU" sz="1200" b="0" i="0" kern="1200" dirty="0" smtClean="0">
                <a:solidFill>
                  <a:schemeClr val="tx1"/>
                </a:solidFill>
                <a:effectLst/>
                <a:latin typeface="+mn-lt"/>
                <a:ea typeface="+mn-ea"/>
                <a:cs typeface="+mn-cs"/>
              </a:rPr>
              <a:t>Однако плохо подходит для плотного расположения разъемов - необходимо пространство для вкручивания/выкручивания.</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32</a:t>
            </a:fld>
            <a:endParaRPr lang="ru-RU"/>
          </a:p>
        </p:txBody>
      </p:sp>
    </p:spTree>
    <p:extLst>
      <p:ext uri="{BB962C8B-B14F-4D97-AF65-F5344CB8AC3E}">
        <p14:creationId xmlns:p14="http://schemas.microsoft.com/office/powerpoint/2010/main" val="91187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Более дешевый и удобный, но менее надежный аналог FC. Легко соединяется (защелка), разъемы могут располагаться плотно.</a:t>
            </a:r>
          </a:p>
          <a:p>
            <a:r>
              <a:rPr lang="ru-RU" sz="1200" b="0" i="0" kern="1200" dirty="0" smtClean="0">
                <a:solidFill>
                  <a:schemeClr val="tx1"/>
                </a:solidFill>
                <a:effectLst/>
                <a:latin typeface="+mn-lt"/>
                <a:ea typeface="+mn-ea"/>
                <a:cs typeface="+mn-cs"/>
              </a:rPr>
              <a:t>Однако пластиковая оболочка может сломаться, а на затухание сигнала и обратные отражения влияют даже прикосновения к коннектору.</a:t>
            </a:r>
          </a:p>
          <a:p>
            <a:r>
              <a:rPr lang="ru-RU" sz="1200" b="0" i="0" kern="1200" dirty="0" smtClean="0">
                <a:solidFill>
                  <a:schemeClr val="tx1"/>
                </a:solidFill>
                <a:effectLst/>
                <a:latin typeface="+mn-lt"/>
                <a:ea typeface="+mn-ea"/>
                <a:cs typeface="+mn-cs"/>
              </a:rPr>
              <a:t>Данный тип разъемов используется наиболее часто, но не рекомендован на важных магистралях.</a:t>
            </a:r>
          </a:p>
          <a:p>
            <a:r>
              <a:rPr lang="ru-RU" sz="1200" b="0" i="0" kern="1200" dirty="0" smtClean="0">
                <a:solidFill>
                  <a:schemeClr val="tx1"/>
                </a:solidFill>
                <a:effectLst/>
                <a:latin typeface="+mn-lt"/>
                <a:ea typeface="+mn-ea"/>
                <a:cs typeface="+mn-cs"/>
              </a:rPr>
              <a:t>Тип разъема SC используется как для </a:t>
            </a:r>
            <a:r>
              <a:rPr lang="ru-RU" sz="1200" b="0" i="0" kern="1200" dirty="0" err="1" smtClean="0">
                <a:solidFill>
                  <a:schemeClr val="tx1"/>
                </a:solidFill>
                <a:effectLst/>
                <a:latin typeface="+mn-lt"/>
                <a:ea typeface="+mn-ea"/>
                <a:cs typeface="+mn-cs"/>
              </a:rPr>
              <a:t>многомодового</a:t>
            </a:r>
            <a:r>
              <a:rPr lang="ru-RU" sz="1200" b="0" i="0" kern="1200" dirty="0" smtClean="0">
                <a:solidFill>
                  <a:schemeClr val="tx1"/>
                </a:solidFill>
                <a:effectLst/>
                <a:latin typeface="+mn-lt"/>
                <a:ea typeface="+mn-ea"/>
                <a:cs typeface="+mn-cs"/>
              </a:rPr>
              <a:t> волокна, так и </a:t>
            </a:r>
            <a:r>
              <a:rPr lang="ru-RU" sz="1200" b="0" i="0" kern="1200" dirty="0" err="1" smtClean="0">
                <a:solidFill>
                  <a:schemeClr val="tx1"/>
                </a:solidFill>
                <a:effectLst/>
                <a:latin typeface="+mn-lt"/>
                <a:ea typeface="+mn-ea"/>
                <a:cs typeface="+mn-cs"/>
              </a:rPr>
              <a:t>одномодового</a:t>
            </a:r>
            <a:r>
              <a:rPr lang="ru-RU" sz="1200" b="0" i="0" kern="1200" dirty="0" smtClean="0">
                <a:solidFill>
                  <a:schemeClr val="tx1"/>
                </a:solidFill>
                <a:effectLst/>
                <a:latin typeface="+mn-lt"/>
                <a:ea typeface="+mn-ea"/>
                <a:cs typeface="+mn-cs"/>
              </a:rPr>
              <a:t>. Диаметр наконечника 2,5 мм, материал - керамика. Корпус коннектора выполнен из пластика. Фиксация коннектора осуществляется поступательным движением с защелкиванием.</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33</a:t>
            </a:fld>
            <a:endParaRPr lang="ru-RU"/>
          </a:p>
        </p:txBody>
      </p:sp>
    </p:spTree>
    <p:extLst>
      <p:ext uri="{BB962C8B-B14F-4D97-AF65-F5344CB8AC3E}">
        <p14:creationId xmlns:p14="http://schemas.microsoft.com/office/powerpoint/2010/main" val="93647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Уменьшенный аналог SC. За счет малого размера применяется для кроссовых соединений в офисах, серверных и т.п. - внутри помещений, там где требуется высокая плотность расположения разъемов.</a:t>
            </a:r>
          </a:p>
          <a:p>
            <a:r>
              <a:rPr lang="ru-RU" sz="1200" b="0" i="0" kern="1200" dirty="0" smtClean="0">
                <a:solidFill>
                  <a:schemeClr val="tx1"/>
                </a:solidFill>
                <a:effectLst/>
                <a:latin typeface="+mn-lt"/>
                <a:ea typeface="+mn-ea"/>
                <a:cs typeface="+mn-cs"/>
              </a:rPr>
              <a:t>Диаметр наконечника разъема 1,25 мм, материал - керамика. Фиксация разъема происходит за счет прижимного механизма - защелки, аналогично разъему типа RJ-45, которая исключает непредвиденное разъединение.</a:t>
            </a:r>
          </a:p>
          <a:p>
            <a:r>
              <a:rPr lang="ru-RU" sz="1200" b="0" i="0" kern="1200" dirty="0" smtClean="0">
                <a:solidFill>
                  <a:schemeClr val="tx1"/>
                </a:solidFill>
                <a:effectLst/>
                <a:latin typeface="+mn-lt"/>
                <a:ea typeface="+mn-ea"/>
                <a:cs typeface="+mn-cs"/>
              </a:rPr>
              <a:t>При использовании дуплексных </a:t>
            </a:r>
            <a:r>
              <a:rPr lang="ru-RU" sz="1200" b="0" i="0" kern="1200" dirty="0" err="1" smtClean="0">
                <a:solidFill>
                  <a:schemeClr val="tx1"/>
                </a:solidFill>
                <a:effectLst/>
                <a:latin typeface="+mn-lt"/>
                <a:ea typeface="+mn-ea"/>
                <a:cs typeface="+mn-cs"/>
              </a:rPr>
              <a:t>патчкордов</a:t>
            </a:r>
            <a:r>
              <a:rPr lang="ru-RU" sz="1200" b="0" i="0" kern="1200" dirty="0" smtClean="0">
                <a:solidFill>
                  <a:schemeClr val="tx1"/>
                </a:solidFill>
                <a:effectLst/>
                <a:latin typeface="+mn-lt"/>
                <a:ea typeface="+mn-ea"/>
                <a:cs typeface="+mn-cs"/>
              </a:rPr>
              <a:t> возможно соединение коннекторов </a:t>
            </a:r>
            <a:r>
              <a:rPr lang="ru-RU" sz="1200" b="0" i="0" kern="1200" dirty="0" err="1" smtClean="0">
                <a:solidFill>
                  <a:schemeClr val="tx1"/>
                </a:solidFill>
                <a:effectLst/>
                <a:latin typeface="+mn-lt"/>
                <a:ea typeface="+mn-ea"/>
                <a:cs typeface="+mn-cs"/>
              </a:rPr>
              <a:t>клипсой</a:t>
            </a:r>
            <a:r>
              <a:rPr lang="ru-RU" sz="1200" b="0" i="0" kern="1200" dirty="0" smtClean="0">
                <a:solidFill>
                  <a:schemeClr val="tx1"/>
                </a:solidFill>
                <a:effectLst/>
                <a:latin typeface="+mn-lt"/>
                <a:ea typeface="+mn-ea"/>
                <a:cs typeface="+mn-cs"/>
              </a:rPr>
              <a:t>. Используется для </a:t>
            </a:r>
            <a:r>
              <a:rPr lang="ru-RU" sz="1200" b="0" i="0" kern="1200" dirty="0" err="1" smtClean="0">
                <a:solidFill>
                  <a:schemeClr val="tx1"/>
                </a:solidFill>
                <a:effectLst/>
                <a:latin typeface="+mn-lt"/>
                <a:ea typeface="+mn-ea"/>
                <a:cs typeface="+mn-cs"/>
              </a:rPr>
              <a:t>многомодовых</a:t>
            </a:r>
            <a:r>
              <a:rPr lang="ru-RU" sz="1200" b="0" i="0" kern="1200" dirty="0" smtClean="0">
                <a:solidFill>
                  <a:schemeClr val="tx1"/>
                </a:solidFill>
                <a:effectLst/>
                <a:latin typeface="+mn-lt"/>
                <a:ea typeface="+mn-ea"/>
                <a:cs typeface="+mn-cs"/>
              </a:rPr>
              <a:t> и </a:t>
            </a:r>
            <a:r>
              <a:rPr lang="ru-RU" sz="1200" b="0" i="0" kern="1200" dirty="0" err="1" smtClean="0">
                <a:solidFill>
                  <a:schemeClr val="tx1"/>
                </a:solidFill>
                <a:effectLst/>
                <a:latin typeface="+mn-lt"/>
                <a:ea typeface="+mn-ea"/>
                <a:cs typeface="+mn-cs"/>
              </a:rPr>
              <a:t>одномодовых</a:t>
            </a:r>
            <a:r>
              <a:rPr lang="ru-RU" sz="1200" b="0" i="0" kern="1200" dirty="0" smtClean="0">
                <a:solidFill>
                  <a:schemeClr val="tx1"/>
                </a:solidFill>
                <a:effectLst/>
                <a:latin typeface="+mn-lt"/>
                <a:ea typeface="+mn-ea"/>
                <a:cs typeface="+mn-cs"/>
              </a:rPr>
              <a:t> волокон.</a:t>
            </a:r>
          </a:p>
          <a:p>
            <a:r>
              <a:rPr lang="ru-RU" sz="1200" b="0" i="0" kern="1200" dirty="0" smtClean="0">
                <a:solidFill>
                  <a:schemeClr val="tx1"/>
                </a:solidFill>
                <a:effectLst/>
                <a:latin typeface="+mn-lt"/>
                <a:ea typeface="+mn-ea"/>
                <a:cs typeface="+mn-cs"/>
              </a:rPr>
              <a:t>Автор разработки этого типа коннектора - ведущий производитель телекоммуникационного оборудования, </a:t>
            </a:r>
            <a:r>
              <a:rPr lang="ru-RU" sz="1200" b="0" i="0" kern="1200" dirty="0" err="1" smtClean="0">
                <a:solidFill>
                  <a:schemeClr val="tx1"/>
                </a:solidFill>
                <a:effectLst/>
                <a:latin typeface="+mn-lt"/>
                <a:ea typeface="+mn-ea"/>
                <a:cs typeface="+mn-cs"/>
              </a:rPr>
              <a:t>Lucent</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Technologies</a:t>
            </a:r>
            <a:r>
              <a:rPr lang="ru-RU" sz="1200" b="0" i="0" kern="1200" dirty="0" smtClean="0">
                <a:solidFill>
                  <a:schemeClr val="tx1"/>
                </a:solidFill>
                <a:effectLst/>
                <a:latin typeface="+mn-lt"/>
                <a:ea typeface="+mn-ea"/>
                <a:cs typeface="+mn-cs"/>
              </a:rPr>
              <a:t> (США) - изначально прогнозировал своему детищу судьбу лидера рынка. В принципе, так оно и есть. Особенно учитывая то, что этот тип разъема относится к соединениям с повышенной плотностью монтажа.</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34</a:t>
            </a:fld>
            <a:endParaRPr lang="ru-RU"/>
          </a:p>
        </p:txBody>
      </p:sp>
    </p:spTree>
    <p:extLst>
      <p:ext uri="{BB962C8B-B14F-4D97-AF65-F5344CB8AC3E}">
        <p14:creationId xmlns:p14="http://schemas.microsoft.com/office/powerpoint/2010/main" val="244011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 настоящее время ST коннектор широко не применяется из-за недостатков и возросших потребностей по плотности монтажа. Фиксация коннектора происходит за счет поворота вокруг оси, подобно BNC разъему.</a:t>
            </a:r>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35</a:t>
            </a:fld>
            <a:endParaRPr lang="ru-RU"/>
          </a:p>
        </p:txBody>
      </p:sp>
    </p:spTree>
    <p:extLst>
      <p:ext uri="{BB962C8B-B14F-4D97-AF65-F5344CB8AC3E}">
        <p14:creationId xmlns:p14="http://schemas.microsoft.com/office/powerpoint/2010/main" val="411915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Шлифовка или полировка оптоволоконных разъемов служит для обеспечения идеально плотного соприкосновения сердечников оптоволокна. Между их поверхностями не должно быть воздуха, так как это ухудшает качество сигнала.</a:t>
            </a:r>
          </a:p>
          <a:p>
            <a:r>
              <a:rPr lang="ru-RU" sz="1200" b="0" i="0" kern="1200" dirty="0" smtClean="0">
                <a:solidFill>
                  <a:schemeClr val="tx1"/>
                </a:solidFill>
                <a:effectLst/>
                <a:latin typeface="+mn-lt"/>
                <a:ea typeface="+mn-ea"/>
                <a:cs typeface="+mn-cs"/>
              </a:rPr>
              <a:t>На данный момент используются такие типы полировки, как </a:t>
            </a:r>
            <a:r>
              <a:rPr lang="ru-RU" sz="1200" b="1" i="0" kern="1200" dirty="0" smtClean="0">
                <a:solidFill>
                  <a:schemeClr val="tx1"/>
                </a:solidFill>
                <a:effectLst/>
                <a:latin typeface="+mn-lt"/>
                <a:ea typeface="+mn-ea"/>
                <a:cs typeface="+mn-cs"/>
              </a:rPr>
              <a:t>PC</a:t>
            </a:r>
            <a:r>
              <a:rPr lang="ru-RU" sz="1200" b="0" i="0" kern="1200" dirty="0" smtClean="0">
                <a:solidFill>
                  <a:schemeClr val="tx1"/>
                </a:solidFill>
                <a:effectLst/>
                <a:latin typeface="+mn-lt"/>
                <a:ea typeface="+mn-ea"/>
                <a:cs typeface="+mn-cs"/>
              </a:rPr>
              <a:t>, </a:t>
            </a:r>
            <a:r>
              <a:rPr lang="ru-RU" sz="1200" b="1" i="0" kern="1200" dirty="0" smtClean="0">
                <a:solidFill>
                  <a:schemeClr val="tx1"/>
                </a:solidFill>
                <a:effectLst/>
                <a:latin typeface="+mn-lt"/>
                <a:ea typeface="+mn-ea"/>
                <a:cs typeface="+mn-cs"/>
              </a:rPr>
              <a:t>SPC</a:t>
            </a:r>
            <a:r>
              <a:rPr lang="ru-RU" sz="1200" b="0" i="0" kern="1200" dirty="0" smtClean="0">
                <a:solidFill>
                  <a:schemeClr val="tx1"/>
                </a:solidFill>
                <a:effectLst/>
                <a:latin typeface="+mn-lt"/>
                <a:ea typeface="+mn-ea"/>
                <a:cs typeface="+mn-cs"/>
              </a:rPr>
              <a:t>, </a:t>
            </a:r>
            <a:r>
              <a:rPr lang="ru-RU" sz="1200" b="1" i="0" kern="1200" dirty="0" smtClean="0">
                <a:solidFill>
                  <a:schemeClr val="tx1"/>
                </a:solidFill>
                <a:effectLst/>
                <a:latin typeface="+mn-lt"/>
                <a:ea typeface="+mn-ea"/>
                <a:cs typeface="+mn-cs"/>
              </a:rPr>
              <a:t>UPC</a:t>
            </a:r>
            <a:r>
              <a:rPr lang="ru-RU" sz="1200" b="0" i="0" kern="1200" dirty="0" smtClean="0">
                <a:solidFill>
                  <a:schemeClr val="tx1"/>
                </a:solidFill>
                <a:effectLst/>
                <a:latin typeface="+mn-lt"/>
                <a:ea typeface="+mn-ea"/>
                <a:cs typeface="+mn-cs"/>
              </a:rPr>
              <a:t> и </a:t>
            </a:r>
            <a:r>
              <a:rPr lang="ru-RU" sz="1200" b="1" i="0" kern="1200" dirty="0" smtClean="0">
                <a:solidFill>
                  <a:schemeClr val="tx1"/>
                </a:solidFill>
                <a:effectLst/>
                <a:latin typeface="+mn-lt"/>
                <a:ea typeface="+mn-ea"/>
                <a:cs typeface="+mn-cs"/>
              </a:rPr>
              <a:t>APC</a:t>
            </a:r>
            <a:r>
              <a:rPr lang="ru-RU" sz="1200" b="0" i="0" kern="1200" dirty="0" smtClean="0">
                <a:solidFill>
                  <a:schemeClr val="tx1"/>
                </a:solidFill>
                <a:effectLst/>
                <a:latin typeface="+mn-lt"/>
                <a:ea typeface="+mn-ea"/>
                <a:cs typeface="+mn-cs"/>
              </a:rPr>
              <a:t>.</a:t>
            </a:r>
          </a:p>
          <a:p>
            <a:r>
              <a:rPr lang="ru-RU" sz="1200" b="1" i="0" kern="1200" dirty="0" smtClean="0">
                <a:solidFill>
                  <a:schemeClr val="tx1"/>
                </a:solidFill>
                <a:effectLst/>
                <a:latin typeface="+mn-lt"/>
                <a:ea typeface="+mn-ea"/>
                <a:cs typeface="+mn-cs"/>
              </a:rPr>
              <a:t>PC</a:t>
            </a:r>
          </a:p>
          <a:p>
            <a:r>
              <a:rPr lang="ru-RU" sz="1200" b="1" i="0" kern="1200" dirty="0" smtClean="0">
                <a:solidFill>
                  <a:schemeClr val="tx1"/>
                </a:solidFill>
                <a:effectLst/>
                <a:latin typeface="+mn-lt"/>
                <a:ea typeface="+mn-ea"/>
                <a:cs typeface="+mn-cs"/>
              </a:rPr>
              <a:t>PC — </a:t>
            </a:r>
            <a:r>
              <a:rPr lang="ru-RU" sz="1200" b="1" i="0" kern="1200" dirty="0" err="1" smtClean="0">
                <a:solidFill>
                  <a:schemeClr val="tx1"/>
                </a:solidFill>
                <a:effectLst/>
                <a:latin typeface="+mn-lt"/>
                <a:ea typeface="+mn-ea"/>
                <a:cs typeface="+mn-cs"/>
              </a:rPr>
              <a:t>Physical</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Contac</a:t>
            </a:r>
            <a:r>
              <a:rPr lang="ru-RU" sz="1200" b="0" i="0" kern="1200" dirty="0" smtClean="0">
                <a:solidFill>
                  <a:schemeClr val="tx1"/>
                </a:solidFill>
                <a:effectLst/>
                <a:latin typeface="+mn-lt"/>
                <a:ea typeface="+mn-ea"/>
                <a:cs typeface="+mn-cs"/>
              </a:rPr>
              <a:t>. Прародитель всех остальных видов полировки. Разъем, обработанный методом PC (в том числе вручную), представляет собой скругленный наконечник.</a:t>
            </a:r>
          </a:p>
          <a:p>
            <a:r>
              <a:rPr lang="ru-RU" sz="1200" b="0" i="0" kern="1200" dirty="0" smtClean="0">
                <a:solidFill>
                  <a:schemeClr val="tx1"/>
                </a:solidFill>
                <a:effectLst/>
                <a:latin typeface="+mn-lt"/>
                <a:ea typeface="+mn-ea"/>
                <a:cs typeface="+mn-cs"/>
              </a:rPr>
              <a:t>В первых вариациях полировки был предусмотрен исключительно плоский вариант коннектора, однако жизнь показала, что плоский вариант дает место воздушным зазорам между </a:t>
            </a:r>
            <a:r>
              <a:rPr lang="ru-RU" sz="1200" b="0" i="0" kern="1200" dirty="0" err="1" smtClean="0">
                <a:solidFill>
                  <a:schemeClr val="tx1"/>
                </a:solidFill>
                <a:effectLst/>
                <a:latin typeface="+mn-lt"/>
                <a:ea typeface="+mn-ea"/>
                <a:cs typeface="+mn-cs"/>
              </a:rPr>
              <a:t>световодами</a:t>
            </a:r>
            <a:r>
              <a:rPr lang="ru-RU" sz="1200" b="0" i="0" kern="1200" dirty="0" smtClean="0">
                <a:solidFill>
                  <a:schemeClr val="tx1"/>
                </a:solidFill>
                <a:effectLst/>
                <a:latin typeface="+mn-lt"/>
                <a:ea typeface="+mn-ea"/>
                <a:cs typeface="+mn-cs"/>
              </a:rPr>
              <a:t>. В дальнейшем торцы коннекторов получили небольшое закругление. В класс PC входят заполированные вручную и изготовленные по клеевой технологии коннекторы. Недостаток данной полировки заключается в том, что возникает такое явление как «инфракрасный слой» — в инфракрасном диапазоне происходят негативные изменения на торцевом слое. Данное явление ограничивает применение коннекторов с такой полировкой в высокоскоростных сетях (&gt;1G).</a:t>
            </a:r>
          </a:p>
          <a:p>
            <a:r>
              <a:rPr lang="ru-RU" sz="1200" b="0" i="0" kern="1200" dirty="0" smtClean="0">
                <a:solidFill>
                  <a:schemeClr val="tx1"/>
                </a:solidFill>
                <a:effectLst/>
                <a:latin typeface="+mn-lt"/>
                <a:ea typeface="+mn-ea"/>
                <a:cs typeface="+mn-cs"/>
              </a:rPr>
              <a:t>Обратите внимание, на рисунке видно, что соединение коннекторов с плоским торцом чревато, как упоминалось ранее, возникновением воздушной прослойки. В то время как скругленные торцы соединяются более плотно.</a:t>
            </a:r>
          </a:p>
          <a:p>
            <a:r>
              <a:rPr lang="ru-RU" sz="1200" b="0" i="0" kern="1200" dirty="0" smtClean="0">
                <a:solidFill>
                  <a:schemeClr val="tx1"/>
                </a:solidFill>
                <a:effectLst/>
                <a:latin typeface="+mn-lt"/>
                <a:ea typeface="+mn-ea"/>
                <a:cs typeface="+mn-cs"/>
              </a:rPr>
              <a:t>Данный тип полировки может применяться в сетях небольшой дальности, предполагающих небольшую скорость передачи данных.</a:t>
            </a:r>
          </a:p>
          <a:p>
            <a:endParaRPr lang="ru-RU" dirty="0" smtClean="0"/>
          </a:p>
          <a:p>
            <a:r>
              <a:rPr lang="ru-RU" sz="1200" b="1" i="0" kern="1200" dirty="0" smtClean="0">
                <a:solidFill>
                  <a:schemeClr val="tx1"/>
                </a:solidFill>
                <a:effectLst/>
                <a:latin typeface="+mn-lt"/>
                <a:ea typeface="+mn-ea"/>
                <a:cs typeface="+mn-cs"/>
              </a:rPr>
              <a:t>SPC</a:t>
            </a:r>
          </a:p>
          <a:p>
            <a:r>
              <a:rPr lang="ru-RU" sz="1200" b="1" i="0" kern="1200" dirty="0" smtClean="0">
                <a:solidFill>
                  <a:schemeClr val="tx1"/>
                </a:solidFill>
                <a:effectLst/>
                <a:latin typeface="+mn-lt"/>
                <a:ea typeface="+mn-ea"/>
                <a:cs typeface="+mn-cs"/>
              </a:rPr>
              <a:t>SPC — </a:t>
            </a:r>
            <a:r>
              <a:rPr lang="ru-RU" sz="1200" b="1" i="0" kern="1200" dirty="0" err="1" smtClean="0">
                <a:solidFill>
                  <a:schemeClr val="tx1"/>
                </a:solidFill>
                <a:effectLst/>
                <a:latin typeface="+mn-lt"/>
                <a:ea typeface="+mn-ea"/>
                <a:cs typeface="+mn-cs"/>
              </a:rPr>
              <a:t>Super</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Physical</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Contact</a:t>
            </a:r>
            <a:r>
              <a:rPr lang="ru-RU" sz="1200" b="0" i="0" kern="1200" dirty="0" smtClean="0">
                <a:solidFill>
                  <a:schemeClr val="tx1"/>
                </a:solidFill>
                <a:effectLst/>
                <a:latin typeface="+mn-lt"/>
                <a:ea typeface="+mn-ea"/>
                <a:cs typeface="+mn-cs"/>
              </a:rPr>
              <a:t>. По сути та же PC, только сама полировка является более качественной, т.к. она уже не ручная, а машинная. Также был сужен радиус сердечника и материалом наконечника стал цирконий. Дефекты полировки конечно снизить удалось, однако проблема инфракрасного слоя осталась.</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36</a:t>
            </a:fld>
            <a:endParaRPr lang="ru-RU"/>
          </a:p>
        </p:txBody>
      </p:sp>
    </p:spTree>
    <p:extLst>
      <p:ext uri="{BB962C8B-B14F-4D97-AF65-F5344CB8AC3E}">
        <p14:creationId xmlns:p14="http://schemas.microsoft.com/office/powerpoint/2010/main" val="236093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UPC- </a:t>
            </a:r>
            <a:r>
              <a:rPr lang="ru-RU" sz="1200" b="1" i="0" kern="1200" dirty="0" err="1" smtClean="0">
                <a:solidFill>
                  <a:schemeClr val="tx1"/>
                </a:solidFill>
                <a:effectLst/>
                <a:latin typeface="+mn-lt"/>
                <a:ea typeface="+mn-ea"/>
                <a:cs typeface="+mn-cs"/>
              </a:rPr>
              <a:t>Ultra</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Physically</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Contact</a:t>
            </a:r>
            <a:r>
              <a:rPr lang="ru-RU" sz="1200" b="0" i="0" kern="1200" dirty="0" smtClean="0">
                <a:solidFill>
                  <a:schemeClr val="tx1"/>
                </a:solidFill>
                <a:effectLst/>
                <a:latin typeface="+mn-lt"/>
                <a:ea typeface="+mn-ea"/>
                <a:cs typeface="+mn-cs"/>
              </a:rPr>
              <a:t>. Данная полировка осуществляется уже сложными и дорогими системами управления, в результате чего проблема инфракрасного слоя была устранена а параметры отражения значительно снижены. Это дало возможность коннекторам с данной полировкой применяться в высокоскоростных сетях.</a:t>
            </a:r>
          </a:p>
          <a:p>
            <a:r>
              <a:rPr lang="ru-RU" sz="1200" b="1" i="0" kern="1200" dirty="0" smtClean="0">
                <a:solidFill>
                  <a:schemeClr val="tx1"/>
                </a:solidFill>
                <a:effectLst/>
                <a:latin typeface="+mn-lt"/>
                <a:ea typeface="+mn-ea"/>
                <a:cs typeface="+mn-cs"/>
              </a:rPr>
              <a:t>UPC </a:t>
            </a:r>
            <a:r>
              <a:rPr lang="ru-RU" sz="1200" b="0" i="0" kern="1200" dirty="0" smtClean="0">
                <a:solidFill>
                  <a:schemeClr val="tx1"/>
                </a:solidFill>
                <a:effectLst/>
                <a:latin typeface="+mn-lt"/>
                <a:ea typeface="+mn-ea"/>
                <a:cs typeface="+mn-cs"/>
              </a:rPr>
              <a:t>- почти плоский (но не </a:t>
            </a:r>
            <a:r>
              <a:rPr lang="ru-RU" sz="1200" b="0" i="0" kern="1200" dirty="0" err="1" smtClean="0">
                <a:solidFill>
                  <a:schemeClr val="tx1"/>
                </a:solidFill>
                <a:effectLst/>
                <a:latin typeface="+mn-lt"/>
                <a:ea typeface="+mn-ea"/>
                <a:cs typeface="+mn-cs"/>
              </a:rPr>
              <a:t>свосем</a:t>
            </a:r>
            <a:r>
              <a:rPr lang="ru-RU" sz="1200" b="0" i="0" kern="1200" dirty="0" smtClean="0">
                <a:solidFill>
                  <a:schemeClr val="tx1"/>
                </a:solidFill>
                <a:effectLst/>
                <a:latin typeface="+mn-lt"/>
                <a:ea typeface="+mn-ea"/>
                <a:cs typeface="+mn-cs"/>
              </a:rPr>
              <a:t>) разъем, который производится с применением высокоточной обработки поверхности. Дает отличные показатели отражательной способности (по сравнению с PC и SPC), поэтому активно применяется в высокоскоростных оптических сетях.</a:t>
            </a:r>
          </a:p>
          <a:p>
            <a:r>
              <a:rPr lang="ru-RU" sz="1200" b="0" i="0" kern="1200" dirty="0" smtClean="0">
                <a:solidFill>
                  <a:schemeClr val="tx1"/>
                </a:solidFill>
                <a:effectLst/>
                <a:latin typeface="+mn-lt"/>
                <a:ea typeface="+mn-ea"/>
                <a:cs typeface="+mn-cs"/>
              </a:rPr>
              <a:t>Коннекторы с этим типом разъема чаще всего - синие.</a:t>
            </a:r>
          </a:p>
          <a:p>
            <a:endParaRPr lang="ru-RU" dirty="0"/>
          </a:p>
        </p:txBody>
      </p:sp>
      <p:sp>
        <p:nvSpPr>
          <p:cNvPr id="4" name="Номер слайда 3"/>
          <p:cNvSpPr>
            <a:spLocks noGrp="1"/>
          </p:cNvSpPr>
          <p:nvPr>
            <p:ph type="sldNum" sz="quarter" idx="10"/>
          </p:nvPr>
        </p:nvSpPr>
        <p:spPr/>
        <p:txBody>
          <a:bodyPr/>
          <a:lstStyle/>
          <a:p>
            <a:fld id="{206665F6-F81F-46C5-8D1E-EA32B8BCAA06}" type="slidenum">
              <a:rPr lang="ru-RU" smtClean="0"/>
              <a:t>37</a:t>
            </a:fld>
            <a:endParaRPr lang="ru-RU"/>
          </a:p>
        </p:txBody>
      </p:sp>
    </p:spTree>
    <p:extLst>
      <p:ext uri="{BB962C8B-B14F-4D97-AF65-F5344CB8AC3E}">
        <p14:creationId xmlns:p14="http://schemas.microsoft.com/office/powerpoint/2010/main" val="210006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F0EECF0-B34A-4BF3-92C7-6BFCA8CA4FEA}" type="datetimeFigureOut">
              <a:rPr lang="ru-RU" smtClean="0"/>
              <a:t>30.09.2020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6ADDA1-F1EF-41E7-B9C6-E56B1047E561}"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7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F0EECF0-B34A-4BF3-92C7-6BFCA8CA4FEA}" type="datetimeFigureOut">
              <a:rPr lang="ru-RU" smtClean="0"/>
              <a:t>30.09.2020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188566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F0EECF0-B34A-4BF3-92C7-6BFCA8CA4FEA}" type="datetimeFigureOut">
              <a:rPr lang="ru-RU" smtClean="0"/>
              <a:t>30.09.2020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3003559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D3D65F27-B3DA-4E9B-8917-2B536326DD3E}" type="slidenum">
              <a:rPr lang="ru-RU"/>
              <a:pPr/>
              <a:t>‹#›</a:t>
            </a:fld>
            <a:endParaRPr lang="ru-RU"/>
          </a:p>
        </p:txBody>
      </p:sp>
    </p:spTree>
    <p:extLst>
      <p:ext uri="{BB962C8B-B14F-4D97-AF65-F5344CB8AC3E}">
        <p14:creationId xmlns:p14="http://schemas.microsoft.com/office/powerpoint/2010/main" val="11720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4F2838DD-827C-4C2E-A23A-EA124DB93A8F}" type="slidenum">
              <a:rPr lang="ru-RU"/>
              <a:pPr/>
              <a:t>‹#›</a:t>
            </a:fld>
            <a:endParaRPr lang="ru-RU"/>
          </a:p>
        </p:txBody>
      </p:sp>
    </p:spTree>
    <p:extLst>
      <p:ext uri="{BB962C8B-B14F-4D97-AF65-F5344CB8AC3E}">
        <p14:creationId xmlns:p14="http://schemas.microsoft.com/office/powerpoint/2010/main" val="927737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09600" y="1600201"/>
            <a:ext cx="5384800" cy="4525963"/>
          </a:xfrm>
        </p:spPr>
        <p:txBody>
          <a:bodyPr/>
          <a:lstStyle/>
          <a:p>
            <a:endParaRPr lang="ru-RU"/>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4BB23432-E747-4B1E-BD7D-950B494E12CB}" type="slidenum">
              <a:rPr lang="ru-RU"/>
              <a:pPr/>
              <a:t>‹#›</a:t>
            </a:fld>
            <a:endParaRPr lang="ru-RU"/>
          </a:p>
        </p:txBody>
      </p:sp>
    </p:spTree>
    <p:extLst>
      <p:ext uri="{BB962C8B-B14F-4D97-AF65-F5344CB8AC3E}">
        <p14:creationId xmlns:p14="http://schemas.microsoft.com/office/powerpoint/2010/main" val="4091037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3F9B0144-CEAA-4FC6-9B4B-2C38B2B2F28C}" type="slidenum">
              <a:rPr lang="ru-RU"/>
              <a:pPr/>
              <a:t>‹#›</a:t>
            </a:fld>
            <a:endParaRPr lang="ru-RU"/>
          </a:p>
        </p:txBody>
      </p:sp>
    </p:spTree>
    <p:extLst>
      <p:ext uri="{BB962C8B-B14F-4D97-AF65-F5344CB8AC3E}">
        <p14:creationId xmlns:p14="http://schemas.microsoft.com/office/powerpoint/2010/main" val="312324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a:lstStyle/>
          <a:p>
            <a:endParaRPr lang="ru-RU"/>
          </a:p>
        </p:txBody>
      </p:sp>
      <p:sp>
        <p:nvSpPr>
          <p:cNvPr id="4" name="Дата 3"/>
          <p:cNvSpPr>
            <a:spLocks noGrp="1"/>
          </p:cNvSpPr>
          <p:nvPr>
            <p:ph type="dt" sz="half" idx="10"/>
          </p:nvPr>
        </p:nvSpPr>
        <p:spPr>
          <a:xfrm>
            <a:off x="609600" y="6245225"/>
            <a:ext cx="2844800" cy="476250"/>
          </a:xfrm>
        </p:spPr>
        <p:txBody>
          <a:bodyPr/>
          <a:lstStyle>
            <a:lvl1pPr>
              <a:defRPr/>
            </a:lvl1pPr>
          </a:lstStyle>
          <a:p>
            <a:endParaRPr lang="ru-RU"/>
          </a:p>
        </p:txBody>
      </p:sp>
      <p:sp>
        <p:nvSpPr>
          <p:cNvPr id="5" name="Нижний колонтитул 4"/>
          <p:cNvSpPr>
            <a:spLocks noGrp="1"/>
          </p:cNvSpPr>
          <p:nvPr>
            <p:ph type="ftr" sz="quarter" idx="11"/>
          </p:nvPr>
        </p:nvSpPr>
        <p:spPr>
          <a:xfrm>
            <a:off x="4165600" y="6245225"/>
            <a:ext cx="3860800" cy="476250"/>
          </a:xfrm>
        </p:spPr>
        <p:txBody>
          <a:bodyPr/>
          <a:lstStyle>
            <a:lvl1pPr>
              <a:defRPr/>
            </a:lvl1pPr>
          </a:lstStyle>
          <a:p>
            <a:endParaRPr lang="ru-RU"/>
          </a:p>
        </p:txBody>
      </p:sp>
      <p:sp>
        <p:nvSpPr>
          <p:cNvPr id="6" name="Номер слайда 5"/>
          <p:cNvSpPr>
            <a:spLocks noGrp="1"/>
          </p:cNvSpPr>
          <p:nvPr>
            <p:ph type="sldNum" sz="quarter" idx="12"/>
          </p:nvPr>
        </p:nvSpPr>
        <p:spPr>
          <a:xfrm>
            <a:off x="8737600" y="6245225"/>
            <a:ext cx="2844800" cy="476250"/>
          </a:xfrm>
        </p:spPr>
        <p:txBody>
          <a:bodyPr/>
          <a:lstStyle>
            <a:lvl1pPr>
              <a:defRPr/>
            </a:lvl1pPr>
          </a:lstStyle>
          <a:p>
            <a:fld id="{7DC1AAED-CE27-44FC-B0A0-C7E2BF0AF05E}" type="slidenum">
              <a:rPr lang="ru-RU"/>
              <a:pPr/>
              <a:t>‹#›</a:t>
            </a:fld>
            <a:endParaRPr lang="ru-RU"/>
          </a:p>
        </p:txBody>
      </p:sp>
    </p:spTree>
    <p:extLst>
      <p:ext uri="{BB962C8B-B14F-4D97-AF65-F5344CB8AC3E}">
        <p14:creationId xmlns:p14="http://schemas.microsoft.com/office/powerpoint/2010/main" val="2612143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81534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2885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03095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F0EECF0-B34A-4BF3-92C7-6BFCA8CA4FEA}" type="datetimeFigureOut">
              <a:rPr lang="ru-RU" smtClean="0"/>
              <a:t>30.09.2020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1842577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44674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157142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38414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22664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064579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768841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051058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91232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D3D65F27-B3DA-4E9B-8917-2B536326DD3E}"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2163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4F2838DD-827C-4C2E-A23A-EA124DB93A8F}"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596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F0EECF0-B34A-4BF3-92C7-6BFCA8CA4FEA}" type="datetimeFigureOut">
              <a:rPr lang="ru-RU" smtClean="0"/>
              <a:t>30.09.2020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6ADDA1-F1EF-41E7-B9C6-E56B1047E561}"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506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09600" y="1600201"/>
            <a:ext cx="5384800" cy="4525963"/>
          </a:xfrm>
        </p:spPr>
        <p:txBody>
          <a:bodyPr/>
          <a:lstStyle/>
          <a:p>
            <a:endParaRPr lang="ru-RU"/>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4BB23432-E747-4B1E-BD7D-950B494E12CB}"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661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3F9B0144-CEAA-4FC6-9B4B-2C38B2B2F28C}"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6331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a:lstStyle/>
          <a:p>
            <a:endParaRPr lang="ru-RU"/>
          </a:p>
        </p:txBody>
      </p:sp>
      <p:sp>
        <p:nvSpPr>
          <p:cNvPr id="4" name="Дата 3"/>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5" name="Нижний колонтитул 4"/>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737600" y="6245225"/>
            <a:ext cx="2844800" cy="476250"/>
          </a:xfrm>
        </p:spPr>
        <p:txBody>
          <a:bodyPr/>
          <a:lstStyle>
            <a:lvl1pPr>
              <a:defRPr/>
            </a:lvl1pPr>
          </a:lstStyle>
          <a:p>
            <a:fld id="{7DC1AAED-CE27-44FC-B0A0-C7E2BF0AF05E}"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616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909524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262254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17695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1227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94585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367178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800586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F0EECF0-B34A-4BF3-92C7-6BFCA8CA4FEA}" type="datetimeFigureOut">
              <a:rPr lang="ru-RU" smtClean="0"/>
              <a:t>30.09.2020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3847393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782923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836822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684338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83232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D3D65F27-B3DA-4E9B-8917-2B536326DD3E}"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4949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4F2838DD-827C-4C2E-A23A-EA124DB93A8F}"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8241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09600" y="1600201"/>
            <a:ext cx="5384800" cy="4525963"/>
          </a:xfrm>
        </p:spPr>
        <p:txBody>
          <a:bodyPr/>
          <a:lstStyle/>
          <a:p>
            <a:endParaRPr lang="ru-RU"/>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4BB23432-E747-4B1E-BD7D-950B494E12CB}"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4800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7" name="Нижний колонтитул 6"/>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3F9B0144-CEAA-4FC6-9B4B-2C38B2B2F28C}"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4086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a:lstStyle/>
          <a:p>
            <a:endParaRPr lang="ru-RU"/>
          </a:p>
        </p:txBody>
      </p:sp>
      <p:sp>
        <p:nvSpPr>
          <p:cNvPr id="4" name="Дата 3"/>
          <p:cNvSpPr>
            <a:spLocks noGrp="1"/>
          </p:cNvSpPr>
          <p:nvPr>
            <p:ph type="dt" sz="half" idx="10"/>
          </p:nvPr>
        </p:nvSpPr>
        <p:spPr>
          <a:xfrm>
            <a:off x="609600" y="6245225"/>
            <a:ext cx="2844800" cy="476250"/>
          </a:xfrm>
        </p:spPr>
        <p:txBody>
          <a:bodyPr/>
          <a:lstStyle>
            <a:lvl1pPr>
              <a:defRPr/>
            </a:lvl1pPr>
          </a:lstStyle>
          <a:p>
            <a:endParaRPr lang="ru-RU">
              <a:solidFill>
                <a:prstClr val="black">
                  <a:tint val="75000"/>
                </a:prstClr>
              </a:solidFill>
            </a:endParaRPr>
          </a:p>
        </p:txBody>
      </p:sp>
      <p:sp>
        <p:nvSpPr>
          <p:cNvPr id="5" name="Нижний колонтитул 4"/>
          <p:cNvSpPr>
            <a:spLocks noGrp="1"/>
          </p:cNvSpPr>
          <p:nvPr>
            <p:ph type="ftr" sz="quarter" idx="11"/>
          </p:nvPr>
        </p:nvSpPr>
        <p:spPr>
          <a:xfrm>
            <a:off x="4165600" y="6245225"/>
            <a:ext cx="3860800" cy="476250"/>
          </a:xfrm>
        </p:spPr>
        <p:txBody>
          <a:bodyPr/>
          <a:lstStyle>
            <a:lvl1pPr>
              <a:defRPr/>
            </a:lvl1p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737600" y="6245225"/>
            <a:ext cx="2844800" cy="476250"/>
          </a:xfrm>
        </p:spPr>
        <p:txBody>
          <a:bodyPr/>
          <a:lstStyle>
            <a:lvl1pPr>
              <a:defRPr/>
            </a:lvl1pPr>
          </a:lstStyle>
          <a:p>
            <a:fld id="{7DC1AAED-CE27-44FC-B0A0-C7E2BF0AF05E}"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13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F0EECF0-B34A-4BF3-92C7-6BFCA8CA4FEA}" type="datetimeFigureOut">
              <a:rPr lang="ru-RU" smtClean="0"/>
              <a:t>30.09.2020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227420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F0EECF0-B34A-4BF3-92C7-6BFCA8CA4FEA}" type="datetimeFigureOut">
              <a:rPr lang="ru-RU" smtClean="0"/>
              <a:t>30.09.2020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318772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F0EECF0-B34A-4BF3-92C7-6BFCA8CA4FEA}" type="datetimeFigureOut">
              <a:rPr lang="ru-RU" smtClean="0"/>
              <a:t>30.09.2020</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837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F0EECF0-B34A-4BF3-92C7-6BFCA8CA4FEA}" type="datetimeFigureOut">
              <a:rPr lang="ru-RU" smtClean="0"/>
              <a:t>30.09.2020</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6ADDA1-F1EF-41E7-B9C6-E56B1047E561}" type="slidenum">
              <a:rPr lang="ru-RU" smtClean="0"/>
              <a:t>‹#›</a:t>
            </a:fld>
            <a:endParaRPr lang="ru-RU"/>
          </a:p>
        </p:txBody>
      </p:sp>
    </p:spTree>
    <p:extLst>
      <p:ext uri="{BB962C8B-B14F-4D97-AF65-F5344CB8AC3E}">
        <p14:creationId xmlns:p14="http://schemas.microsoft.com/office/powerpoint/2010/main" val="369683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F0EECF0-B34A-4BF3-92C7-6BFCA8CA4FEA}" type="datetimeFigureOut">
              <a:rPr lang="ru-RU" smtClean="0"/>
              <a:t>30.09.2020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6ADDA1-F1EF-41E7-B9C6-E56B1047E561}" type="slidenum">
              <a:rPr lang="ru-RU" smtClean="0"/>
              <a:t>‹#›</a:t>
            </a:fld>
            <a:endParaRPr lang="ru-RU"/>
          </a:p>
        </p:txBody>
      </p:sp>
    </p:spTree>
    <p:extLst>
      <p:ext uri="{BB962C8B-B14F-4D97-AF65-F5344CB8AC3E}">
        <p14:creationId xmlns:p14="http://schemas.microsoft.com/office/powerpoint/2010/main" val="424024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F0EECF0-B34A-4BF3-92C7-6BFCA8CA4FEA}" type="datetimeFigureOut">
              <a:rPr lang="ru-RU" smtClean="0"/>
              <a:t>30.09.2020</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76ADDA1-F1EF-41E7-B9C6-E56B1047E561}"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523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6" r:id="rId12"/>
    <p:sldLayoutId id="2147483707" r:id="rId13"/>
    <p:sldLayoutId id="2147483708" r:id="rId14"/>
    <p:sldLayoutId id="2147483709" r:id="rId15"/>
    <p:sldLayoutId id="2147483710"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1079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15657-6179-4423-BF12-FD9C1A04DA51}" type="datetimeFigureOut">
              <a:rPr lang="ru-RU" smtClean="0">
                <a:solidFill>
                  <a:prstClr val="black">
                    <a:tint val="75000"/>
                  </a:prstClr>
                </a:solidFill>
              </a:rPr>
              <a:pPr/>
              <a:t>30.09.2020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E6BAE-E152-485D-89EC-83EA81A8C22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003049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7.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1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95.xml"/><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95.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 Target="slide95.xml"/><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5.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3" Type="http://schemas.openxmlformats.org/officeDocument/2006/relationships/slide" Target="slide95.xml"/><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 Target="slide95.xml"/><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95.xml"/><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_________Microsoft_Word_97_20038.doc"/><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08.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18.vml"/><Relationship Id="rId5" Type="http://schemas.openxmlformats.org/officeDocument/2006/relationships/image" Target="../media/image117.jpeg"/><Relationship Id="rId4" Type="http://schemas.openxmlformats.org/officeDocument/2006/relationships/image" Target="../media/image11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slideLayout" Target="../slideLayouts/slideLayout15.xml"/><Relationship Id="rId1" Type="http://schemas.openxmlformats.org/officeDocument/2006/relationships/vmlDrawing" Target="../drawings/vmlDrawing19.vml"/><Relationship Id="rId5" Type="http://schemas.openxmlformats.org/officeDocument/2006/relationships/image" Target="../media/image124.png"/><Relationship Id="rId4" Type="http://schemas.openxmlformats.org/officeDocument/2006/relationships/oleObject" Target="../embeddings/oleObject13.bin"/></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20.vml"/><Relationship Id="rId4" Type="http://schemas.openxmlformats.org/officeDocument/2006/relationships/image" Target="../media/image126.png"/></Relationships>
</file>

<file path=ppt/slides/_rels/slide20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image" Target="../media/image35.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_________Microsoft_Visio_2003_20101.vsd"/><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8.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9.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_________Microsoft_Visio_2003_20102.vsd"/><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0.emf"/></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2.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3.emf"/><Relationship Id="rId5" Type="http://schemas.openxmlformats.org/officeDocument/2006/relationships/oleObject" Target="../embeddings/oleObject9.bin"/><Relationship Id="rId4" Type="http://schemas.openxmlformats.org/officeDocument/2006/relationships/image" Target="../media/image41.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_________Microsoft_Visio_2003_20103.vsd"/><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5.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4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_________Microsoft_Visio_2003_20104.vsd"/><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7.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_________Microsoft_Visio_2003_20105.vsd"/><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8.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_________Microsoft_Visio_2003_20106.vsd"/><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9.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_________Microsoft_Visio_2003_20107.vsd"/><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50.emf"/></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Основы телевидения</a:t>
            </a:r>
            <a:endParaRPr lang="ru-RU" dirty="0"/>
          </a:p>
        </p:txBody>
      </p:sp>
      <p:sp>
        <p:nvSpPr>
          <p:cNvPr id="3" name="Подзаголовок 2"/>
          <p:cNvSpPr>
            <a:spLocks noGrp="1"/>
          </p:cNvSpPr>
          <p:nvPr>
            <p:ph type="subTitle" idx="1"/>
          </p:nvPr>
        </p:nvSpPr>
        <p:spPr>
          <a:xfrm>
            <a:off x="8982179" y="5763212"/>
            <a:ext cx="2283229" cy="436420"/>
          </a:xfrm>
        </p:spPr>
        <p:txBody>
          <a:bodyPr/>
          <a:lstStyle/>
          <a:p>
            <a:r>
              <a:rPr lang="ru-RU" dirty="0" smtClean="0"/>
              <a:t>Куликов С.П.</a:t>
            </a:r>
            <a:endParaRPr lang="ru-RU" dirty="0"/>
          </a:p>
        </p:txBody>
      </p:sp>
    </p:spTree>
    <p:extLst>
      <p:ext uri="{BB962C8B-B14F-4D97-AF65-F5344CB8AC3E}">
        <p14:creationId xmlns:p14="http://schemas.microsoft.com/office/powerpoint/2010/main" val="89230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Регулярное вещание</a:t>
            </a:r>
          </a:p>
        </p:txBody>
      </p:sp>
      <p:sp>
        <p:nvSpPr>
          <p:cNvPr id="3" name="Объект 2"/>
          <p:cNvSpPr>
            <a:spLocks noGrp="1"/>
          </p:cNvSpPr>
          <p:nvPr>
            <p:ph idx="1"/>
          </p:nvPr>
        </p:nvSpPr>
        <p:spPr/>
        <p:txBody>
          <a:bodyPr/>
          <a:lstStyle/>
          <a:p>
            <a:r>
              <a:rPr lang="ru-RU" dirty="0"/>
              <a:t>В СССР с 1931 года использовался «немецкий» стандарт механического телевидения с разложением на 30 строк и частотой 12,5 кадров в </a:t>
            </a:r>
            <a:r>
              <a:rPr lang="ru-RU" dirty="0" smtClean="0"/>
              <a:t>секунду. </a:t>
            </a:r>
            <a:r>
              <a:rPr lang="ru-RU" dirty="0"/>
              <a:t>Первоначально передача звука не предусматривалась. Сначала при помощи системы велись экспериментальные передачи кинофильмов и событийные трансляции, а с 15 ноября 1934 года началось регулярное вещание по 1 часу 12 раз в </a:t>
            </a:r>
            <a:r>
              <a:rPr lang="ru-RU" dirty="0" smtClean="0"/>
              <a:t>месяц. </a:t>
            </a:r>
            <a:r>
              <a:rPr lang="ru-RU" dirty="0"/>
              <a:t>Среди радиолюбителей получило широкое распространение конструирование самодельных механических телевизоров, поскольку использовавшиеся тогда радиодиапазоны позволяли принимать телепередачи на больших </a:t>
            </a:r>
            <a:r>
              <a:rPr lang="ru-RU" dirty="0" smtClean="0"/>
              <a:t>расстояниях. </a:t>
            </a:r>
            <a:r>
              <a:rPr lang="ru-RU" dirty="0"/>
              <a:t>В 1937 году в Ленинграде была издана брошюра «Самодельный телевизор»</a:t>
            </a:r>
          </a:p>
        </p:txBody>
      </p:sp>
    </p:spTree>
    <p:extLst>
      <p:ext uri="{BB962C8B-B14F-4D97-AF65-F5344CB8AC3E}">
        <p14:creationId xmlns:p14="http://schemas.microsoft.com/office/powerpoint/2010/main" val="19710019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lstStyle/>
          <a:p>
            <a:pPr algn="just">
              <a:buFontTx/>
              <a:buNone/>
            </a:pPr>
            <a:r>
              <a:rPr lang="ru-RU" sz="2800"/>
              <a:t>		Таким образом, при одинаковом воздействии помех на сигналы 2 строк и более, направление результирующего вектора, т.е. цветовой тон, всегда останется неизменным, а разница будет проявляться только в насыщенности, причем чем больше фазовый сдвиг, тем больше изменение насыщенности.</a:t>
            </a:r>
          </a:p>
        </p:txBody>
      </p:sp>
    </p:spTree>
    <p:extLst>
      <p:ext uri="{BB962C8B-B14F-4D97-AF65-F5344CB8AC3E}">
        <p14:creationId xmlns:p14="http://schemas.microsoft.com/office/powerpoint/2010/main" val="38130623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r>
              <a:rPr lang="ru-RU" sz="2800">
                <a:solidFill>
                  <a:schemeClr val="accent2"/>
                </a:solidFill>
              </a:rPr>
              <a:t>Обобщенная структурная схема системы PAL</a:t>
            </a:r>
            <a:r>
              <a:rPr lang="ru-RU" sz="4000"/>
              <a:t> </a:t>
            </a:r>
          </a:p>
        </p:txBody>
      </p:sp>
      <p:pic>
        <p:nvPicPr>
          <p:cNvPr id="8196" name="Picture 4" descr="PAL"/>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7849" y="1097280"/>
            <a:ext cx="10616301" cy="5028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56512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751840" y="1926590"/>
            <a:ext cx="10769600" cy="6192838"/>
          </a:xfrm>
        </p:spPr>
        <p:txBody>
          <a:bodyPr/>
          <a:lstStyle/>
          <a:p>
            <a:pPr algn="just">
              <a:lnSpc>
                <a:spcPct val="80000"/>
              </a:lnSpc>
              <a:buFontTx/>
              <a:buNone/>
            </a:pPr>
            <a:r>
              <a:rPr lang="ru-RU" dirty="0"/>
              <a:t>		</a:t>
            </a:r>
            <a:r>
              <a:rPr lang="ru-RU" sz="2400" dirty="0"/>
              <a:t>Сигналы первичных цветов </a:t>
            </a:r>
            <a:r>
              <a:rPr lang="en-US" sz="2400" dirty="0">
                <a:solidFill>
                  <a:srgbClr val="FF0000"/>
                </a:solidFill>
              </a:rPr>
              <a:t>E</a:t>
            </a:r>
            <a:r>
              <a:rPr lang="en-US" sz="1600" dirty="0">
                <a:solidFill>
                  <a:srgbClr val="FF0000"/>
                </a:solidFill>
              </a:rPr>
              <a:t>R</a:t>
            </a:r>
            <a:r>
              <a:rPr lang="ru-RU" sz="2400" dirty="0"/>
              <a:t> , </a:t>
            </a:r>
            <a:r>
              <a:rPr lang="en-US" sz="2400" dirty="0">
                <a:solidFill>
                  <a:schemeClr val="folHlink"/>
                </a:solidFill>
              </a:rPr>
              <a:t>E</a:t>
            </a:r>
            <a:r>
              <a:rPr lang="en-US" sz="1600" dirty="0">
                <a:solidFill>
                  <a:schemeClr val="folHlink"/>
                </a:solidFill>
              </a:rPr>
              <a:t>G</a:t>
            </a:r>
            <a:r>
              <a:rPr lang="ru-RU" sz="2400" dirty="0"/>
              <a:t>, </a:t>
            </a:r>
            <a:r>
              <a:rPr lang="en-US" sz="2400" dirty="0">
                <a:solidFill>
                  <a:schemeClr val="accent2"/>
                </a:solidFill>
              </a:rPr>
              <a:t>E</a:t>
            </a:r>
            <a:r>
              <a:rPr lang="en-US" sz="1600" dirty="0">
                <a:solidFill>
                  <a:schemeClr val="accent2"/>
                </a:solidFill>
              </a:rPr>
              <a:t>B</a:t>
            </a:r>
            <a:r>
              <a:rPr lang="ru-RU" sz="2400" dirty="0"/>
              <a:t> в кодирующей матрице преобразуются в яркостной и 2 цветоразностных сигнала </a:t>
            </a:r>
            <a:r>
              <a:rPr lang="en-US" sz="2400" dirty="0"/>
              <a:t>E</a:t>
            </a:r>
            <a:r>
              <a:rPr lang="en-US" sz="1600" dirty="0"/>
              <a:t>Y</a:t>
            </a:r>
            <a:r>
              <a:rPr lang="ru-RU" sz="2400" dirty="0"/>
              <a:t>, </a:t>
            </a:r>
            <a:r>
              <a:rPr lang="en-US" sz="2400" dirty="0">
                <a:solidFill>
                  <a:srgbClr val="FF0000"/>
                </a:solidFill>
              </a:rPr>
              <a:t>E</a:t>
            </a:r>
            <a:r>
              <a:rPr lang="en-US" sz="1600" dirty="0">
                <a:solidFill>
                  <a:srgbClr val="FF0000"/>
                </a:solidFill>
              </a:rPr>
              <a:t>I</a:t>
            </a:r>
            <a:r>
              <a:rPr lang="ru-RU" sz="2400" dirty="0">
                <a:solidFill>
                  <a:srgbClr val="FF0000"/>
                </a:solidFill>
              </a:rPr>
              <a:t>=(</a:t>
            </a:r>
            <a:r>
              <a:rPr lang="en-US" sz="2400" dirty="0">
                <a:solidFill>
                  <a:srgbClr val="FF0000"/>
                </a:solidFill>
              </a:rPr>
              <a:t>R</a:t>
            </a:r>
            <a:r>
              <a:rPr lang="ru-RU" sz="2400" dirty="0">
                <a:solidFill>
                  <a:srgbClr val="FF0000"/>
                </a:solidFill>
              </a:rPr>
              <a:t>-</a:t>
            </a:r>
            <a:r>
              <a:rPr lang="en-US" sz="2400" dirty="0">
                <a:solidFill>
                  <a:srgbClr val="FF0000"/>
                </a:solidFill>
              </a:rPr>
              <a:t>Y</a:t>
            </a:r>
            <a:r>
              <a:rPr lang="ru-RU" sz="2400" dirty="0">
                <a:solidFill>
                  <a:srgbClr val="FF0000"/>
                </a:solidFill>
              </a:rPr>
              <a:t>)</a:t>
            </a:r>
            <a:r>
              <a:rPr lang="ru-RU" sz="2400" dirty="0"/>
              <a:t> и </a:t>
            </a:r>
            <a:r>
              <a:rPr lang="en-US" sz="2400" dirty="0">
                <a:solidFill>
                  <a:schemeClr val="accent2"/>
                </a:solidFill>
              </a:rPr>
              <a:t>E</a:t>
            </a:r>
            <a:r>
              <a:rPr lang="en-US" sz="1600" dirty="0">
                <a:solidFill>
                  <a:schemeClr val="accent2"/>
                </a:solidFill>
              </a:rPr>
              <a:t>Q</a:t>
            </a:r>
            <a:r>
              <a:rPr lang="ru-RU" sz="2400" dirty="0">
                <a:solidFill>
                  <a:schemeClr val="accent2"/>
                </a:solidFill>
              </a:rPr>
              <a:t>=(</a:t>
            </a:r>
            <a:r>
              <a:rPr lang="en-US" sz="2400" dirty="0">
                <a:solidFill>
                  <a:schemeClr val="accent2"/>
                </a:solidFill>
              </a:rPr>
              <a:t>B</a:t>
            </a:r>
            <a:r>
              <a:rPr lang="ru-RU" sz="2400" dirty="0">
                <a:solidFill>
                  <a:schemeClr val="accent2"/>
                </a:solidFill>
              </a:rPr>
              <a:t>-</a:t>
            </a:r>
            <a:r>
              <a:rPr lang="en-US" sz="2400" dirty="0">
                <a:solidFill>
                  <a:schemeClr val="accent2"/>
                </a:solidFill>
              </a:rPr>
              <a:t>Y</a:t>
            </a:r>
            <a:r>
              <a:rPr lang="ru-RU" sz="2400" dirty="0">
                <a:solidFill>
                  <a:schemeClr val="accent2"/>
                </a:solidFill>
              </a:rPr>
              <a:t>).</a:t>
            </a:r>
            <a:r>
              <a:rPr lang="ru-RU" sz="2400" dirty="0"/>
              <a:t> Далее цветоразностные сигналы поступают на первые входы балансных модуляторов, а на их вторые входы в квадратуре (со сдвигом 90</a:t>
            </a:r>
            <a:r>
              <a:rPr lang="ru-RU" sz="1600" dirty="0"/>
              <a:t>0</a:t>
            </a:r>
            <a:r>
              <a:rPr lang="ru-RU" sz="2400" dirty="0"/>
              <a:t>) подается частота </a:t>
            </a:r>
            <a:r>
              <a:rPr lang="ru-RU" sz="2400" dirty="0" err="1"/>
              <a:t>поднесущего</a:t>
            </a:r>
            <a:r>
              <a:rPr lang="ru-RU" sz="2400" dirty="0"/>
              <a:t> колебания с входа генератора </a:t>
            </a:r>
            <a:r>
              <a:rPr lang="ru-RU" sz="2400" dirty="0" err="1"/>
              <a:t>поднесущей</a:t>
            </a:r>
            <a:r>
              <a:rPr lang="ru-RU" sz="2400" dirty="0"/>
              <a:t> </a:t>
            </a:r>
            <a:r>
              <a:rPr lang="en-US" sz="2400" b="1" dirty="0" err="1"/>
              <a:t>f</a:t>
            </a:r>
            <a:r>
              <a:rPr lang="en-US" sz="1600" b="1" dirty="0" err="1"/>
              <a:t>S</a:t>
            </a:r>
            <a:r>
              <a:rPr lang="ru-RU" sz="2400" b="1" dirty="0"/>
              <a:t>. </a:t>
            </a:r>
            <a:r>
              <a:rPr lang="ru-RU" sz="2400" dirty="0"/>
              <a:t>Для устранения основного недостатка системы </a:t>
            </a:r>
            <a:r>
              <a:rPr lang="en-US" sz="2400" dirty="0"/>
              <a:t>NTSC</a:t>
            </a:r>
            <a:r>
              <a:rPr lang="ru-RU" sz="2400" dirty="0"/>
              <a:t> (чувствительности к дифференциально-фазовым искажениям) при помощи коммутатора фазы от строки у строке меняется фаза </a:t>
            </a:r>
            <a:r>
              <a:rPr lang="ru-RU" sz="2400" dirty="0" err="1"/>
              <a:t>поднесущего</a:t>
            </a:r>
            <a:r>
              <a:rPr lang="ru-RU" sz="2400" dirty="0"/>
              <a:t> колебания модулятора цветоразностного сигнала</a:t>
            </a:r>
            <a:r>
              <a:rPr lang="ru-RU" sz="2400" b="1" dirty="0"/>
              <a:t> (</a:t>
            </a:r>
            <a:r>
              <a:rPr lang="en-US" sz="2400" b="1" dirty="0">
                <a:solidFill>
                  <a:srgbClr val="FF0000"/>
                </a:solidFill>
              </a:rPr>
              <a:t>E</a:t>
            </a:r>
            <a:r>
              <a:rPr lang="en-US" sz="1600" b="1" dirty="0">
                <a:solidFill>
                  <a:srgbClr val="FF0000"/>
                </a:solidFill>
              </a:rPr>
              <a:t>I</a:t>
            </a:r>
            <a:r>
              <a:rPr lang="ru-RU" sz="2400" b="1" dirty="0"/>
              <a:t>), </a:t>
            </a:r>
            <a:r>
              <a:rPr lang="ru-RU" sz="2400" dirty="0"/>
              <a:t>что позволяет скомпенсировать воздействие помех. Далее 2 амплитудно-модулированных сигналов поступают на входы сумматора, где вместе с яркостным сигналом образуют суммарный </a:t>
            </a:r>
            <a:r>
              <a:rPr lang="ru-RU" sz="2400" b="1" dirty="0">
                <a:solidFill>
                  <a:schemeClr val="accent2"/>
                </a:solidFill>
              </a:rPr>
              <a:t>композитный</a:t>
            </a:r>
            <a:r>
              <a:rPr lang="ru-RU" sz="2400" b="1" dirty="0"/>
              <a:t> </a:t>
            </a:r>
            <a:r>
              <a:rPr lang="ru-RU" sz="2400" dirty="0"/>
              <a:t>сигнал, который затем через канал связи передается в декодирующее устройство телевизора.</a:t>
            </a:r>
          </a:p>
        </p:txBody>
      </p:sp>
    </p:spTree>
    <p:extLst>
      <p:ext uri="{BB962C8B-B14F-4D97-AF65-F5344CB8AC3E}">
        <p14:creationId xmlns:p14="http://schemas.microsoft.com/office/powerpoint/2010/main" val="1994614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11200" y="2071053"/>
            <a:ext cx="11033760" cy="6119812"/>
          </a:xfrm>
        </p:spPr>
        <p:txBody>
          <a:bodyPr/>
          <a:lstStyle/>
          <a:p>
            <a:pPr algn="just">
              <a:lnSpc>
                <a:spcPct val="80000"/>
              </a:lnSpc>
              <a:buFontTx/>
              <a:buNone/>
            </a:pPr>
            <a:r>
              <a:rPr lang="ru-RU" sz="1800" dirty="0"/>
              <a:t>		</a:t>
            </a:r>
            <a:r>
              <a:rPr lang="ru-RU" sz="2200" dirty="0"/>
              <a:t>В декодере из композитного сигнала полосовым фильтром выделяется спектр цветоразностных сигналов, который затем через линию задержки на строку поступают на одни входы сумматоров сигналов </a:t>
            </a:r>
            <a:r>
              <a:rPr lang="en-US" sz="2200" dirty="0"/>
              <a:t>I</a:t>
            </a:r>
            <a:r>
              <a:rPr lang="ru-RU" sz="2200" dirty="0"/>
              <a:t> и </a:t>
            </a:r>
            <a:r>
              <a:rPr lang="en-US" sz="2200" dirty="0"/>
              <a:t>Q</a:t>
            </a:r>
            <a:r>
              <a:rPr lang="ru-RU" sz="2200" dirty="0"/>
              <a:t>, а на вторые входы этих сумматоров поступают эти же сигналы в противофазе. Благодаря использованию сумматоров и линии задержки на строку удается скомпенсировать фазовую ошибку цветового сигнала его зеркальным сигналом следующей строки. Далее сигналы поступают на входы синхронных детекторов, для нормальной работы которых требуется опорное колебание со сдвигом 900, формируемое устройством выделения </a:t>
            </a:r>
            <a:r>
              <a:rPr lang="ru-RU" sz="2200" dirty="0" err="1"/>
              <a:t>поднесущей</a:t>
            </a:r>
            <a:r>
              <a:rPr lang="ru-RU" sz="2200" dirty="0"/>
              <a:t> из сигнала цветовой синхронизации. Затем с цветоразностные сигналы с выхода</a:t>
            </a:r>
            <a:r>
              <a:rPr lang="ru-RU" sz="2200" b="1" dirty="0"/>
              <a:t> СД </a:t>
            </a:r>
            <a:r>
              <a:rPr lang="ru-RU" sz="2200" dirty="0"/>
              <a:t>через фильтры нижних частот поступают на декодирующую матрицу, где при помощи яркостного сигнала формируются исходные сигналы </a:t>
            </a:r>
            <a:r>
              <a:rPr lang="en-US" sz="2200" b="1" dirty="0">
                <a:solidFill>
                  <a:srgbClr val="FF0000"/>
                </a:solidFill>
              </a:rPr>
              <a:t>E</a:t>
            </a:r>
            <a:r>
              <a:rPr lang="en-US" sz="1600" b="1" dirty="0">
                <a:solidFill>
                  <a:srgbClr val="FF0000"/>
                </a:solidFill>
              </a:rPr>
              <a:t>R</a:t>
            </a:r>
            <a:r>
              <a:rPr lang="ru-RU" sz="2200" dirty="0"/>
              <a:t> , </a:t>
            </a:r>
            <a:r>
              <a:rPr lang="en-US" sz="2200" b="1" dirty="0">
                <a:solidFill>
                  <a:schemeClr val="folHlink"/>
                </a:solidFill>
              </a:rPr>
              <a:t>E</a:t>
            </a:r>
            <a:r>
              <a:rPr lang="en-US" sz="1600" b="1" dirty="0">
                <a:solidFill>
                  <a:schemeClr val="folHlink"/>
                </a:solidFill>
              </a:rPr>
              <a:t>G</a:t>
            </a:r>
            <a:r>
              <a:rPr lang="ru-RU" sz="2200" dirty="0"/>
              <a:t>, </a:t>
            </a:r>
            <a:r>
              <a:rPr lang="en-US" sz="2200" b="1" dirty="0">
                <a:solidFill>
                  <a:schemeClr val="accent2"/>
                </a:solidFill>
              </a:rPr>
              <a:t>E</a:t>
            </a:r>
            <a:r>
              <a:rPr lang="en-US" sz="1600" b="1" dirty="0">
                <a:solidFill>
                  <a:schemeClr val="accent2"/>
                </a:solidFill>
              </a:rPr>
              <a:t>B</a:t>
            </a:r>
            <a:r>
              <a:rPr lang="ru-RU" sz="2200" dirty="0"/>
              <a:t>, а для коррекции времени запаздывания цветоразностных сигналов относительно яркостного, в яркостном канале используется дополнительная </a:t>
            </a:r>
            <a:r>
              <a:rPr lang="ru-RU" sz="2200" b="1" dirty="0"/>
              <a:t>ЛЗ</a:t>
            </a:r>
            <a:r>
              <a:rPr lang="ru-RU" sz="2200" dirty="0"/>
              <a:t> на </a:t>
            </a:r>
            <a:r>
              <a:rPr lang="ru-RU" sz="2200" b="1" dirty="0"/>
              <a:t>0.3…0.7 </a:t>
            </a:r>
            <a:r>
              <a:rPr lang="ru-RU" sz="2200" b="1" dirty="0" err="1"/>
              <a:t>мкс</a:t>
            </a:r>
            <a:r>
              <a:rPr lang="ru-RU" sz="2200" b="1" dirty="0"/>
              <a:t>.</a:t>
            </a:r>
          </a:p>
        </p:txBody>
      </p:sp>
    </p:spTree>
    <p:extLst>
      <p:ext uri="{BB962C8B-B14F-4D97-AF65-F5344CB8AC3E}">
        <p14:creationId xmlns:p14="http://schemas.microsoft.com/office/powerpoint/2010/main" val="26183296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650240" y="353696"/>
            <a:ext cx="11074400" cy="6264275"/>
          </a:xfrm>
        </p:spPr>
        <p:txBody>
          <a:bodyPr>
            <a:normAutofit/>
          </a:bodyPr>
          <a:lstStyle/>
          <a:p>
            <a:pPr>
              <a:lnSpc>
                <a:spcPct val="80000"/>
              </a:lnSpc>
              <a:buFontTx/>
              <a:buNone/>
            </a:pPr>
            <a:r>
              <a:rPr lang="ru-RU" sz="1800" b="1" dirty="0"/>
              <a:t>		</a:t>
            </a:r>
            <a:r>
              <a:rPr lang="ru-RU" sz="2200" b="1" dirty="0"/>
              <a:t>Достоинства системы </a:t>
            </a:r>
            <a:r>
              <a:rPr lang="en-US" sz="2200" b="1" dirty="0"/>
              <a:t>PAL</a:t>
            </a:r>
            <a:r>
              <a:rPr lang="ru-RU" sz="2200" dirty="0"/>
              <a:t> :</a:t>
            </a:r>
          </a:p>
          <a:p>
            <a:pPr>
              <a:lnSpc>
                <a:spcPct val="80000"/>
              </a:lnSpc>
              <a:buFont typeface="Wingdings" panose="05000000000000000000" pitchFamily="2" charset="2"/>
              <a:buChar char="§"/>
            </a:pPr>
            <a:r>
              <a:rPr lang="ru-RU" sz="2200" dirty="0"/>
              <a:t>хорошая совместимость </a:t>
            </a:r>
            <a:r>
              <a:rPr lang="en-US" sz="2200" dirty="0"/>
              <a:t>c</a:t>
            </a:r>
            <a:r>
              <a:rPr lang="ru-RU" sz="2200" dirty="0"/>
              <a:t> черно-белым ТВ</a:t>
            </a:r>
          </a:p>
          <a:p>
            <a:pPr>
              <a:lnSpc>
                <a:spcPct val="80000"/>
              </a:lnSpc>
              <a:buFont typeface="Wingdings" panose="05000000000000000000" pitchFamily="2" charset="2"/>
              <a:buChar char="§"/>
            </a:pPr>
            <a:r>
              <a:rPr lang="ru-RU" sz="2200" dirty="0"/>
              <a:t>эффективность разделения сигналов яркости и цветности, </a:t>
            </a:r>
          </a:p>
          <a:p>
            <a:pPr>
              <a:lnSpc>
                <a:spcPct val="80000"/>
              </a:lnSpc>
              <a:buFont typeface="Wingdings" panose="05000000000000000000" pitchFamily="2" charset="2"/>
              <a:buChar char="§"/>
            </a:pPr>
            <a:r>
              <a:rPr lang="ru-RU" sz="2200" dirty="0"/>
              <a:t>высокая помехоустойчивость к </a:t>
            </a:r>
            <a:r>
              <a:rPr lang="ru-RU" sz="2200" dirty="0" err="1"/>
              <a:t>флуктуационным</a:t>
            </a:r>
            <a:r>
              <a:rPr lang="ru-RU" sz="2200" dirty="0"/>
              <a:t> помехам, </a:t>
            </a:r>
          </a:p>
          <a:p>
            <a:pPr>
              <a:lnSpc>
                <a:spcPct val="80000"/>
              </a:lnSpc>
              <a:buFont typeface="Wingdings" panose="05000000000000000000" pitchFamily="2" charset="2"/>
              <a:buChar char="§"/>
            </a:pPr>
            <a:r>
              <a:rPr lang="ru-RU" sz="2200" dirty="0"/>
              <a:t>малая чувствительность к фазовым искажениям сигнала цветности (до 40</a:t>
            </a:r>
            <a:r>
              <a:rPr lang="ru-RU" sz="1600" dirty="0"/>
              <a:t>0</a:t>
            </a:r>
            <a:r>
              <a:rPr lang="ru-RU" sz="2200" dirty="0"/>
              <a:t>), </a:t>
            </a:r>
          </a:p>
          <a:p>
            <a:pPr>
              <a:lnSpc>
                <a:spcPct val="80000"/>
              </a:lnSpc>
              <a:buFont typeface="Wingdings" panose="05000000000000000000" pitchFamily="2" charset="2"/>
              <a:buChar char="§"/>
            </a:pPr>
            <a:r>
              <a:rPr lang="ru-RU" sz="2200" dirty="0"/>
              <a:t>возможность работы с частично подавленной верхней боковой полосой обеих квадратурных составляющих сигнала цветности, что очень важно, т.к. у большинства стран полоса ТВ сигнала 5,5 МГц;</a:t>
            </a:r>
          </a:p>
          <a:p>
            <a:pPr>
              <a:lnSpc>
                <a:spcPct val="80000"/>
              </a:lnSpc>
              <a:buFont typeface="Wingdings" panose="05000000000000000000" pitchFamily="2" charset="2"/>
              <a:buChar char="§"/>
            </a:pPr>
            <a:r>
              <a:rPr lang="ru-RU" sz="2200" dirty="0"/>
              <a:t>более эффективное подавление составляющих яркостного сигнала, что уменьшает перекрестные помехи в канале цветности, т.к. блок задержки по структуре и параметрам близок к гребенчатому фильтру;</a:t>
            </a:r>
          </a:p>
          <a:p>
            <a:pPr>
              <a:lnSpc>
                <a:spcPct val="80000"/>
              </a:lnSpc>
              <a:buFont typeface="Wingdings" panose="05000000000000000000" pitchFamily="2" charset="2"/>
              <a:buChar char="§"/>
            </a:pPr>
            <a:r>
              <a:rPr lang="ru-RU" sz="2200" dirty="0"/>
              <a:t>нет мерцания границ из-за задержки на строку, как в </a:t>
            </a:r>
            <a:r>
              <a:rPr lang="en-US" sz="2200" dirty="0"/>
              <a:t>SECAM</a:t>
            </a:r>
            <a:r>
              <a:rPr lang="ru-RU" sz="2200" dirty="0"/>
              <a:t>, т.к. цветности двух соседних строк усредняются.</a:t>
            </a:r>
          </a:p>
          <a:p>
            <a:pPr>
              <a:lnSpc>
                <a:spcPct val="80000"/>
              </a:lnSpc>
              <a:buFontTx/>
              <a:buNone/>
            </a:pPr>
            <a:r>
              <a:rPr lang="ru-RU" sz="2200" dirty="0"/>
              <a:t>		</a:t>
            </a:r>
            <a:r>
              <a:rPr lang="ru-RU" sz="2200" b="1" dirty="0"/>
              <a:t>К недостаткам </a:t>
            </a:r>
            <a:r>
              <a:rPr lang="en-US" sz="2200" b="1" dirty="0"/>
              <a:t>PAL</a:t>
            </a:r>
            <a:r>
              <a:rPr lang="ru-RU" sz="2200" dirty="0"/>
              <a:t> можно отнести несколько большую сложность приемника по сравнению с </a:t>
            </a:r>
            <a:r>
              <a:rPr lang="en-US" sz="2200" dirty="0"/>
              <a:t>NTSC</a:t>
            </a:r>
            <a:r>
              <a:rPr lang="ru-RU" sz="2200" dirty="0"/>
              <a:t> – ЛЗ, и уменьшение цветовой четкости по вертикали за счет усреднения информации 2 соседних строк.</a:t>
            </a:r>
          </a:p>
        </p:txBody>
      </p:sp>
    </p:spTree>
    <p:extLst>
      <p:ext uri="{BB962C8B-B14F-4D97-AF65-F5344CB8AC3E}">
        <p14:creationId xmlns:p14="http://schemas.microsoft.com/office/powerpoint/2010/main" val="15774758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024034" y="2571744"/>
            <a:ext cx="8229600" cy="1471610"/>
          </a:xfrm>
          <a:solidFill>
            <a:schemeClr val="accent3">
              <a:lumMod val="20000"/>
              <a:lumOff val="80000"/>
            </a:schemeClr>
          </a:solidFill>
        </p:spPr>
        <p:txBody>
          <a:bodyPr>
            <a:normAutofit/>
          </a:bodyPr>
          <a:lstStyle/>
          <a:p>
            <a:pPr algn="ctr">
              <a:buNone/>
            </a:pPr>
            <a:r>
              <a:rPr lang="ru-RU" sz="3600" b="1" dirty="0">
                <a:latin typeface="Times New Roman" pitchFamily="18" charset="0"/>
                <a:cs typeface="Times New Roman" pitchFamily="18" charset="0"/>
              </a:rPr>
              <a:t>Фотоэлектрические преобразователи изображений</a:t>
            </a:r>
            <a:endParaRPr 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578060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Фотоэлектрические преобразователи изображений</a:t>
            </a:r>
          </a:p>
        </p:txBody>
      </p:sp>
      <p:sp>
        <p:nvSpPr>
          <p:cNvPr id="6" name="Содержимое 5"/>
          <p:cNvSpPr>
            <a:spLocks noGrp="1"/>
          </p:cNvSpPr>
          <p:nvPr>
            <p:ph idx="1"/>
          </p:nvPr>
        </p:nvSpPr>
        <p:spPr>
          <a:xfrm>
            <a:off x="2024034" y="1285861"/>
            <a:ext cx="4929222" cy="428628"/>
          </a:xfrm>
        </p:spPr>
        <p:txBody>
          <a:bodyPr>
            <a:normAutofit/>
          </a:bodyPr>
          <a:lstStyle/>
          <a:p>
            <a:pPr>
              <a:buNone/>
            </a:pPr>
            <a:r>
              <a:rPr lang="ru-RU" sz="2200" b="1" dirty="0"/>
              <a:t>Основные характеристики ФЭП</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6082" name="Picture 2"/>
          <p:cNvPicPr>
            <a:picLocks noChangeAspect="1" noChangeArrowheads="1"/>
          </p:cNvPicPr>
          <p:nvPr/>
        </p:nvPicPr>
        <p:blipFill>
          <a:blip r:embed="rId4" cstate="print"/>
          <a:srcRect/>
          <a:stretch>
            <a:fillRect/>
          </a:stretch>
        </p:blipFill>
        <p:spPr bwMode="auto">
          <a:xfrm>
            <a:off x="7167571" y="3357563"/>
            <a:ext cx="3143255" cy="31740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Прямоугольник 7"/>
          <p:cNvSpPr/>
          <p:nvPr/>
        </p:nvSpPr>
        <p:spPr>
          <a:xfrm>
            <a:off x="2095472" y="2428869"/>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Чувствительность</a:t>
            </a:r>
          </a:p>
        </p:txBody>
      </p:sp>
      <p:sp>
        <p:nvSpPr>
          <p:cNvPr id="10" name="Прямоугольник 9"/>
          <p:cNvSpPr/>
          <p:nvPr/>
        </p:nvSpPr>
        <p:spPr>
          <a:xfrm>
            <a:off x="2095472" y="3071811"/>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Разрешающая</a:t>
            </a:r>
            <a:r>
              <a:rPr lang="ru-RU" sz="2200" dirty="0">
                <a:solidFill>
                  <a:prstClr val="white"/>
                </a:solidFill>
              </a:rPr>
              <a:t> </a:t>
            </a:r>
            <a:r>
              <a:rPr lang="ru-RU" sz="2200" b="1" dirty="0">
                <a:solidFill>
                  <a:prstClr val="white"/>
                </a:solidFill>
              </a:rPr>
              <a:t>способность</a:t>
            </a:r>
          </a:p>
        </p:txBody>
      </p:sp>
      <p:sp>
        <p:nvSpPr>
          <p:cNvPr id="11" name="Прямоугольник 10"/>
          <p:cNvSpPr/>
          <p:nvPr/>
        </p:nvSpPr>
        <p:spPr>
          <a:xfrm>
            <a:off x="2095472" y="3714753"/>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Световая  характеристика</a:t>
            </a:r>
          </a:p>
        </p:txBody>
      </p:sp>
      <p:sp>
        <p:nvSpPr>
          <p:cNvPr id="12" name="Прямоугольник 11"/>
          <p:cNvSpPr/>
          <p:nvPr/>
        </p:nvSpPr>
        <p:spPr>
          <a:xfrm>
            <a:off x="2095472" y="4357695"/>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Спектральная характеристика</a:t>
            </a:r>
          </a:p>
        </p:txBody>
      </p:sp>
      <p:sp>
        <p:nvSpPr>
          <p:cNvPr id="13" name="Прямоугольник 12"/>
          <p:cNvSpPr/>
          <p:nvPr/>
        </p:nvSpPr>
        <p:spPr>
          <a:xfrm>
            <a:off x="2095472" y="5000637"/>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Инерционность</a:t>
            </a:r>
          </a:p>
        </p:txBody>
      </p:sp>
      <p:sp>
        <p:nvSpPr>
          <p:cNvPr id="15" name="Прямоугольник 14"/>
          <p:cNvSpPr/>
          <p:nvPr/>
        </p:nvSpPr>
        <p:spPr>
          <a:xfrm>
            <a:off x="2095472" y="1785927"/>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Способ преобразования</a:t>
            </a:r>
          </a:p>
        </p:txBody>
      </p:sp>
    </p:spTree>
    <p:extLst>
      <p:ext uri="{BB962C8B-B14F-4D97-AF65-F5344CB8AC3E}">
        <p14:creationId xmlns:p14="http://schemas.microsoft.com/office/powerpoint/2010/main" val="915255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0-#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0-#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000" fill="hold"/>
                                        <p:tgtEl>
                                          <p:spTgt spid="13"/>
                                        </p:tgtEl>
                                        <p:attrNameLst>
                                          <p:attrName>ppt_x</p:attrName>
                                        </p:attrNameLst>
                                      </p:cBhvr>
                                      <p:tavLst>
                                        <p:tav tm="0">
                                          <p:val>
                                            <p:strVal val="0-#ppt_w/2"/>
                                          </p:val>
                                        </p:tav>
                                        <p:tav tm="100000">
                                          <p:val>
                                            <p:strVal val="#ppt_x"/>
                                          </p:val>
                                        </p:tav>
                                      </p:tavLst>
                                    </p:anim>
                                    <p:anim calcmode="lin" valueType="num">
                                      <p:cBhvr additive="base">
                                        <p:cTn id="3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Фотоэлектрические преобразователи изображений</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6082" name="Picture 2"/>
          <p:cNvPicPr>
            <a:picLocks noChangeAspect="1" noChangeArrowheads="1"/>
          </p:cNvPicPr>
          <p:nvPr/>
        </p:nvPicPr>
        <p:blipFill>
          <a:blip r:embed="rId4" cstate="print"/>
          <a:srcRect/>
          <a:stretch>
            <a:fillRect/>
          </a:stretch>
        </p:blipFill>
        <p:spPr bwMode="auto">
          <a:xfrm>
            <a:off x="7167571" y="3357563"/>
            <a:ext cx="3143255" cy="31740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4" name="TextBox 13"/>
          <p:cNvSpPr txBox="1"/>
          <p:nvPr/>
        </p:nvSpPr>
        <p:spPr>
          <a:xfrm>
            <a:off x="1080918" y="1084393"/>
            <a:ext cx="10257642" cy="5170646"/>
          </a:xfrm>
          <a:prstGeom prst="rect">
            <a:avLst/>
          </a:prstGeom>
          <a:noFill/>
        </p:spPr>
        <p:txBody>
          <a:bodyPr wrap="square" rtlCol="0">
            <a:spAutoFit/>
          </a:bodyPr>
          <a:lstStyle/>
          <a:p>
            <a:pPr algn="just"/>
            <a:r>
              <a:rPr lang="ru-RU" sz="2200" b="1" dirty="0">
                <a:solidFill>
                  <a:prstClr val="black"/>
                </a:solidFill>
              </a:rPr>
              <a:t>ФЭП мгновенного действия (ФЭП без накопления заряда)</a:t>
            </a:r>
          </a:p>
          <a:p>
            <a:pPr algn="just"/>
            <a:r>
              <a:rPr lang="ru-RU" sz="2200" dirty="0">
                <a:solidFill>
                  <a:prstClr val="black"/>
                </a:solidFill>
              </a:rPr>
              <a:t>Световой поток воздействует на площадь элемента разложения в течение времени формирования  электрического сигнала, соответствующего рассматриваемому элементу .</a:t>
            </a:r>
          </a:p>
          <a:p>
            <a:pPr algn="just"/>
            <a:r>
              <a:rPr lang="ru-RU" sz="2200" b="1" dirty="0">
                <a:solidFill>
                  <a:prstClr val="black"/>
                </a:solidFill>
              </a:rPr>
              <a:t>2 группы ФЭП мгновенного действия:</a:t>
            </a:r>
          </a:p>
          <a:p>
            <a:pPr marL="342900" indent="-342900" algn="just">
              <a:buFontTx/>
              <a:buAutoNum type="arabicPeriod"/>
            </a:pPr>
            <a:r>
              <a:rPr lang="ru-RU" sz="2200" dirty="0">
                <a:solidFill>
                  <a:prstClr val="black"/>
                </a:solidFill>
              </a:rPr>
              <a:t>ФЭП с «бегущим световым пучком» (световая энергия концентрируется на одном элементе);</a:t>
            </a:r>
          </a:p>
          <a:p>
            <a:pPr marL="342900" indent="-342900" algn="just">
              <a:buFontTx/>
              <a:buAutoNum type="arabicPeriod"/>
            </a:pPr>
            <a:r>
              <a:rPr lang="ru-RU" sz="2200" dirty="0">
                <a:solidFill>
                  <a:prstClr val="black"/>
                </a:solidFill>
              </a:rPr>
              <a:t>Пространственное </a:t>
            </a:r>
            <a:r>
              <a:rPr lang="ru-RU" sz="2200" dirty="0" err="1">
                <a:solidFill>
                  <a:prstClr val="black"/>
                </a:solidFill>
              </a:rPr>
              <a:t>диафрагмирование</a:t>
            </a:r>
            <a:r>
              <a:rPr lang="ru-RU" sz="2200" dirty="0">
                <a:solidFill>
                  <a:prstClr val="black"/>
                </a:solidFill>
              </a:rPr>
              <a:t> </a:t>
            </a:r>
            <a:r>
              <a:rPr lang="ru-RU" sz="2200" dirty="0" smtClean="0">
                <a:solidFill>
                  <a:prstClr val="black"/>
                </a:solidFill>
              </a:rPr>
              <a:t>светового</a:t>
            </a:r>
            <a:endParaRPr lang="en-US" sz="2200" dirty="0" smtClean="0">
              <a:solidFill>
                <a:prstClr val="black"/>
              </a:solidFill>
            </a:endParaRPr>
          </a:p>
          <a:p>
            <a:pPr algn="just"/>
            <a:r>
              <a:rPr lang="ru-RU" sz="2200" dirty="0" smtClean="0">
                <a:solidFill>
                  <a:prstClr val="black"/>
                </a:solidFill>
              </a:rPr>
              <a:t> </a:t>
            </a:r>
            <a:r>
              <a:rPr lang="ru-RU" sz="2200" dirty="0">
                <a:solidFill>
                  <a:prstClr val="black"/>
                </a:solidFill>
              </a:rPr>
              <a:t>поля объекта в оптическом  (диск </a:t>
            </a:r>
            <a:r>
              <a:rPr lang="ru-RU" sz="2200" dirty="0" err="1">
                <a:solidFill>
                  <a:prstClr val="black"/>
                </a:solidFill>
              </a:rPr>
              <a:t>Нипкова</a:t>
            </a:r>
            <a:r>
              <a:rPr lang="ru-RU" sz="2200" dirty="0" smtClean="0">
                <a:solidFill>
                  <a:prstClr val="black"/>
                </a:solidFill>
              </a:rPr>
              <a:t>)</a:t>
            </a:r>
            <a:endParaRPr lang="en-US" sz="2200" dirty="0" smtClean="0">
              <a:solidFill>
                <a:prstClr val="black"/>
              </a:solidFill>
            </a:endParaRPr>
          </a:p>
          <a:p>
            <a:pPr algn="just"/>
            <a:r>
              <a:rPr lang="ru-RU" sz="2200" dirty="0" smtClean="0">
                <a:solidFill>
                  <a:prstClr val="black"/>
                </a:solidFill>
              </a:rPr>
              <a:t> </a:t>
            </a:r>
            <a:r>
              <a:rPr lang="ru-RU" sz="2200" dirty="0">
                <a:solidFill>
                  <a:prstClr val="black"/>
                </a:solidFill>
              </a:rPr>
              <a:t>или электронном (диссектор) устройстве.</a:t>
            </a:r>
          </a:p>
          <a:p>
            <a:pPr marL="342900" indent="-342900" algn="just"/>
            <a:endParaRPr lang="ru-RU" sz="2200" dirty="0">
              <a:solidFill>
                <a:prstClr val="black"/>
              </a:solidFill>
            </a:endParaRPr>
          </a:p>
          <a:p>
            <a:pPr marL="342900" indent="-342900" algn="just"/>
            <a:r>
              <a:rPr lang="ru-RU" sz="2200" b="1" dirty="0">
                <a:solidFill>
                  <a:prstClr val="black"/>
                </a:solidFill>
              </a:rPr>
              <a:t>ФЭП с накоплением заряда</a:t>
            </a:r>
          </a:p>
          <a:p>
            <a:pPr marL="342900" indent="-342900" algn="just"/>
            <a:r>
              <a:rPr lang="ru-RU" sz="2200" dirty="0">
                <a:solidFill>
                  <a:prstClr val="black"/>
                </a:solidFill>
              </a:rPr>
              <a:t>Световой поток накапливается на </a:t>
            </a:r>
            <a:endParaRPr lang="en-US" sz="2200" dirty="0" smtClean="0">
              <a:solidFill>
                <a:prstClr val="black"/>
              </a:solidFill>
            </a:endParaRPr>
          </a:p>
          <a:p>
            <a:pPr marL="342900" indent="-342900" algn="just"/>
            <a:r>
              <a:rPr lang="ru-RU" sz="2200" dirty="0" smtClean="0">
                <a:solidFill>
                  <a:prstClr val="black"/>
                </a:solidFill>
              </a:rPr>
              <a:t>элементе </a:t>
            </a:r>
            <a:r>
              <a:rPr lang="ru-RU" sz="2200" dirty="0">
                <a:solidFill>
                  <a:prstClr val="black"/>
                </a:solidFill>
              </a:rPr>
              <a:t>разложения в течение </a:t>
            </a:r>
            <a:r>
              <a:rPr lang="ru-RU" sz="2200" dirty="0" smtClean="0">
                <a:solidFill>
                  <a:prstClr val="black"/>
                </a:solidFill>
              </a:rPr>
              <a:t>всего</a:t>
            </a:r>
            <a:endParaRPr lang="en-US" sz="2200" dirty="0" smtClean="0">
              <a:solidFill>
                <a:prstClr val="black"/>
              </a:solidFill>
            </a:endParaRPr>
          </a:p>
          <a:p>
            <a:pPr marL="342900" indent="-342900" algn="just"/>
            <a:r>
              <a:rPr lang="ru-RU" sz="2200" dirty="0" smtClean="0">
                <a:solidFill>
                  <a:prstClr val="black"/>
                </a:solidFill>
              </a:rPr>
              <a:t> </a:t>
            </a:r>
            <a:r>
              <a:rPr lang="ru-RU" sz="2200" dirty="0" err="1">
                <a:solidFill>
                  <a:prstClr val="black"/>
                </a:solidFill>
              </a:rPr>
              <a:t>межкоммутационного</a:t>
            </a:r>
            <a:r>
              <a:rPr lang="ru-RU" sz="2200" dirty="0">
                <a:solidFill>
                  <a:prstClr val="black"/>
                </a:solidFill>
              </a:rPr>
              <a:t> периода.</a:t>
            </a:r>
            <a:endParaRPr lang="ru-RU" sz="2200" dirty="0">
              <a:solidFill>
                <a:prstClr val="black"/>
              </a:solidFill>
            </a:endParaRPr>
          </a:p>
        </p:txBody>
      </p:sp>
    </p:spTree>
    <p:extLst>
      <p:ext uri="{BB962C8B-B14F-4D97-AF65-F5344CB8AC3E}">
        <p14:creationId xmlns:p14="http://schemas.microsoft.com/office/powerpoint/2010/main" val="3397397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082"/>
                                        </p:tgtEl>
                                      </p:cBhvr>
                                    </p:animEffect>
                                    <p:set>
                                      <p:cBhvr>
                                        <p:cTn id="7" dur="1" fill="hold">
                                          <p:stCondLst>
                                            <p:cond delay="999"/>
                                          </p:stCondLst>
                                        </p:cTn>
                                        <p:tgtEl>
                                          <p:spTgt spid="4608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Фотоэлектрические преобразователи изображений</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Прямоугольник 7"/>
          <p:cNvSpPr/>
          <p:nvPr/>
        </p:nvSpPr>
        <p:spPr>
          <a:xfrm>
            <a:off x="3809984" y="1214423"/>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Чувствительность ФЭП</a:t>
            </a:r>
          </a:p>
        </p:txBody>
      </p:sp>
      <p:sp>
        <p:nvSpPr>
          <p:cNvPr id="16" name="TextBox 15"/>
          <p:cNvSpPr txBox="1"/>
          <p:nvPr/>
        </p:nvSpPr>
        <p:spPr>
          <a:xfrm>
            <a:off x="2024034" y="1857364"/>
            <a:ext cx="8286808" cy="1107996"/>
          </a:xfrm>
          <a:prstGeom prst="rect">
            <a:avLst/>
          </a:prstGeom>
          <a:noFill/>
        </p:spPr>
        <p:txBody>
          <a:bodyPr wrap="square" rtlCol="0">
            <a:spAutoFit/>
          </a:bodyPr>
          <a:lstStyle/>
          <a:p>
            <a:pPr algn="just"/>
            <a:r>
              <a:rPr lang="ru-RU" sz="2200" dirty="0">
                <a:solidFill>
                  <a:prstClr val="black"/>
                </a:solidFill>
              </a:rPr>
              <a:t>Величина, обратная освещенности фоточувствительной поверхности преобразователя, необходимой для получения ТВ-сигнала с заданным соотношением сигнал/шум.</a:t>
            </a:r>
            <a:endParaRPr lang="ru-RU" sz="2200" dirty="0">
              <a:solidFill>
                <a:prstClr val="black"/>
              </a:solidFill>
            </a:endParaRPr>
          </a:p>
        </p:txBody>
      </p:sp>
      <p:sp>
        <p:nvSpPr>
          <p:cNvPr id="17" name="Прямоугольник 16"/>
          <p:cNvSpPr/>
          <p:nvPr/>
        </p:nvSpPr>
        <p:spPr>
          <a:xfrm>
            <a:off x="3809984" y="3143249"/>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Разрешающая способность ФЭП</a:t>
            </a:r>
          </a:p>
        </p:txBody>
      </p:sp>
      <p:sp>
        <p:nvSpPr>
          <p:cNvPr id="18" name="TextBox 17"/>
          <p:cNvSpPr txBox="1"/>
          <p:nvPr/>
        </p:nvSpPr>
        <p:spPr>
          <a:xfrm>
            <a:off x="2024034" y="3786191"/>
            <a:ext cx="8286808" cy="769441"/>
          </a:xfrm>
          <a:prstGeom prst="rect">
            <a:avLst/>
          </a:prstGeom>
          <a:noFill/>
        </p:spPr>
        <p:txBody>
          <a:bodyPr wrap="square" rtlCol="0">
            <a:spAutoFit/>
          </a:bodyPr>
          <a:lstStyle/>
          <a:p>
            <a:pPr algn="just"/>
            <a:r>
              <a:rPr lang="ru-RU" sz="2200" dirty="0">
                <a:solidFill>
                  <a:prstClr val="black"/>
                </a:solidFill>
              </a:rPr>
              <a:t>Свойство воспроизводить ТВ-сигнал от мелких деталей объекта (апертурная характеристика).</a:t>
            </a:r>
            <a:endParaRPr lang="ru-RU" sz="2200" dirty="0">
              <a:solidFill>
                <a:prstClr val="black"/>
              </a:solidFill>
            </a:endParaRPr>
          </a:p>
        </p:txBody>
      </p:sp>
    </p:spTree>
    <p:extLst>
      <p:ext uri="{BB962C8B-B14F-4D97-AF65-F5344CB8AC3E}">
        <p14:creationId xmlns:p14="http://schemas.microsoft.com/office/powerpoint/2010/main" val="2764640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0-#ppt_w/2"/>
                                          </p:val>
                                        </p:tav>
                                        <p:tav tm="100000">
                                          <p:val>
                                            <p:strVal val="#ppt_x"/>
                                          </p:val>
                                        </p:tav>
                                      </p:tavLst>
                                    </p:anim>
                                    <p:anim calcmode="lin" valueType="num">
                                      <p:cBhvr additive="base">
                                        <p:cTn id="18" dur="1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animBg="1"/>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TextBox 13"/>
          <p:cNvSpPr txBox="1"/>
          <p:nvPr/>
        </p:nvSpPr>
        <p:spPr>
          <a:xfrm>
            <a:off x="4167174" y="1142985"/>
            <a:ext cx="3857652"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ru-RU" sz="2200" b="1" dirty="0">
                <a:solidFill>
                  <a:prstClr val="black"/>
                </a:solidFill>
              </a:rPr>
              <a:t>«Бегущий световой пучок»</a:t>
            </a:r>
            <a:endParaRPr lang="ru-RU" sz="2200" b="1" dirty="0">
              <a:solidFill>
                <a:prstClr val="black"/>
              </a:solidFill>
            </a:endParaRPr>
          </a:p>
        </p:txBody>
      </p:sp>
      <p:sp>
        <p:nvSpPr>
          <p:cNvPr id="17"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solidFill>
                  <a:prstClr val="black"/>
                </a:solidFill>
              </a:rPr>
              <a:t>ФЭП мгновенного действия</a:t>
            </a:r>
          </a:p>
        </p:txBody>
      </p:sp>
      <p:grpSp>
        <p:nvGrpSpPr>
          <p:cNvPr id="2" name="Группа 84"/>
          <p:cNvGrpSpPr/>
          <p:nvPr/>
        </p:nvGrpSpPr>
        <p:grpSpPr>
          <a:xfrm>
            <a:off x="2952728" y="1714489"/>
            <a:ext cx="6429420" cy="2135409"/>
            <a:chOff x="500034" y="1571612"/>
            <a:chExt cx="8001056" cy="2505912"/>
          </a:xfrm>
        </p:grpSpPr>
        <p:grpSp>
          <p:nvGrpSpPr>
            <p:cNvPr id="3" name="Группа 70"/>
            <p:cNvGrpSpPr/>
            <p:nvPr/>
          </p:nvGrpSpPr>
          <p:grpSpPr>
            <a:xfrm>
              <a:off x="500034" y="1571612"/>
              <a:ext cx="8001056" cy="2505912"/>
              <a:chOff x="928662" y="1428736"/>
              <a:chExt cx="8001056" cy="2505912"/>
            </a:xfrm>
          </p:grpSpPr>
          <p:cxnSp>
            <p:nvCxnSpPr>
              <p:cNvPr id="43" name="Прямая со стрелкой 42"/>
              <p:cNvCxnSpPr/>
              <p:nvPr/>
            </p:nvCxnSpPr>
            <p:spPr>
              <a:xfrm flipV="1">
                <a:off x="4929190" y="2214554"/>
                <a:ext cx="1571636" cy="43850"/>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V="1">
                <a:off x="5429256" y="3357562"/>
                <a:ext cx="1071570" cy="43850"/>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endCxn id="33" idx="1"/>
              </p:cNvCxnSpPr>
              <p:nvPr/>
            </p:nvCxnSpPr>
            <p:spPr>
              <a:xfrm>
                <a:off x="2571736" y="1972652"/>
                <a:ext cx="2865780" cy="1428760"/>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928662" y="1928802"/>
                <a:ext cx="1600200" cy="1290918"/>
              </a:xfrm>
              <a:custGeom>
                <a:avLst/>
                <a:gdLst>
                  <a:gd name="connsiteX0" fmla="*/ 0 w 1600200"/>
                  <a:gd name="connsiteY0" fmla="*/ 430306 h 1290918"/>
                  <a:gd name="connsiteX1" fmla="*/ 887506 w 1600200"/>
                  <a:gd name="connsiteY1" fmla="*/ 430306 h 1290918"/>
                  <a:gd name="connsiteX2" fmla="*/ 1600200 w 1600200"/>
                  <a:gd name="connsiteY2" fmla="*/ 0 h 1290918"/>
                  <a:gd name="connsiteX3" fmla="*/ 1600200 w 1600200"/>
                  <a:gd name="connsiteY3" fmla="*/ 1290918 h 1290918"/>
                  <a:gd name="connsiteX4" fmla="*/ 887506 w 1600200"/>
                  <a:gd name="connsiteY4" fmla="*/ 860612 h 1290918"/>
                  <a:gd name="connsiteX5" fmla="*/ 0 w 1600200"/>
                  <a:gd name="connsiteY5" fmla="*/ 860612 h 1290918"/>
                  <a:gd name="connsiteX6" fmla="*/ 0 w 1600200"/>
                  <a:gd name="connsiteY6" fmla="*/ 430306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200" h="1290918">
                    <a:moveTo>
                      <a:pt x="0" y="430306"/>
                    </a:moveTo>
                    <a:lnTo>
                      <a:pt x="887506" y="430306"/>
                    </a:lnTo>
                    <a:lnTo>
                      <a:pt x="1600200" y="0"/>
                    </a:lnTo>
                    <a:lnTo>
                      <a:pt x="1600200" y="1290918"/>
                    </a:lnTo>
                    <a:lnTo>
                      <a:pt x="887506" y="860612"/>
                    </a:lnTo>
                    <a:lnTo>
                      <a:pt x="0" y="860612"/>
                    </a:lnTo>
                    <a:lnTo>
                      <a:pt x="0" y="430306"/>
                    </a:lnTo>
                    <a:close/>
                  </a:path>
                </a:pathLst>
              </a:custGeom>
              <a:solidFill>
                <a:schemeClr val="bg1">
                  <a:lumMod val="85000"/>
                </a:schemeClr>
              </a:solidFill>
              <a:ln>
                <a:solidFill>
                  <a:schemeClr val="tx1"/>
                </a:solidFill>
              </a:ln>
              <a:effectLst>
                <a:outerShdw blurRad="149987" dist="250190" dir="8460000" algn="ctr">
                  <a:srgbClr val="000000">
                    <a:alpha val="28000"/>
                  </a:srgbClr>
                </a:outerShdw>
              </a:effectLst>
              <a:scene3d>
                <a:camera prst="orthographicFront">
                  <a:rot lat="0" lon="0" rev="0"/>
                </a:camera>
                <a:lightRig rig="threePt" dir="t"/>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3" name="Прямоугольник 32"/>
              <p:cNvSpPr/>
              <p:nvPr/>
            </p:nvSpPr>
            <p:spPr>
              <a:xfrm rot="14741819">
                <a:off x="4429124" y="2214554"/>
                <a:ext cx="1428760" cy="1071570"/>
              </a:xfrm>
              <a:prstGeom prst="rect">
                <a:avLst/>
              </a:prstGeom>
              <a:solidFill>
                <a:schemeClr val="bg1">
                  <a:lumMod val="85000"/>
                </a:schemeClr>
              </a:solidFill>
              <a:ln w="34925">
                <a:solidFill>
                  <a:schemeClr val="tx1"/>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0" name="Пятно 1 49"/>
              <p:cNvSpPr/>
              <p:nvPr/>
            </p:nvSpPr>
            <p:spPr>
              <a:xfrm>
                <a:off x="4786314" y="2143116"/>
                <a:ext cx="285752" cy="285752"/>
              </a:xfrm>
              <a:prstGeom prst="irregularSeal1">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55" name="Прямая со стрелкой 54"/>
              <p:cNvCxnSpPr/>
              <p:nvPr/>
            </p:nvCxnSpPr>
            <p:spPr>
              <a:xfrm rot="16200000" flipH="1">
                <a:off x="4929190" y="2285992"/>
                <a:ext cx="357190" cy="35719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V="1">
                <a:off x="2571736" y="2259106"/>
                <a:ext cx="2349888" cy="884142"/>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
            <p:nvSpPr>
              <p:cNvPr id="35" name="Овал 34"/>
              <p:cNvSpPr/>
              <p:nvPr/>
            </p:nvSpPr>
            <p:spPr>
              <a:xfrm>
                <a:off x="3786182" y="1928802"/>
                <a:ext cx="285752" cy="1428760"/>
              </a:xfrm>
              <a:prstGeom prst="ellipse">
                <a:avLst/>
              </a:prstGeom>
              <a:solidFill>
                <a:schemeClr val="bg1">
                  <a:lumMod val="8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76200" prstMaterial="translucentPowder">
                <a:bevelT w="190500" h="38100"/>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8" name="Хорда 57"/>
              <p:cNvSpPr/>
              <p:nvPr/>
            </p:nvSpPr>
            <p:spPr>
              <a:xfrm rot="18963343">
                <a:off x="6896748" y="1962856"/>
                <a:ext cx="1658624" cy="1671550"/>
              </a:xfrm>
              <a:prstGeom prst="chord">
                <a:avLst>
                  <a:gd name="adj1" fmla="val 10769091"/>
                  <a:gd name="adj2" fmla="val 16200000"/>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9" name="Хорда 58"/>
              <p:cNvSpPr/>
              <p:nvPr/>
            </p:nvSpPr>
            <p:spPr>
              <a:xfrm rot="8083432">
                <a:off x="5134405" y="1984633"/>
                <a:ext cx="1658624" cy="1671550"/>
              </a:xfrm>
              <a:prstGeom prst="chord">
                <a:avLst>
                  <a:gd name="adj1" fmla="val 10769091"/>
                  <a:gd name="adj2" fmla="val 16200000"/>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61" name="Прямая со стрелкой 60"/>
              <p:cNvCxnSpPr/>
              <p:nvPr/>
            </p:nvCxnSpPr>
            <p:spPr>
              <a:xfrm>
                <a:off x="6584009" y="2222274"/>
                <a:ext cx="1059825" cy="492346"/>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flipV="1">
                <a:off x="6572264" y="2857496"/>
                <a:ext cx="1071570" cy="500066"/>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sp>
            <p:nvSpPr>
              <p:cNvPr id="66" name="Пятиугольник 65"/>
              <p:cNvSpPr/>
              <p:nvPr/>
            </p:nvSpPr>
            <p:spPr>
              <a:xfrm>
                <a:off x="7643834" y="2500306"/>
                <a:ext cx="857256" cy="500066"/>
              </a:xfrm>
              <a:prstGeom prst="homePlat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rPr>
                  <a:t>ФЭУ</a:t>
                </a:r>
                <a:endParaRPr lang="ru-RU" sz="1600" b="1" dirty="0">
                  <a:solidFill>
                    <a:prstClr val="black"/>
                  </a:solidFill>
                </a:endParaRPr>
              </a:p>
            </p:txBody>
          </p:sp>
          <p:cxnSp>
            <p:nvCxnSpPr>
              <p:cNvPr id="68" name="Прямая со стрелкой 67"/>
              <p:cNvCxnSpPr>
                <a:stCxn id="66" idx="3"/>
              </p:cNvCxnSpPr>
              <p:nvPr/>
            </p:nvCxnSpPr>
            <p:spPr>
              <a:xfrm flipV="1">
                <a:off x="8501090" y="2743200"/>
                <a:ext cx="414310" cy="7139"/>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501090" y="2143116"/>
                <a:ext cx="428628" cy="505648"/>
              </a:xfrm>
              <a:prstGeom prst="rect">
                <a:avLst/>
              </a:prstGeom>
              <a:noFill/>
            </p:spPr>
            <p:txBody>
              <a:bodyPr wrap="square" rtlCol="0">
                <a:spAutoFit/>
              </a:bodyPr>
              <a:lstStyle/>
              <a:p>
                <a:r>
                  <a:rPr lang="en-US" sz="2200" b="1" i="1" dirty="0" err="1">
                    <a:solidFill>
                      <a:prstClr val="black"/>
                    </a:solidFill>
                  </a:rPr>
                  <a:t>i</a:t>
                </a:r>
                <a:r>
                  <a:rPr lang="en-US" sz="2200" b="1" i="1" baseline="-25000" dirty="0" err="1">
                    <a:solidFill>
                      <a:prstClr val="black"/>
                    </a:solidFill>
                  </a:rPr>
                  <a:t>S</a:t>
                </a:r>
                <a:endParaRPr lang="ru-RU" sz="2200" b="1" i="1" baseline="-25000" dirty="0">
                  <a:solidFill>
                    <a:prstClr val="black"/>
                  </a:solidFill>
                </a:endParaRPr>
              </a:p>
            </p:txBody>
          </p:sp>
          <p:sp>
            <p:nvSpPr>
              <p:cNvPr id="72" name="TextBox 71"/>
              <p:cNvSpPr txBox="1"/>
              <p:nvPr/>
            </p:nvSpPr>
            <p:spPr>
              <a:xfrm>
                <a:off x="4000496" y="1428736"/>
                <a:ext cx="2528905" cy="505648"/>
              </a:xfrm>
              <a:prstGeom prst="rect">
                <a:avLst/>
              </a:prstGeom>
              <a:noFill/>
            </p:spPr>
            <p:txBody>
              <a:bodyPr wrap="square" rtlCol="0">
                <a:spAutoFit/>
              </a:bodyPr>
              <a:lstStyle/>
              <a:p>
                <a:r>
                  <a:rPr lang="ru-RU" sz="2200" i="1" dirty="0">
                    <a:solidFill>
                      <a:prstClr val="black"/>
                    </a:solidFill>
                  </a:rPr>
                  <a:t>транспарант</a:t>
                </a:r>
                <a:endParaRPr lang="ru-RU" sz="2200" i="1" baseline="-25000" dirty="0">
                  <a:solidFill>
                    <a:prstClr val="black"/>
                  </a:solidFill>
                </a:endParaRPr>
              </a:p>
            </p:txBody>
          </p:sp>
          <p:sp>
            <p:nvSpPr>
              <p:cNvPr id="73" name="TextBox 72"/>
              <p:cNvSpPr txBox="1"/>
              <p:nvPr/>
            </p:nvSpPr>
            <p:spPr>
              <a:xfrm>
                <a:off x="6286511" y="3429000"/>
                <a:ext cx="1932001" cy="505648"/>
              </a:xfrm>
              <a:prstGeom prst="rect">
                <a:avLst/>
              </a:prstGeom>
              <a:noFill/>
            </p:spPr>
            <p:txBody>
              <a:bodyPr wrap="square" rtlCol="0">
                <a:spAutoFit/>
              </a:bodyPr>
              <a:lstStyle/>
              <a:p>
                <a:r>
                  <a:rPr lang="ru-RU" sz="2200" i="1" dirty="0">
                    <a:solidFill>
                      <a:prstClr val="black"/>
                    </a:solidFill>
                  </a:rPr>
                  <a:t>конденсор</a:t>
                </a:r>
                <a:endParaRPr lang="ru-RU" sz="2200" i="1" baseline="-25000" dirty="0">
                  <a:solidFill>
                    <a:prstClr val="black"/>
                  </a:solidFill>
                </a:endParaRPr>
              </a:p>
            </p:txBody>
          </p:sp>
          <p:sp>
            <p:nvSpPr>
              <p:cNvPr id="74" name="TextBox 73"/>
              <p:cNvSpPr txBox="1"/>
              <p:nvPr/>
            </p:nvSpPr>
            <p:spPr>
              <a:xfrm>
                <a:off x="1857356" y="1428736"/>
                <a:ext cx="938219" cy="505648"/>
              </a:xfrm>
              <a:prstGeom prst="rect">
                <a:avLst/>
              </a:prstGeom>
              <a:noFill/>
            </p:spPr>
            <p:txBody>
              <a:bodyPr wrap="square" rtlCol="0">
                <a:spAutoFit/>
              </a:bodyPr>
              <a:lstStyle/>
              <a:p>
                <a:r>
                  <a:rPr lang="ru-RU" sz="2200" i="1" dirty="0">
                    <a:solidFill>
                      <a:prstClr val="black"/>
                    </a:solidFill>
                  </a:rPr>
                  <a:t>ЭЛТ</a:t>
                </a:r>
                <a:endParaRPr lang="ru-RU" sz="2200" i="1" baseline="-25000" dirty="0">
                  <a:solidFill>
                    <a:prstClr val="black"/>
                  </a:solidFill>
                </a:endParaRPr>
              </a:p>
            </p:txBody>
          </p:sp>
        </p:grpSp>
        <p:grpSp>
          <p:nvGrpSpPr>
            <p:cNvPr id="4" name="Группа 79"/>
            <p:cNvGrpSpPr/>
            <p:nvPr/>
          </p:nvGrpSpPr>
          <p:grpSpPr>
            <a:xfrm>
              <a:off x="1000100" y="2000240"/>
              <a:ext cx="357190" cy="357190"/>
              <a:chOff x="5143504" y="4929198"/>
              <a:chExt cx="357190" cy="357190"/>
            </a:xfrm>
          </p:grpSpPr>
          <p:sp>
            <p:nvSpPr>
              <p:cNvPr id="75" name="Прямоугольник 74"/>
              <p:cNvSpPr/>
              <p:nvPr/>
            </p:nvSpPr>
            <p:spPr>
              <a:xfrm>
                <a:off x="5143504" y="4929198"/>
                <a:ext cx="357190" cy="357190"/>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77" name="Прямая соединительная линия 76"/>
              <p:cNvCxnSpPr/>
              <p:nvPr/>
            </p:nvCxnSpPr>
            <p:spPr>
              <a:xfrm rot="5400000" flipH="1" flipV="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rot="16200000" flipH="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Группа 80"/>
            <p:cNvGrpSpPr/>
            <p:nvPr/>
          </p:nvGrpSpPr>
          <p:grpSpPr>
            <a:xfrm>
              <a:off x="1000100" y="3071810"/>
              <a:ext cx="357190" cy="357190"/>
              <a:chOff x="5143504" y="4929198"/>
              <a:chExt cx="357190" cy="357190"/>
            </a:xfrm>
          </p:grpSpPr>
          <p:sp>
            <p:nvSpPr>
              <p:cNvPr id="82" name="Прямоугольник 81"/>
              <p:cNvSpPr/>
              <p:nvPr/>
            </p:nvSpPr>
            <p:spPr>
              <a:xfrm>
                <a:off x="5143504" y="4929198"/>
                <a:ext cx="357190" cy="357190"/>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83" name="Прямая соединительная линия 82"/>
              <p:cNvCxnSpPr/>
              <p:nvPr/>
            </p:nvCxnSpPr>
            <p:spPr>
              <a:xfrm rot="5400000" flipH="1" flipV="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rot="16200000" flipH="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Группа 156"/>
          <p:cNvGrpSpPr/>
          <p:nvPr/>
        </p:nvGrpSpPr>
        <p:grpSpPr>
          <a:xfrm>
            <a:off x="3167042" y="4071942"/>
            <a:ext cx="5835348" cy="2500330"/>
            <a:chOff x="451164" y="3357562"/>
            <a:chExt cx="6906918" cy="3143272"/>
          </a:xfrm>
        </p:grpSpPr>
        <p:sp>
          <p:nvSpPr>
            <p:cNvPr id="117" name="Облако 116"/>
            <p:cNvSpPr/>
            <p:nvPr/>
          </p:nvSpPr>
          <p:spPr>
            <a:xfrm>
              <a:off x="4737444" y="4028091"/>
              <a:ext cx="714380" cy="2000264"/>
            </a:xfrm>
            <a:prstGeom prst="cloud">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98" name="Прямая со стрелкой 97"/>
            <p:cNvCxnSpPr/>
            <p:nvPr/>
          </p:nvCxnSpPr>
          <p:spPr>
            <a:xfrm>
              <a:off x="2094238" y="4357693"/>
              <a:ext cx="2865780" cy="1428760"/>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
          <p:nvSpPr>
            <p:cNvPr id="99" name="Полилиния 98"/>
            <p:cNvSpPr/>
            <p:nvPr/>
          </p:nvSpPr>
          <p:spPr>
            <a:xfrm>
              <a:off x="451164" y="4313843"/>
              <a:ext cx="1600200" cy="1290918"/>
            </a:xfrm>
            <a:custGeom>
              <a:avLst/>
              <a:gdLst>
                <a:gd name="connsiteX0" fmla="*/ 0 w 1600200"/>
                <a:gd name="connsiteY0" fmla="*/ 430306 h 1290918"/>
                <a:gd name="connsiteX1" fmla="*/ 887506 w 1600200"/>
                <a:gd name="connsiteY1" fmla="*/ 430306 h 1290918"/>
                <a:gd name="connsiteX2" fmla="*/ 1600200 w 1600200"/>
                <a:gd name="connsiteY2" fmla="*/ 0 h 1290918"/>
                <a:gd name="connsiteX3" fmla="*/ 1600200 w 1600200"/>
                <a:gd name="connsiteY3" fmla="*/ 1290918 h 1290918"/>
                <a:gd name="connsiteX4" fmla="*/ 887506 w 1600200"/>
                <a:gd name="connsiteY4" fmla="*/ 860612 h 1290918"/>
                <a:gd name="connsiteX5" fmla="*/ 0 w 1600200"/>
                <a:gd name="connsiteY5" fmla="*/ 860612 h 1290918"/>
                <a:gd name="connsiteX6" fmla="*/ 0 w 1600200"/>
                <a:gd name="connsiteY6" fmla="*/ 430306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200" h="1290918">
                  <a:moveTo>
                    <a:pt x="0" y="430306"/>
                  </a:moveTo>
                  <a:lnTo>
                    <a:pt x="887506" y="430306"/>
                  </a:lnTo>
                  <a:lnTo>
                    <a:pt x="1600200" y="0"/>
                  </a:lnTo>
                  <a:lnTo>
                    <a:pt x="1600200" y="1290918"/>
                  </a:lnTo>
                  <a:lnTo>
                    <a:pt x="887506" y="860612"/>
                  </a:lnTo>
                  <a:lnTo>
                    <a:pt x="0" y="860612"/>
                  </a:lnTo>
                  <a:lnTo>
                    <a:pt x="0" y="430306"/>
                  </a:lnTo>
                  <a:close/>
                </a:path>
              </a:pathLst>
            </a:custGeom>
            <a:solidFill>
              <a:schemeClr val="bg1">
                <a:lumMod val="85000"/>
              </a:schemeClr>
            </a:solidFill>
            <a:ln>
              <a:solidFill>
                <a:schemeClr val="tx1"/>
              </a:solidFill>
            </a:ln>
            <a:effectLst>
              <a:outerShdw blurRad="149987" dist="250190" dir="8460000" algn="ctr">
                <a:srgbClr val="000000">
                  <a:alpha val="28000"/>
                </a:srgbClr>
              </a:outerShdw>
            </a:effectLst>
            <a:scene3d>
              <a:camera prst="orthographicFront">
                <a:rot lat="0" lon="0" rev="0"/>
              </a:camera>
              <a:lightRig rig="threePt" dir="t"/>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03" name="Прямая со стрелкой 102"/>
            <p:cNvCxnSpPr/>
            <p:nvPr/>
          </p:nvCxnSpPr>
          <p:spPr>
            <a:xfrm flipV="1">
              <a:off x="2094238" y="4456719"/>
              <a:ext cx="2857520" cy="1071570"/>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
          <p:nvSpPr>
            <p:cNvPr id="104" name="Овал 103"/>
            <p:cNvSpPr/>
            <p:nvPr/>
          </p:nvSpPr>
          <p:spPr>
            <a:xfrm>
              <a:off x="3308684" y="4313843"/>
              <a:ext cx="285752" cy="1428760"/>
            </a:xfrm>
            <a:prstGeom prst="ellipse">
              <a:avLst/>
            </a:prstGeom>
            <a:solidFill>
              <a:schemeClr val="bg1">
                <a:lumMod val="8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76200" prstMaterial="translucentPowder">
              <a:bevelT w="190500" h="38100"/>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1" name="TextBox 110"/>
            <p:cNvSpPr txBox="1"/>
            <p:nvPr/>
          </p:nvSpPr>
          <p:spPr>
            <a:xfrm>
              <a:off x="6929454" y="3500438"/>
              <a:ext cx="428628" cy="541687"/>
            </a:xfrm>
            <a:prstGeom prst="rect">
              <a:avLst/>
            </a:prstGeom>
            <a:noFill/>
          </p:spPr>
          <p:txBody>
            <a:bodyPr wrap="square" rtlCol="0">
              <a:spAutoFit/>
            </a:bodyPr>
            <a:lstStyle/>
            <a:p>
              <a:r>
                <a:rPr lang="en-US" sz="2200" b="1" i="1" dirty="0" err="1">
                  <a:solidFill>
                    <a:prstClr val="black"/>
                  </a:solidFill>
                </a:rPr>
                <a:t>i</a:t>
              </a:r>
              <a:r>
                <a:rPr lang="en-US" sz="2200" b="1" i="1" baseline="-25000" dirty="0" err="1">
                  <a:solidFill>
                    <a:prstClr val="black"/>
                  </a:solidFill>
                </a:rPr>
                <a:t>S</a:t>
              </a:r>
              <a:endParaRPr lang="ru-RU" sz="2200" b="1" i="1" baseline="-25000" dirty="0">
                <a:solidFill>
                  <a:prstClr val="black"/>
                </a:solidFill>
              </a:endParaRPr>
            </a:p>
          </p:txBody>
        </p:sp>
        <p:sp>
          <p:nvSpPr>
            <p:cNvPr id="114" name="TextBox 113"/>
            <p:cNvSpPr txBox="1"/>
            <p:nvPr/>
          </p:nvSpPr>
          <p:spPr>
            <a:xfrm>
              <a:off x="1379858" y="3813777"/>
              <a:ext cx="931549" cy="541687"/>
            </a:xfrm>
            <a:prstGeom prst="rect">
              <a:avLst/>
            </a:prstGeom>
            <a:noFill/>
          </p:spPr>
          <p:txBody>
            <a:bodyPr wrap="square" rtlCol="0">
              <a:spAutoFit/>
            </a:bodyPr>
            <a:lstStyle/>
            <a:p>
              <a:r>
                <a:rPr lang="ru-RU" sz="2200" i="1" dirty="0">
                  <a:solidFill>
                    <a:prstClr val="black"/>
                  </a:solidFill>
                </a:rPr>
                <a:t>ЭЛТ</a:t>
              </a:r>
              <a:endParaRPr lang="ru-RU" sz="2200" i="1" baseline="-25000" dirty="0">
                <a:solidFill>
                  <a:prstClr val="black"/>
                </a:solidFill>
              </a:endParaRPr>
            </a:p>
          </p:txBody>
        </p:sp>
        <p:grpSp>
          <p:nvGrpSpPr>
            <p:cNvPr id="7" name="Группа 87"/>
            <p:cNvGrpSpPr/>
            <p:nvPr/>
          </p:nvGrpSpPr>
          <p:grpSpPr>
            <a:xfrm>
              <a:off x="951230" y="4242405"/>
              <a:ext cx="357190" cy="357190"/>
              <a:chOff x="5143504" y="4929198"/>
              <a:chExt cx="357190" cy="357190"/>
            </a:xfrm>
          </p:grpSpPr>
          <p:sp>
            <p:nvSpPr>
              <p:cNvPr id="93" name="Прямоугольник 92"/>
              <p:cNvSpPr/>
              <p:nvPr/>
            </p:nvSpPr>
            <p:spPr>
              <a:xfrm>
                <a:off x="5143504" y="4929198"/>
                <a:ext cx="357190" cy="357190"/>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94" name="Прямая соединительная линия 93"/>
              <p:cNvCxnSpPr/>
              <p:nvPr/>
            </p:nvCxnSpPr>
            <p:spPr>
              <a:xfrm rot="5400000" flipH="1" flipV="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rot="16200000" flipH="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Группа 88"/>
            <p:cNvGrpSpPr/>
            <p:nvPr/>
          </p:nvGrpSpPr>
          <p:grpSpPr>
            <a:xfrm>
              <a:off x="951230" y="5313975"/>
              <a:ext cx="357190" cy="357190"/>
              <a:chOff x="5143504" y="4929198"/>
              <a:chExt cx="357190" cy="357190"/>
            </a:xfrm>
          </p:grpSpPr>
          <p:sp>
            <p:nvSpPr>
              <p:cNvPr id="90" name="Прямоугольник 89"/>
              <p:cNvSpPr/>
              <p:nvPr/>
            </p:nvSpPr>
            <p:spPr>
              <a:xfrm>
                <a:off x="5143504" y="4929198"/>
                <a:ext cx="357190" cy="357190"/>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91" name="Прямая соединительная линия 90"/>
              <p:cNvCxnSpPr/>
              <p:nvPr/>
            </p:nvCxnSpPr>
            <p:spPr>
              <a:xfrm rot="5400000" flipH="1" flipV="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16200000" flipH="1">
                <a:off x="5143504" y="4929198"/>
                <a:ext cx="357190" cy="35719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Пятиугольник 119"/>
            <p:cNvSpPr/>
            <p:nvPr/>
          </p:nvSpPr>
          <p:spPr>
            <a:xfrm rot="11629680">
              <a:off x="2496287" y="3675835"/>
              <a:ext cx="857256" cy="500066"/>
            </a:xfrm>
            <a:prstGeom prst="homePlate">
              <a:avLst/>
            </a:prstGeom>
            <a:solidFill>
              <a:schemeClr val="bg1">
                <a:lumMod val="85000"/>
              </a:schemeClr>
            </a:solidFill>
            <a:ln>
              <a:solidFill>
                <a:schemeClr val="tx1">
                  <a:lumMod val="65000"/>
                  <a:lumOff val="3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ФЭУ</a:t>
              </a:r>
              <a:endParaRPr lang="ru-RU" b="1" dirty="0">
                <a:solidFill>
                  <a:prstClr val="black"/>
                </a:solidFill>
              </a:endParaRPr>
            </a:p>
          </p:txBody>
        </p:sp>
        <p:cxnSp>
          <p:nvCxnSpPr>
            <p:cNvPr id="122" name="Прямая со стрелкой 121"/>
            <p:cNvCxnSpPr/>
            <p:nvPr/>
          </p:nvCxnSpPr>
          <p:spPr>
            <a:xfrm rot="10800000">
              <a:off x="3428992" y="4000505"/>
              <a:ext cx="1522766" cy="428627"/>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25" name="Прямая со стрелкой 124"/>
            <p:cNvCxnSpPr/>
            <p:nvPr/>
          </p:nvCxnSpPr>
          <p:spPr>
            <a:xfrm rot="10800000" flipV="1">
              <a:off x="3428992" y="5788040"/>
              <a:ext cx="1594204" cy="141289"/>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27" name="Прямая со стрелкой 126"/>
            <p:cNvCxnSpPr/>
            <p:nvPr/>
          </p:nvCxnSpPr>
          <p:spPr>
            <a:xfrm rot="10800000">
              <a:off x="4237378" y="3857627"/>
              <a:ext cx="785818" cy="571504"/>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29" name="Прямая со стрелкой 128"/>
            <p:cNvCxnSpPr/>
            <p:nvPr/>
          </p:nvCxnSpPr>
          <p:spPr>
            <a:xfrm rot="10800000" flipV="1">
              <a:off x="4308816" y="5786453"/>
              <a:ext cx="714380" cy="285752"/>
            </a:xfrm>
            <a:prstGeom prst="straightConnector1">
              <a:avLst/>
            </a:prstGeom>
            <a:ln w="381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37" name="Соединительная линия уступом 136"/>
            <p:cNvCxnSpPr>
              <a:stCxn id="120" idx="3"/>
            </p:cNvCxnSpPr>
            <p:nvPr/>
          </p:nvCxnSpPr>
          <p:spPr>
            <a:xfrm rot="10800000" flipH="1">
              <a:off x="2508710" y="3357562"/>
              <a:ext cx="4849372" cy="465860"/>
            </a:xfrm>
            <a:prstGeom prst="bentConnector3">
              <a:avLst>
                <a:gd name="adj1" fmla="val -4970"/>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5270883" y="3537178"/>
              <a:ext cx="1376762" cy="541687"/>
            </a:xfrm>
            <a:prstGeom prst="rect">
              <a:avLst/>
            </a:prstGeom>
            <a:noFill/>
          </p:spPr>
          <p:txBody>
            <a:bodyPr wrap="square" rtlCol="0">
              <a:spAutoFit/>
            </a:bodyPr>
            <a:lstStyle/>
            <a:p>
              <a:r>
                <a:rPr lang="ru-RU" sz="2200" i="1" dirty="0">
                  <a:solidFill>
                    <a:prstClr val="black"/>
                  </a:solidFill>
                </a:rPr>
                <a:t>объект</a:t>
              </a:r>
              <a:endParaRPr lang="ru-RU" sz="2200" i="1" baseline="-25000" dirty="0">
                <a:solidFill>
                  <a:prstClr val="black"/>
                </a:solidFill>
              </a:endParaRPr>
            </a:p>
          </p:txBody>
        </p:sp>
        <p:sp>
          <p:nvSpPr>
            <p:cNvPr id="139" name="Пятиугольник 138"/>
            <p:cNvSpPr/>
            <p:nvPr/>
          </p:nvSpPr>
          <p:spPr>
            <a:xfrm rot="10148959">
              <a:off x="2498531" y="5775247"/>
              <a:ext cx="857256" cy="500066"/>
            </a:xfrm>
            <a:prstGeom prst="homePlate">
              <a:avLst/>
            </a:prstGeom>
            <a:solidFill>
              <a:schemeClr val="bg1">
                <a:lumMod val="85000"/>
              </a:schemeClr>
            </a:solidFill>
            <a:ln>
              <a:solidFill>
                <a:schemeClr val="tx1">
                  <a:lumMod val="65000"/>
                  <a:lumOff val="3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ФЭУ</a:t>
              </a:r>
              <a:endParaRPr lang="ru-RU" b="1" dirty="0">
                <a:solidFill>
                  <a:prstClr val="black"/>
                </a:solidFill>
              </a:endParaRPr>
            </a:p>
          </p:txBody>
        </p:sp>
        <p:cxnSp>
          <p:nvCxnSpPr>
            <p:cNvPr id="141" name="Соединительная линия уступом 140"/>
            <p:cNvCxnSpPr/>
            <p:nvPr/>
          </p:nvCxnSpPr>
          <p:spPr>
            <a:xfrm>
              <a:off x="2500298" y="6109436"/>
              <a:ext cx="4214842" cy="391398"/>
            </a:xfrm>
            <a:prstGeom prst="bentConnector3">
              <a:avLst>
                <a:gd name="adj1" fmla="val -4556"/>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Прямая соединительная линия 152"/>
            <p:cNvCxnSpPr/>
            <p:nvPr/>
          </p:nvCxnSpPr>
          <p:spPr>
            <a:xfrm rot="5400000" flipH="1" flipV="1">
              <a:off x="5144298" y="4928404"/>
              <a:ext cx="3143272" cy="1588"/>
            </a:xfrm>
            <a:prstGeom prst="line">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5746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Регулярное вещание</a:t>
            </a:r>
          </a:p>
        </p:txBody>
      </p:sp>
      <p:sp>
        <p:nvSpPr>
          <p:cNvPr id="3" name="Объект 2"/>
          <p:cNvSpPr>
            <a:spLocks noGrp="1"/>
          </p:cNvSpPr>
          <p:nvPr>
            <p:ph idx="1"/>
          </p:nvPr>
        </p:nvSpPr>
        <p:spPr/>
        <p:txBody>
          <a:bodyPr>
            <a:normAutofit/>
          </a:bodyPr>
          <a:lstStyle/>
          <a:p>
            <a:r>
              <a:rPr lang="ru-RU" dirty="0" smtClean="0"/>
              <a:t>Первый </a:t>
            </a:r>
            <a:r>
              <a:rPr lang="ru-RU" dirty="0"/>
              <a:t>в мире телеканал, вещающий по электронной технологии регулярно — DFR («</a:t>
            </a:r>
            <a:r>
              <a:rPr lang="ru-RU" dirty="0" err="1"/>
              <a:t>Deutscher</a:t>
            </a:r>
            <a:r>
              <a:rPr lang="ru-RU" dirty="0"/>
              <a:t> </a:t>
            </a:r>
            <a:r>
              <a:rPr lang="ru-RU" dirty="0" err="1"/>
              <a:t>Fernseh-Rundfunk</a:t>
            </a:r>
            <a:r>
              <a:rPr lang="ru-RU" dirty="0"/>
              <a:t>» — «Немецкое телевизионное радиовещание»), запущен в 1934 году немецкой телерадиокомпанией </a:t>
            </a:r>
            <a:r>
              <a:rPr lang="ru-RU" dirty="0" smtClean="0"/>
              <a:t>RRG. </a:t>
            </a:r>
            <a:r>
              <a:rPr lang="ru-RU" dirty="0"/>
              <a:t>Берлинская Олимпиада 1936 года стала первой, с которой велась прямая телетрансляция. При этом использовались как электронные телевизионные камеры с развёрткой на 180 строк, так и специальная кинотелевизионная система с промежуточной киноплёнкой, позволявшая оперативно осуществлять замедленные повторы наиболее интересных </a:t>
            </a:r>
            <a:r>
              <a:rPr lang="ru-RU" dirty="0" smtClean="0"/>
              <a:t>моментов. </a:t>
            </a:r>
            <a:r>
              <a:rPr lang="ru-RU" dirty="0"/>
              <a:t>DFR вещал до 1944 года, пока в результате бомбардировок не был разрушен Берлинский телецентр</a:t>
            </a:r>
            <a:r>
              <a:rPr lang="ru-RU" dirty="0" smtClean="0"/>
              <a:t>.</a:t>
            </a:r>
            <a:endParaRPr lang="ru-RU" dirty="0"/>
          </a:p>
          <a:p>
            <a:r>
              <a:rPr lang="ru-RU" dirty="0"/>
              <a:t>В 1936 году в Великобритании началось регулярное электронное вещание по системе, считавшейся тогда телевидением высокой чёткости: с развёрткой на 405 строк, которую создала компания </a:t>
            </a:r>
            <a:r>
              <a:rPr lang="ru-RU" dirty="0" err="1"/>
              <a:t>Marconi</a:t>
            </a:r>
            <a:r>
              <a:rPr lang="ru-RU" dirty="0"/>
              <a:t>-EMI. </a:t>
            </a:r>
          </a:p>
        </p:txBody>
      </p:sp>
    </p:spTree>
    <p:extLst>
      <p:ext uri="{BB962C8B-B14F-4D97-AF65-F5344CB8AC3E}">
        <p14:creationId xmlns:p14="http://schemas.microsoft.com/office/powerpoint/2010/main" val="12238493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Фотоэлектрические преобразователи изображений</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Прямоугольник 7"/>
          <p:cNvSpPr/>
          <p:nvPr/>
        </p:nvSpPr>
        <p:spPr>
          <a:xfrm>
            <a:off x="3809984" y="1214423"/>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Световая характеристика</a:t>
            </a:r>
          </a:p>
        </p:txBody>
      </p:sp>
      <p:sp>
        <p:nvSpPr>
          <p:cNvPr id="16" name="TextBox 15"/>
          <p:cNvSpPr txBox="1"/>
          <p:nvPr/>
        </p:nvSpPr>
        <p:spPr>
          <a:xfrm>
            <a:off x="2024034" y="1857365"/>
            <a:ext cx="8286808" cy="769441"/>
          </a:xfrm>
          <a:prstGeom prst="rect">
            <a:avLst/>
          </a:prstGeom>
          <a:noFill/>
        </p:spPr>
        <p:txBody>
          <a:bodyPr wrap="square" rtlCol="0">
            <a:spAutoFit/>
          </a:bodyPr>
          <a:lstStyle/>
          <a:p>
            <a:pPr algn="just"/>
            <a:r>
              <a:rPr lang="ru-RU" sz="2200" dirty="0">
                <a:solidFill>
                  <a:prstClr val="black"/>
                </a:solidFill>
              </a:rPr>
              <a:t>Зависимость тока сигнала на выходе ФЭП от освещенность его фоточувствительной поверхности </a:t>
            </a:r>
            <a:r>
              <a:rPr lang="en-US" sz="2200" b="1" i="1" dirty="0" err="1">
                <a:solidFill>
                  <a:prstClr val="black"/>
                </a:solidFill>
              </a:rPr>
              <a:t>i</a:t>
            </a:r>
            <a:r>
              <a:rPr lang="en-US" sz="2200" b="1" dirty="0" err="1">
                <a:solidFill>
                  <a:prstClr val="black"/>
                </a:solidFill>
              </a:rPr>
              <a:t>c</a:t>
            </a:r>
            <a:r>
              <a:rPr lang="en-US" sz="2200" b="1" dirty="0">
                <a:solidFill>
                  <a:prstClr val="black"/>
                </a:solidFill>
              </a:rPr>
              <a:t> = </a:t>
            </a:r>
            <a:r>
              <a:rPr lang="en-US" sz="2200" b="1" i="1" dirty="0">
                <a:solidFill>
                  <a:prstClr val="black"/>
                </a:solidFill>
              </a:rPr>
              <a:t>f</a:t>
            </a:r>
            <a:r>
              <a:rPr lang="en-US" sz="2200" b="1" dirty="0">
                <a:solidFill>
                  <a:prstClr val="black"/>
                </a:solidFill>
              </a:rPr>
              <a:t>(E)</a:t>
            </a:r>
            <a:r>
              <a:rPr lang="ru-RU" sz="2200" dirty="0">
                <a:solidFill>
                  <a:prstClr val="black"/>
                </a:solidFill>
              </a:rPr>
              <a:t>.</a:t>
            </a:r>
            <a:endParaRPr lang="ru-RU" sz="2200" dirty="0">
              <a:solidFill>
                <a:prstClr val="black"/>
              </a:solidFill>
            </a:endParaRPr>
          </a:p>
        </p:txBody>
      </p:sp>
      <p:sp>
        <p:nvSpPr>
          <p:cNvPr id="17" name="Прямоугольник 16"/>
          <p:cNvSpPr/>
          <p:nvPr/>
        </p:nvSpPr>
        <p:spPr>
          <a:xfrm>
            <a:off x="3809984" y="2714621"/>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Спектральная характеристика</a:t>
            </a:r>
          </a:p>
        </p:txBody>
      </p:sp>
      <p:sp>
        <p:nvSpPr>
          <p:cNvPr id="18" name="TextBox 17"/>
          <p:cNvSpPr txBox="1"/>
          <p:nvPr/>
        </p:nvSpPr>
        <p:spPr>
          <a:xfrm>
            <a:off x="2024034" y="3357562"/>
            <a:ext cx="8286808" cy="1107996"/>
          </a:xfrm>
          <a:prstGeom prst="rect">
            <a:avLst/>
          </a:prstGeom>
          <a:noFill/>
        </p:spPr>
        <p:txBody>
          <a:bodyPr wrap="square" rtlCol="0">
            <a:spAutoFit/>
          </a:bodyPr>
          <a:lstStyle/>
          <a:p>
            <a:pPr algn="just"/>
            <a:r>
              <a:rPr lang="ru-RU" sz="2200" dirty="0">
                <a:solidFill>
                  <a:prstClr val="black"/>
                </a:solidFill>
              </a:rPr>
              <a:t>Зависимость тока сигнала на выходе ФЭП от длины волны воздействующего на фоточувствительную поверхность </a:t>
            </a:r>
            <a:r>
              <a:rPr lang="ru-RU" sz="2200" dirty="0" err="1">
                <a:solidFill>
                  <a:prstClr val="black"/>
                </a:solidFill>
              </a:rPr>
              <a:t>равноинтенсивного</a:t>
            </a:r>
            <a:r>
              <a:rPr lang="ru-RU" sz="2200" dirty="0">
                <a:solidFill>
                  <a:prstClr val="black"/>
                </a:solidFill>
              </a:rPr>
              <a:t> излучения. </a:t>
            </a:r>
            <a:endParaRPr lang="ru-RU" sz="2200" dirty="0">
              <a:solidFill>
                <a:prstClr val="black"/>
              </a:solidFill>
            </a:endParaRPr>
          </a:p>
        </p:txBody>
      </p:sp>
      <p:sp>
        <p:nvSpPr>
          <p:cNvPr id="10" name="Прямоугольник 9"/>
          <p:cNvSpPr/>
          <p:nvPr/>
        </p:nvSpPr>
        <p:spPr>
          <a:xfrm>
            <a:off x="3809984" y="4714885"/>
            <a:ext cx="4572000" cy="4308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ru-RU" sz="2200" b="1" dirty="0">
                <a:solidFill>
                  <a:prstClr val="white"/>
                </a:solidFill>
              </a:rPr>
              <a:t>Инерционность </a:t>
            </a:r>
          </a:p>
        </p:txBody>
      </p:sp>
      <p:sp>
        <p:nvSpPr>
          <p:cNvPr id="11" name="TextBox 10"/>
          <p:cNvSpPr txBox="1"/>
          <p:nvPr/>
        </p:nvSpPr>
        <p:spPr>
          <a:xfrm>
            <a:off x="2024034" y="5357826"/>
            <a:ext cx="8286808" cy="1107996"/>
          </a:xfrm>
          <a:prstGeom prst="rect">
            <a:avLst/>
          </a:prstGeom>
          <a:noFill/>
        </p:spPr>
        <p:txBody>
          <a:bodyPr wrap="square" rtlCol="0">
            <a:spAutoFit/>
          </a:bodyPr>
          <a:lstStyle/>
          <a:p>
            <a:pPr algn="just"/>
            <a:r>
              <a:rPr lang="ru-RU" sz="2200" dirty="0">
                <a:solidFill>
                  <a:prstClr val="black"/>
                </a:solidFill>
              </a:rPr>
              <a:t>Запаздывание изменения ТВ-сигнала на выходе ФЭП относительно изменения освещенности изменения освещенности его фоточувствительной  поверхности.</a:t>
            </a:r>
            <a:endParaRPr lang="ru-RU" sz="2200" dirty="0">
              <a:solidFill>
                <a:prstClr val="black"/>
              </a:solidFill>
            </a:endParaRPr>
          </a:p>
        </p:txBody>
      </p:sp>
    </p:spTree>
    <p:extLst>
      <p:ext uri="{BB962C8B-B14F-4D97-AF65-F5344CB8AC3E}">
        <p14:creationId xmlns:p14="http://schemas.microsoft.com/office/powerpoint/2010/main" val="3121230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0-#ppt_w/2"/>
                                          </p:val>
                                        </p:tav>
                                        <p:tav tm="100000">
                                          <p:val>
                                            <p:strVal val="#ppt_x"/>
                                          </p:val>
                                        </p:tav>
                                      </p:tavLst>
                                    </p:anim>
                                    <p:anim calcmode="lin" valueType="num">
                                      <p:cBhvr additive="base">
                                        <p:cTn id="18" dur="1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animBg="1"/>
      <p:bldP spid="18" grpId="0"/>
      <p:bldP spid="10" grpId="0" animBg="1"/>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Фотоэлектрические преобразователи изображений</a:t>
            </a:r>
          </a:p>
        </p:txBody>
      </p:sp>
      <p:pic>
        <p:nvPicPr>
          <p:cNvPr id="47106" name="Picture 2"/>
          <p:cNvPicPr>
            <a:picLocks noChangeAspect="1" noChangeArrowheads="1"/>
          </p:cNvPicPr>
          <p:nvPr/>
        </p:nvPicPr>
        <p:blipFill>
          <a:blip r:embed="rId4" cstate="print"/>
          <a:srcRect/>
          <a:stretch>
            <a:fillRect/>
          </a:stretch>
        </p:blipFill>
        <p:spPr bwMode="auto">
          <a:xfrm>
            <a:off x="1738282" y="1500175"/>
            <a:ext cx="3786214" cy="1945331"/>
          </a:xfrm>
          <a:prstGeom prst="rect">
            <a:avLst/>
          </a:prstGeom>
          <a:noFill/>
          <a:ln w="9525">
            <a:noFill/>
            <a:miter lim="800000"/>
            <a:headEnd/>
            <a:tailEnd/>
          </a:ln>
          <a:effectLst/>
        </p:spPr>
      </p:pic>
      <p:sp>
        <p:nvSpPr>
          <p:cNvPr id="12" name="Прямоугольник 11"/>
          <p:cNvSpPr/>
          <p:nvPr/>
        </p:nvSpPr>
        <p:spPr>
          <a:xfrm>
            <a:off x="1809720" y="4214819"/>
            <a:ext cx="8572560" cy="2031325"/>
          </a:xfrm>
          <a:prstGeom prst="rect">
            <a:avLst/>
          </a:prstGeom>
        </p:spPr>
        <p:txBody>
          <a:bodyPr wrap="square">
            <a:spAutoFit/>
          </a:bodyPr>
          <a:lstStyle/>
          <a:p>
            <a:pPr algn="just"/>
            <a:r>
              <a:rPr lang="ru-RU" i="1" dirty="0">
                <a:solidFill>
                  <a:prstClr val="black"/>
                </a:solidFill>
              </a:rPr>
              <a:t>1 - </a:t>
            </a:r>
            <a:r>
              <a:rPr lang="ru-RU" dirty="0">
                <a:solidFill>
                  <a:prstClr val="black"/>
                </a:solidFill>
              </a:rPr>
              <a:t>объектив; </a:t>
            </a:r>
            <a:r>
              <a:rPr lang="ru-RU" i="1" dirty="0">
                <a:solidFill>
                  <a:prstClr val="black"/>
                </a:solidFill>
              </a:rPr>
              <a:t>2</a:t>
            </a:r>
            <a:r>
              <a:rPr lang="ru-RU" dirty="0">
                <a:solidFill>
                  <a:prstClr val="black"/>
                </a:solidFill>
              </a:rPr>
              <a:t> - фотокатод; </a:t>
            </a:r>
            <a:r>
              <a:rPr lang="ru-RU" i="1" dirty="0">
                <a:solidFill>
                  <a:prstClr val="black"/>
                </a:solidFill>
              </a:rPr>
              <a:t>3 - </a:t>
            </a:r>
            <a:r>
              <a:rPr lang="ru-RU" dirty="0">
                <a:solidFill>
                  <a:prstClr val="black"/>
                </a:solidFill>
              </a:rPr>
              <a:t>отклоняющая катушка; </a:t>
            </a:r>
            <a:r>
              <a:rPr lang="ru-RU" i="1" dirty="0">
                <a:solidFill>
                  <a:prstClr val="black"/>
                </a:solidFill>
              </a:rPr>
              <a:t>4 - </a:t>
            </a:r>
            <a:r>
              <a:rPr lang="ru-RU" dirty="0">
                <a:solidFill>
                  <a:prstClr val="black"/>
                </a:solidFill>
              </a:rPr>
              <a:t>фокусирующая катушка; </a:t>
            </a:r>
            <a:r>
              <a:rPr lang="ru-RU" i="1" dirty="0">
                <a:solidFill>
                  <a:prstClr val="black"/>
                </a:solidFill>
              </a:rPr>
              <a:t>5</a:t>
            </a:r>
            <a:r>
              <a:rPr lang="ru-RU" dirty="0">
                <a:solidFill>
                  <a:prstClr val="black"/>
                </a:solidFill>
              </a:rPr>
              <a:t> - электронный умножитель (ВЭУ); </a:t>
            </a:r>
            <a:r>
              <a:rPr lang="ru-RU" i="1" dirty="0">
                <a:solidFill>
                  <a:prstClr val="black"/>
                </a:solidFill>
              </a:rPr>
              <a:t>6</a:t>
            </a:r>
            <a:r>
              <a:rPr lang="ru-RU" dirty="0">
                <a:solidFill>
                  <a:prstClr val="black"/>
                </a:solidFill>
              </a:rPr>
              <a:t> - коллектор электронного умножителя; </a:t>
            </a:r>
            <a:r>
              <a:rPr lang="en-US" dirty="0">
                <a:solidFill>
                  <a:prstClr val="black"/>
                </a:solidFill>
              </a:rPr>
              <a:t>7 – </a:t>
            </a:r>
            <a:r>
              <a:rPr lang="ru-RU" dirty="0">
                <a:solidFill>
                  <a:prstClr val="black"/>
                </a:solidFill>
              </a:rPr>
              <a:t>планшайба; 8 – подложка; 9 – полупрозрачный фотослой; Е</a:t>
            </a:r>
            <a:r>
              <a:rPr lang="ru-RU" baseline="-25000" dirty="0">
                <a:solidFill>
                  <a:prstClr val="black"/>
                </a:solidFill>
              </a:rPr>
              <a:t>Ф</a:t>
            </a:r>
            <a:r>
              <a:rPr lang="ru-RU" dirty="0">
                <a:solidFill>
                  <a:prstClr val="black"/>
                </a:solidFill>
              </a:rPr>
              <a:t> - источник постоянного напряжения, подаваемого на фокусирующую катушку; </a:t>
            </a:r>
            <a:r>
              <a:rPr lang="ru-RU" dirty="0" err="1">
                <a:solidFill>
                  <a:prstClr val="black"/>
                </a:solidFill>
              </a:rPr>
              <a:t>Еу</a:t>
            </a:r>
            <a:r>
              <a:rPr lang="ru-RU" dirty="0">
                <a:solidFill>
                  <a:prstClr val="black"/>
                </a:solidFill>
              </a:rPr>
              <a:t> - источник постоянного напряжения, подаваемого на электроды электронного умножителя; </a:t>
            </a:r>
            <a:r>
              <a:rPr lang="ru-RU" dirty="0" err="1">
                <a:solidFill>
                  <a:prstClr val="black"/>
                </a:solidFill>
              </a:rPr>
              <a:t>Rн</a:t>
            </a:r>
            <a:r>
              <a:rPr lang="ru-RU" dirty="0">
                <a:solidFill>
                  <a:prstClr val="black"/>
                </a:solidFill>
              </a:rPr>
              <a:t> - резистор в качестве сопротивления нагрузки, на концах которого образуется напряжение сигналов; Ср - конденсатор, разделяющий электрические цепи по постоянному току.</a:t>
            </a:r>
            <a:endParaRPr lang="ru-RU" dirty="0">
              <a:solidFill>
                <a:prstClr val="black"/>
              </a:solidFill>
            </a:endParaRPr>
          </a:p>
        </p:txBody>
      </p:sp>
      <p:sp>
        <p:nvSpPr>
          <p:cNvPr id="14" name="Прямоугольник 13"/>
          <p:cNvSpPr/>
          <p:nvPr/>
        </p:nvSpPr>
        <p:spPr>
          <a:xfrm>
            <a:off x="6667504" y="1714488"/>
            <a:ext cx="3714744" cy="2308324"/>
          </a:xfrm>
          <a:prstGeom prst="rect">
            <a:avLst/>
          </a:prstGeom>
        </p:spPr>
        <p:txBody>
          <a:bodyPr wrap="square">
            <a:spAutoFit/>
          </a:bodyPr>
          <a:lstStyle/>
          <a:p>
            <a:pPr algn="just"/>
            <a:r>
              <a:rPr lang="ru-RU" b="1" dirty="0">
                <a:solidFill>
                  <a:prstClr val="black"/>
                </a:solidFill>
              </a:rPr>
              <a:t>Диссектор – </a:t>
            </a:r>
            <a:r>
              <a:rPr lang="ru-RU" i="1" dirty="0">
                <a:solidFill>
                  <a:prstClr val="black"/>
                </a:solidFill>
              </a:rPr>
              <a:t>передающая телевизионная трубка </a:t>
            </a:r>
            <a:r>
              <a:rPr lang="ru-RU" dirty="0">
                <a:solidFill>
                  <a:prstClr val="black"/>
                </a:solidFill>
              </a:rPr>
              <a:t>без накопления электрического заряда. При освещении фотокатод (2)</a:t>
            </a:r>
            <a:br>
              <a:rPr lang="ru-RU" dirty="0">
                <a:solidFill>
                  <a:prstClr val="black"/>
                </a:solidFill>
              </a:rPr>
            </a:br>
            <a:r>
              <a:rPr lang="ru-RU" dirty="0">
                <a:solidFill>
                  <a:prstClr val="black"/>
                </a:solidFill>
              </a:rPr>
              <a:t>испускает с поверхности электроны, плотность которых соответствует распределению освещённости на поверхности. </a:t>
            </a:r>
            <a:endParaRPr lang="ru-RU" dirty="0">
              <a:solidFill>
                <a:prstClr val="black"/>
              </a:solidFill>
            </a:endParaRPr>
          </a:p>
        </p:txBody>
      </p:sp>
      <p:grpSp>
        <p:nvGrpSpPr>
          <p:cNvPr id="2" name="Группа 46"/>
          <p:cNvGrpSpPr/>
          <p:nvPr/>
        </p:nvGrpSpPr>
        <p:grpSpPr>
          <a:xfrm>
            <a:off x="5024430" y="2428868"/>
            <a:ext cx="1285884" cy="1571636"/>
            <a:chOff x="3714744" y="2643182"/>
            <a:chExt cx="1285884" cy="1571636"/>
          </a:xfrm>
        </p:grpSpPr>
        <p:grpSp>
          <p:nvGrpSpPr>
            <p:cNvPr id="3" name="Группа 33"/>
            <p:cNvGrpSpPr/>
            <p:nvPr/>
          </p:nvGrpSpPr>
          <p:grpSpPr>
            <a:xfrm>
              <a:off x="4143372" y="3286124"/>
              <a:ext cx="357190" cy="928694"/>
              <a:chOff x="4357686" y="2714620"/>
              <a:chExt cx="357190" cy="928694"/>
            </a:xfrm>
          </p:grpSpPr>
          <p:sp>
            <p:nvSpPr>
              <p:cNvPr id="15" name="Прямоугольник 14"/>
              <p:cNvSpPr/>
              <p:nvPr/>
            </p:nvSpPr>
            <p:spPr>
              <a:xfrm>
                <a:off x="4357686" y="2714620"/>
                <a:ext cx="142876" cy="928694"/>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4500562" y="2714620"/>
                <a:ext cx="71438" cy="928694"/>
              </a:xfrm>
              <a:prstGeom prst="rect">
                <a:avLst/>
              </a:prstGeom>
              <a:blipFill>
                <a:blip r:embed="rId5" cstate="print"/>
                <a:tile tx="0" ty="0" sx="100000" sy="100000" flip="none" algn="tl"/>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Прямоугольник 18"/>
              <p:cNvSpPr/>
              <p:nvPr/>
            </p:nvSpPr>
            <p:spPr>
              <a:xfrm>
                <a:off x="4572000" y="2714620"/>
                <a:ext cx="142876" cy="928694"/>
              </a:xfrm>
              <a:prstGeom prst="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23" name="Прямая соединительная линия 22"/>
              <p:cNvCxnSpPr/>
              <p:nvPr/>
            </p:nvCxnSpPr>
            <p:spPr>
              <a:xfrm rot="5400000">
                <a:off x="4389438" y="3082929"/>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4397375" y="2849562"/>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10800000" flipV="1">
                <a:off x="4419600" y="2895602"/>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4392614" y="3349631"/>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10800000" flipV="1">
                <a:off x="4403724" y="2849558"/>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rot="10800000" flipV="1">
                <a:off x="4397374" y="3076572"/>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10800000" flipV="1">
                <a:off x="4422774" y="3122611"/>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10800000" flipV="1">
                <a:off x="4397374" y="3352799"/>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rot="10800000" flipV="1">
                <a:off x="4419599" y="3390900"/>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36" name="Прямая со стрелкой 35"/>
            <p:cNvCxnSpPr/>
            <p:nvPr/>
          </p:nvCxnSpPr>
          <p:spPr>
            <a:xfrm>
              <a:off x="3714744" y="3786190"/>
              <a:ext cx="428628" cy="158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4500562" y="3786190"/>
              <a:ext cx="428628" cy="158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14744" y="3429000"/>
              <a:ext cx="357190" cy="369332"/>
            </a:xfrm>
            <a:prstGeom prst="rect">
              <a:avLst/>
            </a:prstGeom>
            <a:noFill/>
          </p:spPr>
          <p:txBody>
            <a:bodyPr wrap="square" rtlCol="0">
              <a:spAutoFit/>
            </a:bodyPr>
            <a:lstStyle/>
            <a:p>
              <a:r>
                <a:rPr lang="en-US" b="1" i="1" dirty="0">
                  <a:solidFill>
                    <a:prstClr val="black"/>
                  </a:solidFill>
                </a:rPr>
                <a:t>F</a:t>
              </a:r>
              <a:endParaRPr lang="ru-RU" b="1" i="1" dirty="0">
                <a:solidFill>
                  <a:prstClr val="black"/>
                </a:solidFill>
              </a:endParaRPr>
            </a:p>
          </p:txBody>
        </p:sp>
        <p:sp>
          <p:nvSpPr>
            <p:cNvPr id="39" name="TextBox 38"/>
            <p:cNvSpPr txBox="1"/>
            <p:nvPr/>
          </p:nvSpPr>
          <p:spPr>
            <a:xfrm>
              <a:off x="4572000" y="3429000"/>
              <a:ext cx="285752" cy="369332"/>
            </a:xfrm>
            <a:prstGeom prst="rect">
              <a:avLst/>
            </a:prstGeom>
            <a:noFill/>
          </p:spPr>
          <p:txBody>
            <a:bodyPr wrap="square" rtlCol="0">
              <a:spAutoFit/>
            </a:bodyPr>
            <a:lstStyle/>
            <a:p>
              <a:r>
                <a:rPr lang="en-US" b="1" i="1" dirty="0" err="1">
                  <a:solidFill>
                    <a:prstClr val="black"/>
                  </a:solidFill>
                </a:rPr>
                <a:t>i</a:t>
              </a:r>
              <a:endParaRPr lang="ru-RU" b="1" i="1" dirty="0">
                <a:solidFill>
                  <a:prstClr val="black"/>
                </a:solidFill>
              </a:endParaRPr>
            </a:p>
          </p:txBody>
        </p:sp>
        <p:cxnSp>
          <p:nvCxnSpPr>
            <p:cNvPr id="41" name="Прямая соединительная линия 40"/>
            <p:cNvCxnSpPr/>
            <p:nvPr/>
          </p:nvCxnSpPr>
          <p:spPr>
            <a:xfrm flipV="1">
              <a:off x="4429124" y="3214686"/>
              <a:ext cx="357190" cy="285752"/>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V="1">
              <a:off x="4357686" y="3000372"/>
              <a:ext cx="357190" cy="285752"/>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V="1">
              <a:off x="4214810" y="3000372"/>
              <a:ext cx="357190" cy="285752"/>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714876" y="3000372"/>
              <a:ext cx="285752" cy="369332"/>
            </a:xfrm>
            <a:prstGeom prst="rect">
              <a:avLst/>
            </a:prstGeom>
            <a:noFill/>
          </p:spPr>
          <p:txBody>
            <a:bodyPr wrap="square" rtlCol="0">
              <a:spAutoFit/>
            </a:bodyPr>
            <a:lstStyle/>
            <a:p>
              <a:r>
                <a:rPr lang="en-US" b="1" i="1" dirty="0">
                  <a:solidFill>
                    <a:prstClr val="black"/>
                  </a:solidFill>
                </a:rPr>
                <a:t>9</a:t>
              </a:r>
              <a:endParaRPr lang="ru-RU" b="1" i="1" dirty="0">
                <a:solidFill>
                  <a:prstClr val="black"/>
                </a:solidFill>
              </a:endParaRPr>
            </a:p>
          </p:txBody>
        </p:sp>
        <p:sp>
          <p:nvSpPr>
            <p:cNvPr id="45" name="TextBox 44"/>
            <p:cNvSpPr txBox="1"/>
            <p:nvPr/>
          </p:nvSpPr>
          <p:spPr>
            <a:xfrm>
              <a:off x="4643438" y="2786058"/>
              <a:ext cx="285752" cy="369332"/>
            </a:xfrm>
            <a:prstGeom prst="rect">
              <a:avLst/>
            </a:prstGeom>
            <a:noFill/>
          </p:spPr>
          <p:txBody>
            <a:bodyPr wrap="square" rtlCol="0">
              <a:spAutoFit/>
            </a:bodyPr>
            <a:lstStyle/>
            <a:p>
              <a:r>
                <a:rPr lang="en-US" b="1" i="1" dirty="0">
                  <a:solidFill>
                    <a:prstClr val="black"/>
                  </a:solidFill>
                </a:rPr>
                <a:t>8</a:t>
              </a:r>
              <a:endParaRPr lang="ru-RU" b="1" i="1" dirty="0">
                <a:solidFill>
                  <a:prstClr val="black"/>
                </a:solidFill>
              </a:endParaRPr>
            </a:p>
          </p:txBody>
        </p:sp>
        <p:sp>
          <p:nvSpPr>
            <p:cNvPr id="46" name="TextBox 45"/>
            <p:cNvSpPr txBox="1"/>
            <p:nvPr/>
          </p:nvSpPr>
          <p:spPr>
            <a:xfrm>
              <a:off x="4429124" y="2643182"/>
              <a:ext cx="285752" cy="369332"/>
            </a:xfrm>
            <a:prstGeom prst="rect">
              <a:avLst/>
            </a:prstGeom>
            <a:noFill/>
          </p:spPr>
          <p:txBody>
            <a:bodyPr wrap="square" rtlCol="0">
              <a:spAutoFit/>
            </a:bodyPr>
            <a:lstStyle/>
            <a:p>
              <a:r>
                <a:rPr lang="en-US" b="1" i="1" dirty="0">
                  <a:solidFill>
                    <a:prstClr val="black"/>
                  </a:solidFill>
                </a:rPr>
                <a:t>7</a:t>
              </a:r>
              <a:endParaRPr lang="ru-RU" b="1" i="1" dirty="0">
                <a:solidFill>
                  <a:prstClr val="black"/>
                </a:solidFill>
              </a:endParaRPr>
            </a:p>
          </p:txBody>
        </p:sp>
      </p:grpSp>
      <p:sp>
        <p:nvSpPr>
          <p:cNvPr id="10" name="TextBox 9"/>
          <p:cNvSpPr txBox="1"/>
          <p:nvPr/>
        </p:nvSpPr>
        <p:spPr>
          <a:xfrm>
            <a:off x="4167174" y="1142985"/>
            <a:ext cx="3857652"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2200" b="1" dirty="0">
                <a:solidFill>
                  <a:prstClr val="black"/>
                </a:solidFill>
              </a:rPr>
              <a:t>Диссектор </a:t>
            </a:r>
            <a:endParaRPr lang="ru-RU" sz="2200" b="1" dirty="0">
              <a:solidFill>
                <a:prstClr val="black"/>
              </a:solidFill>
            </a:endParaRPr>
          </a:p>
        </p:txBody>
      </p:sp>
    </p:spTree>
    <p:extLst>
      <p:ext uri="{BB962C8B-B14F-4D97-AF65-F5344CB8AC3E}">
        <p14:creationId xmlns:p14="http://schemas.microsoft.com/office/powerpoint/2010/main" val="3161410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Связь между освещенностями изображения и объекта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 name="Группа 83"/>
          <p:cNvGrpSpPr/>
          <p:nvPr/>
        </p:nvGrpSpPr>
        <p:grpSpPr>
          <a:xfrm>
            <a:off x="3524232" y="1000108"/>
            <a:ext cx="5786478" cy="2715438"/>
            <a:chOff x="1928794" y="1285860"/>
            <a:chExt cx="5786478" cy="2715438"/>
          </a:xfrm>
        </p:grpSpPr>
        <p:sp>
          <p:nvSpPr>
            <p:cNvPr id="30" name="Овал 29"/>
            <p:cNvSpPr/>
            <p:nvPr/>
          </p:nvSpPr>
          <p:spPr>
            <a:xfrm>
              <a:off x="2165968" y="2466968"/>
              <a:ext cx="500066" cy="500066"/>
            </a:xfrm>
            <a:prstGeom prst="ellipse">
              <a:avLst/>
            </a:prstGeom>
            <a:scene3d>
              <a:camera prst="orthographicFront"/>
              <a:lightRig rig="balanced" dir="t"/>
            </a:scene3d>
            <a:sp3d extrusionH="247650" contourW="12700" prstMaterial="metal">
              <a:bevelT w="215900" h="165100"/>
              <a:bevelB/>
              <a:extrusionClr>
                <a:schemeClr val="tx1">
                  <a:lumMod val="50000"/>
                  <a:lumOff val="50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4" name="Овал 33"/>
            <p:cNvSpPr/>
            <p:nvPr/>
          </p:nvSpPr>
          <p:spPr>
            <a:xfrm>
              <a:off x="5727521" y="2453743"/>
              <a:ext cx="521420" cy="500066"/>
            </a:xfrm>
            <a:prstGeom prst="ellipse">
              <a:avLst/>
            </a:prstGeom>
            <a:scene3d>
              <a:camera prst="orthographicFront">
                <a:rot lat="0" lon="3600000" rev="0"/>
              </a:camera>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5" name="TextBox 34"/>
            <p:cNvSpPr txBox="1"/>
            <p:nvPr/>
          </p:nvSpPr>
          <p:spPr>
            <a:xfrm>
              <a:off x="1928794" y="2071678"/>
              <a:ext cx="571504" cy="428628"/>
            </a:xfrm>
            <a:prstGeom prst="rect">
              <a:avLst/>
            </a:prstGeom>
            <a:noFill/>
          </p:spPr>
          <p:txBody>
            <a:bodyPr wrap="square" rtlCol="0">
              <a:spAutoFit/>
            </a:bodyPr>
            <a:lstStyle/>
            <a:p>
              <a:r>
                <a:rPr lang="ru-RU" sz="2200" b="1" dirty="0">
                  <a:solidFill>
                    <a:prstClr val="black"/>
                  </a:solidFill>
                </a:rPr>
                <a:t>Δ</a:t>
              </a:r>
              <a:r>
                <a:rPr lang="en-US" sz="2200" b="1" i="1" dirty="0">
                  <a:solidFill>
                    <a:prstClr val="black"/>
                  </a:solidFill>
                </a:rPr>
                <a:t>S</a:t>
              </a:r>
              <a:endParaRPr lang="ru-RU" sz="2200" b="1" i="1" dirty="0">
                <a:solidFill>
                  <a:prstClr val="black"/>
                </a:solidFill>
              </a:endParaRPr>
            </a:p>
          </p:txBody>
        </p:sp>
        <p:cxnSp>
          <p:nvCxnSpPr>
            <p:cNvPr id="37" name="Прямая соединительная линия 36"/>
            <p:cNvCxnSpPr/>
            <p:nvPr/>
          </p:nvCxnSpPr>
          <p:spPr>
            <a:xfrm rot="5400000">
              <a:off x="1250133" y="2821777"/>
              <a:ext cx="2357454" cy="1588"/>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rot="5400000">
              <a:off x="4858546" y="2856702"/>
              <a:ext cx="2286016" cy="1588"/>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rot="10800000">
              <a:off x="2000232" y="2714620"/>
              <a:ext cx="4429156" cy="1588"/>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rot="5400000">
              <a:off x="3288762" y="2820983"/>
              <a:ext cx="2357454" cy="1588"/>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3" name="Группа 32"/>
            <p:cNvGrpSpPr/>
            <p:nvPr/>
          </p:nvGrpSpPr>
          <p:grpSpPr>
            <a:xfrm>
              <a:off x="4357686" y="1857364"/>
              <a:ext cx="214314" cy="1714512"/>
              <a:chOff x="4143372" y="1571612"/>
              <a:chExt cx="214314" cy="1643074"/>
            </a:xfrm>
          </p:grpSpPr>
          <p:sp>
            <p:nvSpPr>
              <p:cNvPr id="7" name="Скругленный прямоугольник 6"/>
              <p:cNvSpPr/>
              <p:nvPr/>
            </p:nvSpPr>
            <p:spPr>
              <a:xfrm>
                <a:off x="4143372" y="1571612"/>
                <a:ext cx="214314" cy="1643074"/>
              </a:xfrm>
              <a:prstGeom prst="round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5" name="Группа 11"/>
              <p:cNvGrpSpPr/>
              <p:nvPr/>
            </p:nvGrpSpPr>
            <p:grpSpPr>
              <a:xfrm>
                <a:off x="4252912" y="2826340"/>
                <a:ext cx="71438" cy="79370"/>
                <a:chOff x="3998912" y="3474044"/>
                <a:chExt cx="71438" cy="79370"/>
              </a:xfrm>
            </p:grpSpPr>
            <p:cxnSp>
              <p:nvCxnSpPr>
                <p:cNvPr id="8" name="Прямая соединительная линия 7"/>
                <p:cNvCxnSpPr/>
                <p:nvPr/>
              </p:nvCxnSpPr>
              <p:spPr>
                <a:xfrm rot="5400000">
                  <a:off x="3998912" y="3480400"/>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rot="10800000" flipV="1">
                  <a:off x="4006848" y="3474044"/>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rot="10800000" flipV="1">
                  <a:off x="4032248" y="3520083"/>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Группа 12"/>
              <p:cNvGrpSpPr/>
              <p:nvPr/>
            </p:nvGrpSpPr>
            <p:grpSpPr>
              <a:xfrm>
                <a:off x="4181474" y="1799418"/>
                <a:ext cx="142876" cy="490139"/>
                <a:chOff x="3927474" y="3018626"/>
                <a:chExt cx="142876" cy="490139"/>
              </a:xfrm>
            </p:grpSpPr>
            <p:cxnSp>
              <p:nvCxnSpPr>
                <p:cNvPr id="14" name="Прямая соединительная линия 13"/>
                <p:cNvCxnSpPr/>
                <p:nvPr/>
              </p:nvCxnSpPr>
              <p:spPr>
                <a:xfrm rot="5400000">
                  <a:off x="3927474" y="3435752"/>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10800000" flipV="1">
                  <a:off x="3935410" y="3429395"/>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rot="10800000" flipV="1">
                  <a:off x="3960810" y="3475434"/>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rot="5400000">
                  <a:off x="3998912" y="3024984"/>
                  <a:ext cx="71438"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rot="10800000" flipV="1">
                  <a:off x="4006848" y="3018626"/>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rot="10800000" flipV="1">
                  <a:off x="4032248" y="3064665"/>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0" name="Прямая соединительная линия 19"/>
              <p:cNvCxnSpPr/>
              <p:nvPr/>
            </p:nvCxnSpPr>
            <p:spPr>
              <a:xfrm rot="10800000" flipV="1">
                <a:off x="4248146" y="1689089"/>
                <a:ext cx="36515" cy="3333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0" name="Прямая соединительная линия 39"/>
            <p:cNvCxnSpPr/>
            <p:nvPr/>
          </p:nvCxnSpPr>
          <p:spPr>
            <a:xfrm flipV="1">
              <a:off x="2428860" y="2003425"/>
              <a:ext cx="2032015" cy="71119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2428860" y="2714620"/>
              <a:ext cx="2035190" cy="7175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4464050" y="1990725"/>
              <a:ext cx="1536710" cy="72389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V="1">
              <a:off x="4467225" y="2714620"/>
              <a:ext cx="1533535" cy="7175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4143372" y="2000240"/>
              <a:ext cx="35719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4143372" y="3429000"/>
              <a:ext cx="35719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rot="5400000">
              <a:off x="3500430" y="2714620"/>
              <a:ext cx="1428760" cy="1588"/>
            </a:xfrm>
            <a:prstGeom prst="straightConnector1">
              <a:avLst/>
            </a:prstGeom>
            <a:ln w="1905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57620" y="2214554"/>
              <a:ext cx="357190" cy="428628"/>
            </a:xfrm>
            <a:prstGeom prst="rect">
              <a:avLst/>
            </a:prstGeom>
            <a:noFill/>
          </p:spPr>
          <p:txBody>
            <a:bodyPr wrap="square" rtlCol="0">
              <a:spAutoFit/>
            </a:bodyPr>
            <a:lstStyle/>
            <a:p>
              <a:r>
                <a:rPr lang="en-US" sz="2200" b="1" i="1" dirty="0">
                  <a:solidFill>
                    <a:prstClr val="black"/>
                  </a:solidFill>
                </a:rPr>
                <a:t>D</a:t>
              </a:r>
              <a:endParaRPr lang="ru-RU" sz="2200" b="1" i="1" dirty="0">
                <a:solidFill>
                  <a:prstClr val="black"/>
                </a:solidFill>
              </a:endParaRPr>
            </a:p>
          </p:txBody>
        </p:sp>
        <p:cxnSp>
          <p:nvCxnSpPr>
            <p:cNvPr id="68" name="Прямая со стрелкой 67"/>
            <p:cNvCxnSpPr/>
            <p:nvPr/>
          </p:nvCxnSpPr>
          <p:spPr>
            <a:xfrm>
              <a:off x="2928926" y="2643182"/>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000364" y="2643182"/>
              <a:ext cx="571504" cy="428628"/>
            </a:xfrm>
            <a:prstGeom prst="rect">
              <a:avLst/>
            </a:prstGeom>
            <a:noFill/>
          </p:spPr>
          <p:txBody>
            <a:bodyPr wrap="square" rtlCol="0">
              <a:spAutoFit/>
            </a:bodyPr>
            <a:lstStyle/>
            <a:p>
              <a:r>
                <a:rPr lang="ru-RU" sz="2200" b="1" dirty="0">
                  <a:solidFill>
                    <a:prstClr val="black"/>
                  </a:solidFill>
                </a:rPr>
                <a:t>Δ</a:t>
              </a:r>
              <a:r>
                <a:rPr lang="en-US" sz="2200" b="1" i="1" dirty="0">
                  <a:solidFill>
                    <a:prstClr val="black"/>
                  </a:solidFill>
                </a:rPr>
                <a:t>F</a:t>
              </a:r>
              <a:endParaRPr lang="ru-RU" sz="2200" b="1" i="1" dirty="0">
                <a:solidFill>
                  <a:prstClr val="black"/>
                </a:solidFill>
              </a:endParaRPr>
            </a:p>
          </p:txBody>
        </p:sp>
        <p:cxnSp>
          <p:nvCxnSpPr>
            <p:cNvPr id="70" name="Прямая со стрелкой 69"/>
            <p:cNvCxnSpPr/>
            <p:nvPr/>
          </p:nvCxnSpPr>
          <p:spPr>
            <a:xfrm>
              <a:off x="5000628" y="2643182"/>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072066" y="2643182"/>
              <a:ext cx="642942" cy="430887"/>
            </a:xfrm>
            <a:prstGeom prst="rect">
              <a:avLst/>
            </a:prstGeom>
            <a:noFill/>
          </p:spPr>
          <p:txBody>
            <a:bodyPr wrap="square" rtlCol="0">
              <a:spAutoFit/>
            </a:bodyPr>
            <a:lstStyle/>
            <a:p>
              <a:r>
                <a:rPr lang="ru-RU" sz="2200" b="1" dirty="0">
                  <a:solidFill>
                    <a:prstClr val="black"/>
                  </a:solidFill>
                </a:rPr>
                <a:t>Δ</a:t>
              </a:r>
              <a:r>
                <a:rPr lang="en-US" sz="2200" b="1" i="1" dirty="0">
                  <a:solidFill>
                    <a:prstClr val="black"/>
                  </a:solidFill>
                </a:rPr>
                <a:t>F’</a:t>
              </a:r>
              <a:endParaRPr lang="ru-RU" sz="2200" b="1" i="1" dirty="0">
                <a:solidFill>
                  <a:prstClr val="black"/>
                </a:solidFill>
              </a:endParaRPr>
            </a:p>
          </p:txBody>
        </p:sp>
        <p:sp>
          <p:nvSpPr>
            <p:cNvPr id="72" name="TextBox 71"/>
            <p:cNvSpPr txBox="1"/>
            <p:nvPr/>
          </p:nvSpPr>
          <p:spPr>
            <a:xfrm>
              <a:off x="6000760" y="2071678"/>
              <a:ext cx="571504" cy="428628"/>
            </a:xfrm>
            <a:prstGeom prst="rect">
              <a:avLst/>
            </a:prstGeom>
            <a:noFill/>
          </p:spPr>
          <p:txBody>
            <a:bodyPr wrap="square" rtlCol="0">
              <a:spAutoFit/>
            </a:bodyPr>
            <a:lstStyle/>
            <a:p>
              <a:r>
                <a:rPr lang="ru-RU" sz="2200" b="1" dirty="0">
                  <a:solidFill>
                    <a:prstClr val="black"/>
                  </a:solidFill>
                </a:rPr>
                <a:t>Δ</a:t>
              </a:r>
              <a:r>
                <a:rPr lang="en-US" sz="2200" b="1" i="1" dirty="0">
                  <a:solidFill>
                    <a:prstClr val="black"/>
                  </a:solidFill>
                </a:rPr>
                <a:t>S’</a:t>
              </a:r>
              <a:endParaRPr lang="ru-RU" sz="2200" b="1" i="1" dirty="0">
                <a:solidFill>
                  <a:prstClr val="black"/>
                </a:solidFill>
              </a:endParaRPr>
            </a:p>
          </p:txBody>
        </p:sp>
        <p:cxnSp>
          <p:nvCxnSpPr>
            <p:cNvPr id="74" name="Прямая со стрелкой 73"/>
            <p:cNvCxnSpPr/>
            <p:nvPr/>
          </p:nvCxnSpPr>
          <p:spPr>
            <a:xfrm>
              <a:off x="4467225" y="3784600"/>
              <a:ext cx="1533535" cy="317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p:nvPr/>
          </p:nvCxnSpPr>
          <p:spPr>
            <a:xfrm>
              <a:off x="2428860" y="3786190"/>
              <a:ext cx="2033601" cy="317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500562" y="1285860"/>
              <a:ext cx="1714512" cy="369332"/>
            </a:xfrm>
            <a:prstGeom prst="rect">
              <a:avLst/>
            </a:prstGeom>
            <a:noFill/>
          </p:spPr>
          <p:txBody>
            <a:bodyPr wrap="square" rtlCol="0">
              <a:spAutoFit/>
            </a:bodyPr>
            <a:lstStyle/>
            <a:p>
              <a:r>
                <a:rPr lang="ru-RU" i="1" dirty="0">
                  <a:solidFill>
                    <a:prstClr val="black"/>
                  </a:solidFill>
                </a:rPr>
                <a:t>объектив</a:t>
              </a:r>
              <a:endParaRPr lang="ru-RU" i="1" dirty="0">
                <a:solidFill>
                  <a:prstClr val="black"/>
                </a:solidFill>
              </a:endParaRPr>
            </a:p>
          </p:txBody>
        </p:sp>
        <p:sp>
          <p:nvSpPr>
            <p:cNvPr id="81" name="TextBox 80"/>
            <p:cNvSpPr txBox="1"/>
            <p:nvPr/>
          </p:nvSpPr>
          <p:spPr>
            <a:xfrm>
              <a:off x="2428860" y="1285860"/>
              <a:ext cx="1714512" cy="646331"/>
            </a:xfrm>
            <a:prstGeom prst="rect">
              <a:avLst/>
            </a:prstGeom>
            <a:noFill/>
          </p:spPr>
          <p:txBody>
            <a:bodyPr wrap="square" rtlCol="0">
              <a:spAutoFit/>
            </a:bodyPr>
            <a:lstStyle/>
            <a:p>
              <a:r>
                <a:rPr lang="ru-RU" i="1" dirty="0">
                  <a:solidFill>
                    <a:prstClr val="black"/>
                  </a:solidFill>
                </a:rPr>
                <a:t>плоскость объекта</a:t>
              </a:r>
              <a:endParaRPr lang="ru-RU" i="1" dirty="0">
                <a:solidFill>
                  <a:prstClr val="black"/>
                </a:solidFill>
              </a:endParaRPr>
            </a:p>
          </p:txBody>
        </p:sp>
        <p:sp>
          <p:nvSpPr>
            <p:cNvPr id="83" name="TextBox 82"/>
            <p:cNvSpPr txBox="1"/>
            <p:nvPr/>
          </p:nvSpPr>
          <p:spPr>
            <a:xfrm>
              <a:off x="6000760" y="1285860"/>
              <a:ext cx="1714512" cy="646331"/>
            </a:xfrm>
            <a:prstGeom prst="rect">
              <a:avLst/>
            </a:prstGeom>
            <a:noFill/>
          </p:spPr>
          <p:txBody>
            <a:bodyPr wrap="square" rtlCol="0">
              <a:spAutoFit/>
            </a:bodyPr>
            <a:lstStyle/>
            <a:p>
              <a:r>
                <a:rPr lang="ru-RU" i="1" dirty="0">
                  <a:solidFill>
                    <a:prstClr val="black"/>
                  </a:solidFill>
                </a:rPr>
                <a:t>плоскость изображения</a:t>
              </a:r>
              <a:endParaRPr lang="ru-RU" i="1" dirty="0">
                <a:solidFill>
                  <a:prstClr val="black"/>
                </a:solidFill>
              </a:endParaRPr>
            </a:p>
          </p:txBody>
        </p:sp>
      </p:grpSp>
      <p:sp>
        <p:nvSpPr>
          <p:cNvPr id="5529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29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24496" y="3929067"/>
            <a:ext cx="1714512" cy="358851"/>
          </a:xfrm>
          <a:prstGeom prst="rect">
            <a:avLst/>
          </a:prstGeom>
          <a:noFill/>
        </p:spPr>
      </p:pic>
      <p:sp>
        <p:nvSpPr>
          <p:cNvPr id="5530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299"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52860" y="4357694"/>
            <a:ext cx="4929222" cy="364378"/>
          </a:xfrm>
          <a:prstGeom prst="rect">
            <a:avLst/>
          </a:prstGeom>
          <a:noFill/>
        </p:spPr>
      </p:pic>
      <p:sp>
        <p:nvSpPr>
          <p:cNvPr id="55302"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30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24496" y="4786323"/>
            <a:ext cx="1285884" cy="373321"/>
          </a:xfrm>
          <a:prstGeom prst="rect">
            <a:avLst/>
          </a:prstGeom>
          <a:noFill/>
        </p:spPr>
      </p:pic>
      <p:sp>
        <p:nvSpPr>
          <p:cNvPr id="553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303"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24496" y="5214951"/>
            <a:ext cx="1571636" cy="312375"/>
          </a:xfrm>
          <a:prstGeom prst="rect">
            <a:avLst/>
          </a:prstGeom>
          <a:noFill/>
        </p:spPr>
      </p:pic>
      <p:sp>
        <p:nvSpPr>
          <p:cNvPr id="553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30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952860" y="5715017"/>
            <a:ext cx="4572032" cy="304802"/>
          </a:xfrm>
          <a:prstGeom prst="rect">
            <a:avLst/>
          </a:prstGeom>
          <a:noFill/>
        </p:spPr>
      </p:pic>
      <p:sp>
        <p:nvSpPr>
          <p:cNvPr id="55308" name="Rectangle 1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5307" name="Picture 1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24496" y="6072206"/>
            <a:ext cx="1500198" cy="320042"/>
          </a:xfrm>
          <a:prstGeom prst="rect">
            <a:avLst/>
          </a:prstGeom>
          <a:noFill/>
        </p:spPr>
      </p:pic>
    </p:spTree>
    <p:extLst>
      <p:ext uri="{BB962C8B-B14F-4D97-AF65-F5344CB8AC3E}">
        <p14:creationId xmlns:p14="http://schemas.microsoft.com/office/powerpoint/2010/main" val="385285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Связь между освещенностями изображения и объекта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529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2"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8" name="Rectangle 1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36201"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38613" y="1285860"/>
            <a:ext cx="3625335" cy="414324"/>
          </a:xfrm>
          <a:prstGeom prst="rect">
            <a:avLst/>
          </a:prstGeom>
          <a:noFill/>
        </p:spPr>
      </p:pic>
      <p:pic>
        <p:nvPicPr>
          <p:cNvPr id="136200"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81423" y="1785926"/>
            <a:ext cx="4476039" cy="357190"/>
          </a:xfrm>
          <a:prstGeom prst="rect">
            <a:avLst/>
          </a:prstGeom>
          <a:noFill/>
        </p:spPr>
      </p:pic>
      <p:pic>
        <p:nvPicPr>
          <p:cNvPr id="136199"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238481" y="2214554"/>
            <a:ext cx="5750759" cy="428628"/>
          </a:xfrm>
          <a:prstGeom prst="rect">
            <a:avLst/>
          </a:prstGeom>
          <a:noFill/>
        </p:spPr>
      </p:pic>
      <p:pic>
        <p:nvPicPr>
          <p:cNvPr id="136198"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667240" y="2786058"/>
            <a:ext cx="2786082" cy="360552"/>
          </a:xfrm>
          <a:prstGeom prst="rect">
            <a:avLst/>
          </a:prstGeom>
          <a:noFill/>
        </p:spPr>
      </p:pic>
      <p:pic>
        <p:nvPicPr>
          <p:cNvPr id="136197"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309919" y="3143248"/>
            <a:ext cx="5601153" cy="714380"/>
          </a:xfrm>
          <a:prstGeom prst="rect">
            <a:avLst/>
          </a:prstGeom>
          <a:noFill/>
        </p:spPr>
      </p:pic>
      <p:pic>
        <p:nvPicPr>
          <p:cNvPr id="136196"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810117" y="3929066"/>
            <a:ext cx="2500331" cy="378490"/>
          </a:xfrm>
          <a:prstGeom prst="rect">
            <a:avLst/>
          </a:prstGeom>
          <a:noFill/>
          <a:ln w="12700">
            <a:solidFill>
              <a:schemeClr val="tx1"/>
            </a:solidFill>
          </a:ln>
        </p:spPr>
      </p:pic>
      <p:pic>
        <p:nvPicPr>
          <p:cNvPr id="136195" name="Picture 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310051" y="4500570"/>
            <a:ext cx="3515203" cy="714380"/>
          </a:xfrm>
          <a:prstGeom prst="rect">
            <a:avLst/>
          </a:prstGeom>
          <a:noFill/>
        </p:spPr>
      </p:pic>
      <p:pic>
        <p:nvPicPr>
          <p:cNvPr id="136194" name="Picture 2"/>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809984" y="5286388"/>
            <a:ext cx="4581772" cy="352444"/>
          </a:xfrm>
          <a:prstGeom prst="rect">
            <a:avLst/>
          </a:prstGeom>
          <a:noFill/>
        </p:spPr>
      </p:pic>
      <p:pic>
        <p:nvPicPr>
          <p:cNvPr id="136193" name="Picture 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595802" y="5857892"/>
            <a:ext cx="2928958" cy="366120"/>
          </a:xfrm>
          <a:prstGeom prst="rect">
            <a:avLst/>
          </a:prstGeom>
          <a:noFill/>
        </p:spPr>
      </p:pic>
      <p:sp>
        <p:nvSpPr>
          <p:cNvPr id="136202" name="Rectangle 10"/>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36203" name="Rectangle 11"/>
          <p:cNvSpPr>
            <a:spLocks noChangeArrowheads="1"/>
          </p:cNvSpPr>
          <p:nvPr/>
        </p:nvSpPr>
        <p:spPr bwMode="auto">
          <a:xfrm>
            <a:off x="1524001" y="6154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6204" name="Rectangle 12"/>
          <p:cNvSpPr>
            <a:spLocks noChangeArrowheads="1"/>
          </p:cNvSpPr>
          <p:nvPr/>
        </p:nvSpPr>
        <p:spPr bwMode="auto">
          <a:xfrm>
            <a:off x="1524001" y="9202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6205" name="Rectangle 13"/>
          <p:cNvSpPr>
            <a:spLocks noChangeArrowheads="1"/>
          </p:cNvSpPr>
          <p:nvPr/>
        </p:nvSpPr>
        <p:spPr bwMode="auto">
          <a:xfrm>
            <a:off x="1524001" y="1263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6208" name="Rectangle 16"/>
          <p:cNvSpPr>
            <a:spLocks noChangeArrowheads="1"/>
          </p:cNvSpPr>
          <p:nvPr/>
        </p:nvSpPr>
        <p:spPr bwMode="auto">
          <a:xfrm>
            <a:off x="1524001" y="36920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6210" name="Rectangle 18"/>
          <p:cNvSpPr>
            <a:spLocks noChangeArrowheads="1"/>
          </p:cNvSpPr>
          <p:nvPr/>
        </p:nvSpPr>
        <p:spPr bwMode="auto">
          <a:xfrm>
            <a:off x="1524001" y="55112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6211" name="Rectangle 19"/>
          <p:cNvSpPr>
            <a:spLocks noChangeArrowheads="1"/>
          </p:cNvSpPr>
          <p:nvPr/>
        </p:nvSpPr>
        <p:spPr bwMode="auto">
          <a:xfrm>
            <a:off x="1524001" y="62732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75" name="TextBox 74"/>
          <p:cNvSpPr txBox="1"/>
          <p:nvPr/>
        </p:nvSpPr>
        <p:spPr>
          <a:xfrm>
            <a:off x="3738546" y="3929066"/>
            <a:ext cx="4286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a:solidFill>
                  <a:prstClr val="black"/>
                </a:solidFill>
              </a:rPr>
              <a:t>1</a:t>
            </a:r>
            <a:endParaRPr lang="ru-RU" b="1" dirty="0">
              <a:solidFill>
                <a:prstClr val="black"/>
              </a:solidFill>
            </a:endParaRPr>
          </a:p>
        </p:txBody>
      </p:sp>
    </p:spTree>
    <p:extLst>
      <p:ext uri="{BB962C8B-B14F-4D97-AF65-F5344CB8AC3E}">
        <p14:creationId xmlns:p14="http://schemas.microsoft.com/office/powerpoint/2010/main" val="879016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solidFill>
                  <a:prstClr val="black"/>
                </a:solidFill>
              </a:rPr>
              <a:t>Связь между освещенностями изображения и объекта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529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2"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5308" name="Rectangle 1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3824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24298" y="1357299"/>
            <a:ext cx="4123046" cy="495301"/>
          </a:xfrm>
          <a:prstGeom prst="rect">
            <a:avLst/>
          </a:prstGeom>
          <a:noFill/>
        </p:spPr>
      </p:pic>
      <p:pic>
        <p:nvPicPr>
          <p:cNvPr id="138243"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38349" y="2143117"/>
            <a:ext cx="7724011" cy="401595"/>
          </a:xfrm>
          <a:prstGeom prst="rect">
            <a:avLst/>
          </a:prstGeom>
          <a:noFill/>
        </p:spPr>
      </p:pic>
      <p:pic>
        <p:nvPicPr>
          <p:cNvPr id="138242"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167306" y="2857496"/>
            <a:ext cx="1874110" cy="428368"/>
          </a:xfrm>
          <a:prstGeom prst="rect">
            <a:avLst/>
          </a:prstGeom>
          <a:noFill/>
        </p:spPr>
      </p:pic>
      <p:pic>
        <p:nvPicPr>
          <p:cNvPr id="138241"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024034" y="3429000"/>
            <a:ext cx="8179152" cy="428368"/>
          </a:xfrm>
          <a:prstGeom prst="rect">
            <a:avLst/>
          </a:prstGeom>
          <a:noFill/>
        </p:spPr>
      </p:pic>
      <p:sp>
        <p:nvSpPr>
          <p:cNvPr id="138245" name="Rectangle 5"/>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38246" name="Rectangle 6"/>
          <p:cNvSpPr>
            <a:spLocks noChangeArrowheads="1"/>
          </p:cNvSpPr>
          <p:nvPr/>
        </p:nvSpPr>
        <p:spPr bwMode="auto">
          <a:xfrm>
            <a:off x="1524001" y="8535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8248" name="Rectangle 8"/>
          <p:cNvSpPr>
            <a:spLocks noChangeArrowheads="1"/>
          </p:cNvSpPr>
          <p:nvPr/>
        </p:nvSpPr>
        <p:spPr bwMode="auto">
          <a:xfrm>
            <a:off x="1524001" y="23585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38251" name="Rectangle 1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38250" name="Picture 1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952993" y="4286256"/>
            <a:ext cx="2338519" cy="928694"/>
          </a:xfrm>
          <a:prstGeom prst="rect">
            <a:avLst/>
          </a:prstGeom>
          <a:noFill/>
        </p:spPr>
      </p:pic>
      <p:sp>
        <p:nvSpPr>
          <p:cNvPr id="67" name="TextBox 66"/>
          <p:cNvSpPr txBox="1"/>
          <p:nvPr/>
        </p:nvSpPr>
        <p:spPr>
          <a:xfrm>
            <a:off x="3238480" y="1357298"/>
            <a:ext cx="4286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a:solidFill>
                  <a:prstClr val="black"/>
                </a:solidFill>
              </a:rPr>
              <a:t>2</a:t>
            </a:r>
            <a:endParaRPr lang="ru-RU" b="1" dirty="0">
              <a:solidFill>
                <a:prstClr val="black"/>
              </a:solidFill>
            </a:endParaRPr>
          </a:p>
        </p:txBody>
      </p:sp>
      <p:sp>
        <p:nvSpPr>
          <p:cNvPr id="73" name="TextBox 72"/>
          <p:cNvSpPr txBox="1"/>
          <p:nvPr/>
        </p:nvSpPr>
        <p:spPr>
          <a:xfrm>
            <a:off x="3238480" y="4572008"/>
            <a:ext cx="42862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dirty="0">
                <a:solidFill>
                  <a:prstClr val="black"/>
                </a:solidFill>
              </a:rPr>
              <a:t>3</a:t>
            </a:r>
            <a:endParaRPr lang="ru-RU" b="1" dirty="0">
              <a:solidFill>
                <a:prstClr val="black"/>
              </a:solidFill>
            </a:endParaRPr>
          </a:p>
        </p:txBody>
      </p:sp>
    </p:spTree>
    <p:extLst>
      <p:ext uri="{BB962C8B-B14F-4D97-AF65-F5344CB8AC3E}">
        <p14:creationId xmlns:p14="http://schemas.microsoft.com/office/powerpoint/2010/main" val="3801460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Световая чувствительность диссектора</a:t>
            </a:r>
          </a:p>
        </p:txBody>
      </p:sp>
      <p:sp>
        <p:nvSpPr>
          <p:cNvPr id="6" name="Содержимое 5"/>
          <p:cNvSpPr>
            <a:spLocks noGrp="1"/>
          </p:cNvSpPr>
          <p:nvPr>
            <p:ph idx="1"/>
          </p:nvPr>
        </p:nvSpPr>
        <p:spPr>
          <a:xfrm>
            <a:off x="2024034" y="1285860"/>
            <a:ext cx="8215370" cy="5143536"/>
          </a:xfrm>
        </p:spPr>
        <p:txBody>
          <a:bodyPr>
            <a:normAutofit/>
          </a:bodyPr>
          <a:lstStyle/>
          <a:p>
            <a:pPr marL="0" indent="0" algn="just">
              <a:buNone/>
            </a:pPr>
            <a:r>
              <a:rPr lang="ru-RU" sz="2200" dirty="0"/>
              <a:t>Отношение сигнал/шум </a:t>
            </a:r>
            <a:r>
              <a:rPr lang="el-GR" sz="2200" b="1" dirty="0">
                <a:latin typeface="Times New Roman" pitchFamily="18" charset="0"/>
                <a:cs typeface="Times New Roman" pitchFamily="18" charset="0"/>
              </a:rPr>
              <a:t>Ψ</a:t>
            </a:r>
            <a:r>
              <a:rPr lang="ru-RU" sz="2200" b="1" baseline="-25000" dirty="0">
                <a:latin typeface="Times New Roman" pitchFamily="18" charset="0"/>
                <a:cs typeface="Times New Roman" pitchFamily="18" charset="0"/>
              </a:rPr>
              <a:t>Ф</a:t>
            </a:r>
            <a:r>
              <a:rPr lang="ru-RU" sz="2200" dirty="0"/>
              <a:t> на входе ВЭУ определяется дробовым эффектом фотоэлектронной эмиссии</a:t>
            </a:r>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r>
              <a:rPr lang="ru-RU" sz="2200" dirty="0"/>
              <a:t>(</a:t>
            </a:r>
            <a:r>
              <a:rPr lang="ru-RU" sz="2200" b="1" i="1" dirty="0">
                <a:latin typeface="Times New Roman" pitchFamily="18" charset="0"/>
                <a:cs typeface="Times New Roman" pitchFamily="18" charset="0"/>
              </a:rPr>
              <a:t>е</a:t>
            </a:r>
            <a:r>
              <a:rPr lang="ru-RU" sz="2200" dirty="0"/>
              <a:t> – заряд электрона, </a:t>
            </a:r>
            <a:r>
              <a:rPr lang="el-GR" sz="2200" b="1" dirty="0">
                <a:latin typeface="Times New Roman" pitchFamily="18" charset="0"/>
                <a:cs typeface="Times New Roman" pitchFamily="18" charset="0"/>
              </a:rPr>
              <a:t>Δ</a:t>
            </a:r>
            <a:r>
              <a:rPr lang="en-US" sz="2200" b="1" i="1" dirty="0">
                <a:latin typeface="Times New Roman" pitchFamily="18" charset="0"/>
                <a:cs typeface="Times New Roman" pitchFamily="18" charset="0"/>
              </a:rPr>
              <a:t>f</a:t>
            </a:r>
            <a:r>
              <a:rPr lang="ru-RU" sz="2200" dirty="0"/>
              <a:t> – эффективная полоса частот сигнала изображения).</a:t>
            </a:r>
          </a:p>
          <a:p>
            <a:pPr marL="0" indent="0" algn="just">
              <a:buNone/>
            </a:pPr>
            <a:r>
              <a:rPr lang="en-US" sz="2200" b="1" i="1" dirty="0" err="1">
                <a:latin typeface="Times New Roman" pitchFamily="18" charset="0"/>
                <a:cs typeface="Times New Roman" pitchFamily="18" charset="0"/>
              </a:rPr>
              <a:t>i</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a:t>
            </a:r>
            <a:r>
              <a:rPr lang="en-US" sz="2200" b="1" dirty="0">
                <a:latin typeface="Times New Roman" pitchFamily="18" charset="0"/>
                <a:cs typeface="Times New Roman" pitchFamily="18" charset="0"/>
              </a:rPr>
              <a:t>= </a:t>
            </a:r>
            <a:r>
              <a:rPr lang="en-US" sz="2200" b="1" i="1" dirty="0">
                <a:latin typeface="Times New Roman" pitchFamily="18" charset="0"/>
                <a:cs typeface="Times New Roman" pitchFamily="18" charset="0"/>
              </a:rPr>
              <a:t>I</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a:t>
            </a:r>
            <a:r>
              <a:rPr lang="en-US" sz="2200" b="1" dirty="0">
                <a:latin typeface="Times New Roman" pitchFamily="18" charset="0"/>
                <a:cs typeface="Times New Roman" pitchFamily="18" charset="0"/>
              </a:rPr>
              <a:t>/</a:t>
            </a:r>
            <a:r>
              <a:rPr lang="en-US" sz="2200" b="1" i="1" dirty="0">
                <a:latin typeface="Times New Roman" pitchFamily="18" charset="0"/>
                <a:cs typeface="Times New Roman" pitchFamily="18" charset="0"/>
              </a:rPr>
              <a:t>N</a:t>
            </a:r>
            <a:r>
              <a:rPr lang="ru-RU" sz="2200" b="1" i="1" dirty="0">
                <a:latin typeface="Times New Roman" pitchFamily="18" charset="0"/>
                <a:cs typeface="Times New Roman" pitchFamily="18" charset="0"/>
              </a:rPr>
              <a:t>   </a:t>
            </a:r>
            <a:r>
              <a:rPr lang="ru-RU" sz="2200" dirty="0"/>
              <a:t>(</a:t>
            </a:r>
            <a:r>
              <a:rPr lang="en-US" sz="2200" b="1" i="1" dirty="0">
                <a:latin typeface="Times New Roman" pitchFamily="18" charset="0"/>
                <a:cs typeface="Times New Roman" pitchFamily="18" charset="0"/>
              </a:rPr>
              <a:t>I</a:t>
            </a:r>
            <a:r>
              <a:rPr lang="ru-RU" sz="2200" b="1" baseline="-25000" dirty="0">
                <a:latin typeface="Times New Roman" pitchFamily="18" charset="0"/>
                <a:cs typeface="Times New Roman" pitchFamily="18" charset="0"/>
              </a:rPr>
              <a:t>Ф</a:t>
            </a:r>
            <a:r>
              <a:rPr lang="ru-RU" sz="2200" dirty="0"/>
              <a:t> – среднее значение фототока со всей площади </a:t>
            </a:r>
            <a:r>
              <a:rPr lang="en-US" sz="2200" b="1" i="1" dirty="0">
                <a:latin typeface="Times New Roman" pitchFamily="18" charset="0"/>
                <a:cs typeface="Times New Roman" pitchFamily="18" charset="0"/>
              </a:rPr>
              <a:t>S</a:t>
            </a:r>
            <a:r>
              <a:rPr lang="ru-RU" sz="2200" b="1" baseline="-25000" dirty="0">
                <a:latin typeface="Times New Roman" pitchFamily="18" charset="0"/>
                <a:cs typeface="Times New Roman" pitchFamily="18" charset="0"/>
              </a:rPr>
              <a:t>Ф</a:t>
            </a:r>
            <a:r>
              <a:rPr lang="ru-RU" sz="2200" dirty="0"/>
              <a:t>).</a:t>
            </a:r>
            <a:endParaRPr lang="en-US" sz="2200" dirty="0"/>
          </a:p>
          <a:p>
            <a:pPr marL="0" indent="0" algn="just">
              <a:buNone/>
            </a:pPr>
            <a:r>
              <a:rPr lang="en-US" sz="2200" b="1" i="1" dirty="0">
                <a:latin typeface="Times New Roman" pitchFamily="18" charset="0"/>
                <a:cs typeface="Times New Roman" pitchFamily="18" charset="0"/>
              </a:rPr>
              <a:t>N</a:t>
            </a:r>
            <a:r>
              <a:rPr lang="en-US" sz="2200" b="1" dirty="0">
                <a:latin typeface="Times New Roman" pitchFamily="18" charset="0"/>
                <a:cs typeface="Times New Roman" pitchFamily="18" charset="0"/>
              </a:rPr>
              <a:t> = </a:t>
            </a:r>
            <a:r>
              <a:rPr lang="en-US" sz="2200" b="1" i="1" dirty="0">
                <a:latin typeface="Times New Roman" pitchFamily="18" charset="0"/>
                <a:cs typeface="Times New Roman" pitchFamily="18" charset="0"/>
              </a:rPr>
              <a:t>kZ</a:t>
            </a:r>
            <a:r>
              <a:rPr lang="en-US" sz="2200" b="1" baseline="30000" dirty="0">
                <a:latin typeface="Times New Roman" pitchFamily="18" charset="0"/>
                <a:cs typeface="Times New Roman" pitchFamily="18" charset="0"/>
              </a:rPr>
              <a:t>2</a:t>
            </a:r>
            <a:r>
              <a:rPr lang="en-US" sz="2200" b="1" dirty="0">
                <a:latin typeface="Times New Roman" pitchFamily="18" charset="0"/>
                <a:cs typeface="Times New Roman" pitchFamily="18" charset="0"/>
              </a:rPr>
              <a:t> </a:t>
            </a:r>
            <a:r>
              <a:rPr lang="en-US" sz="2200" dirty="0"/>
              <a:t>– </a:t>
            </a:r>
            <a:r>
              <a:rPr lang="ru-RU" sz="2200" dirty="0"/>
              <a:t>число элементов разложения.</a:t>
            </a:r>
          </a:p>
          <a:p>
            <a:pPr marL="0" indent="0" algn="just">
              <a:buNone/>
            </a:pPr>
            <a:r>
              <a:rPr lang="en-US" sz="2200" b="1" i="1" dirty="0">
                <a:latin typeface="Times New Roman" pitchFamily="18" charset="0"/>
                <a:cs typeface="Times New Roman" pitchFamily="18" charset="0"/>
              </a:rPr>
              <a:t>I</a:t>
            </a:r>
            <a:r>
              <a:rPr lang="ru-RU" sz="2200" b="1" baseline="-25000" dirty="0">
                <a:latin typeface="Times New Roman" pitchFamily="18" charset="0"/>
                <a:cs typeface="Times New Roman" pitchFamily="18" charset="0"/>
              </a:rPr>
              <a:t>Ф</a:t>
            </a:r>
            <a:r>
              <a:rPr lang="ru-RU" sz="2200" dirty="0"/>
              <a:t> =</a:t>
            </a:r>
            <a:r>
              <a:rPr lang="el-GR" sz="2200" b="1" dirty="0">
                <a:latin typeface="Times New Roman" pitchFamily="18" charset="0"/>
                <a:cs typeface="Times New Roman" pitchFamily="18" charset="0"/>
              </a:rPr>
              <a:t>ε</a:t>
            </a:r>
            <a:r>
              <a:rPr lang="en-US" sz="2200" b="1" i="1" dirty="0">
                <a:latin typeface="Times New Roman" pitchFamily="18" charset="0"/>
                <a:cs typeface="Times New Roman" pitchFamily="18" charset="0"/>
              </a:rPr>
              <a:t>E</a:t>
            </a:r>
            <a:r>
              <a:rPr lang="ru-RU" sz="2200" b="1" baseline="-25000" dirty="0">
                <a:latin typeface="Times New Roman" pitchFamily="18" charset="0"/>
                <a:cs typeface="Times New Roman" pitchFamily="18" charset="0"/>
              </a:rPr>
              <a:t>из</a:t>
            </a:r>
            <a:r>
              <a:rPr lang="en-US" sz="2200" b="1" i="1" dirty="0">
                <a:latin typeface="Times New Roman" pitchFamily="18" charset="0"/>
                <a:cs typeface="Times New Roman" pitchFamily="18" charset="0"/>
              </a:rPr>
              <a:t>S</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a:t>
            </a:r>
            <a:r>
              <a:rPr lang="ru-RU" sz="2200" dirty="0"/>
              <a:t>(</a:t>
            </a:r>
            <a:r>
              <a:rPr lang="el-GR" sz="2200" b="1" dirty="0">
                <a:latin typeface="Times New Roman" pitchFamily="18" charset="0"/>
                <a:cs typeface="Times New Roman" pitchFamily="18" charset="0"/>
              </a:rPr>
              <a:t>ε</a:t>
            </a:r>
            <a:r>
              <a:rPr lang="ru-RU" sz="2200" dirty="0"/>
              <a:t> – чувствительность фотокатода)</a:t>
            </a:r>
          </a:p>
          <a:p>
            <a:pPr marL="0" indent="0" algn="ctr">
              <a:spcBef>
                <a:spcPts val="0"/>
              </a:spcBef>
              <a:buNone/>
            </a:pPr>
            <a:endParaRPr lang="ru-RU" sz="2200" b="1" i="1" dirty="0">
              <a:latin typeface="Times New Roman" pitchFamily="18" charset="0"/>
              <a:cs typeface="Times New Roman" pitchFamily="18" charset="0"/>
            </a:endParaRPr>
          </a:p>
          <a:p>
            <a:pPr marL="0" indent="0" algn="ctr">
              <a:spcBef>
                <a:spcPts val="0"/>
              </a:spcBef>
              <a:buNone/>
            </a:pPr>
            <a:r>
              <a:rPr lang="en-US" sz="2200" b="1" i="1" dirty="0" err="1">
                <a:latin typeface="Times New Roman" pitchFamily="18" charset="0"/>
                <a:cs typeface="Times New Roman" pitchFamily="18" charset="0"/>
              </a:rPr>
              <a:t>i</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 </a:t>
            </a:r>
            <a:r>
              <a:rPr lang="el-GR" sz="2200" b="1" dirty="0">
                <a:latin typeface="Times New Roman" pitchFamily="18" charset="0"/>
                <a:cs typeface="Times New Roman" pitchFamily="18" charset="0"/>
              </a:rPr>
              <a:t>ε</a:t>
            </a:r>
            <a:r>
              <a:rPr lang="en-US" sz="2200" b="1" i="1" dirty="0">
                <a:latin typeface="Times New Roman" pitchFamily="18" charset="0"/>
                <a:cs typeface="Times New Roman" pitchFamily="18" charset="0"/>
              </a:rPr>
              <a:t>E</a:t>
            </a:r>
            <a:r>
              <a:rPr lang="ru-RU" sz="2200" b="1" baseline="-25000" dirty="0">
                <a:latin typeface="Times New Roman" pitchFamily="18" charset="0"/>
                <a:cs typeface="Times New Roman" pitchFamily="18" charset="0"/>
              </a:rPr>
              <a:t>из</a:t>
            </a:r>
            <a:r>
              <a:rPr lang="en-US" sz="2200" b="1" i="1" dirty="0">
                <a:latin typeface="Times New Roman" pitchFamily="18" charset="0"/>
                <a:cs typeface="Times New Roman" pitchFamily="18" charset="0"/>
              </a:rPr>
              <a:t>S</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a:t>
            </a:r>
            <a:r>
              <a:rPr lang="en-US" sz="2200" b="1" i="1" dirty="0">
                <a:latin typeface="Times New Roman" pitchFamily="18" charset="0"/>
                <a:cs typeface="Times New Roman" pitchFamily="18" charset="0"/>
              </a:rPr>
              <a:t>kZ</a:t>
            </a:r>
            <a:r>
              <a:rPr lang="en-US" sz="2200" b="1" baseline="30000" dirty="0">
                <a:latin typeface="Times New Roman" pitchFamily="18" charset="0"/>
                <a:cs typeface="Times New Roman" pitchFamily="18" charset="0"/>
              </a:rPr>
              <a:t>2</a:t>
            </a:r>
            <a:endParaRPr lang="ru-RU" sz="2200" b="1" dirty="0">
              <a:latin typeface="Times New Roman" pitchFamily="18" charset="0"/>
              <a:cs typeface="Times New Roman" pitchFamily="18" charset="0"/>
            </a:endParaRP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p:cNvSpPr txBox="1"/>
          <p:nvPr/>
        </p:nvSpPr>
        <p:spPr>
          <a:xfrm>
            <a:off x="3238480" y="5429264"/>
            <a:ext cx="4286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a:solidFill>
                  <a:prstClr val="black"/>
                </a:solidFill>
              </a:rPr>
              <a:t>4</a:t>
            </a:r>
            <a:endParaRPr lang="ru-RU" b="1" dirty="0">
              <a:solidFill>
                <a:prstClr val="black"/>
              </a:solidFill>
            </a:endParaRPr>
          </a:p>
        </p:txBody>
      </p:sp>
      <p:sp>
        <p:nvSpPr>
          <p:cNvPr id="532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5324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10116" y="2143116"/>
            <a:ext cx="3143272" cy="1022379"/>
          </a:xfrm>
          <a:prstGeom prst="rect">
            <a:avLst/>
          </a:prstGeom>
          <a:noFill/>
        </p:spPr>
      </p:pic>
    </p:spTree>
    <p:extLst>
      <p:ext uri="{BB962C8B-B14F-4D97-AF65-F5344CB8AC3E}">
        <p14:creationId xmlns:p14="http://schemas.microsoft.com/office/powerpoint/2010/main" val="2845822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Световая чувствительность диссектора</a:t>
            </a:r>
          </a:p>
        </p:txBody>
      </p:sp>
      <p:sp>
        <p:nvSpPr>
          <p:cNvPr id="6" name="Содержимое 5"/>
          <p:cNvSpPr>
            <a:spLocks noGrp="1"/>
          </p:cNvSpPr>
          <p:nvPr>
            <p:ph idx="1"/>
          </p:nvPr>
        </p:nvSpPr>
        <p:spPr>
          <a:xfrm>
            <a:off x="2024034" y="1285860"/>
            <a:ext cx="8215370" cy="5143536"/>
          </a:xfrm>
        </p:spPr>
        <p:txBody>
          <a:bodyPr>
            <a:normAutofit/>
          </a:bodyPr>
          <a:lstStyle/>
          <a:p>
            <a:pPr marL="0" indent="0" algn="just">
              <a:buNone/>
            </a:pPr>
            <a:r>
              <a:rPr lang="ru-RU" sz="2200" dirty="0"/>
              <a:t>С учетом связи освещенностей объекта и изображения</a:t>
            </a:r>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endParaRPr lang="ru-RU" sz="2200" dirty="0"/>
          </a:p>
          <a:p>
            <a:pPr marL="0" indent="0" algn="just">
              <a:buNone/>
            </a:pPr>
            <a:r>
              <a:rPr lang="ru-RU" sz="2200" dirty="0"/>
              <a:t>ВЭУ </a:t>
            </a:r>
            <a:r>
              <a:rPr lang="ru-RU" sz="2200" dirty="0">
                <a:sym typeface="Wingdings" pitchFamily="2" charset="2"/>
              </a:rPr>
              <a:t> </a:t>
            </a:r>
            <a:r>
              <a:rPr lang="el-GR" sz="2200" b="1" dirty="0">
                <a:latin typeface="Times New Roman" pitchFamily="18" charset="0"/>
                <a:cs typeface="Times New Roman" pitchFamily="18" charset="0"/>
              </a:rPr>
              <a:t>Ψ </a:t>
            </a:r>
            <a:r>
              <a:rPr lang="ru-RU" sz="2200" b="1" dirty="0">
                <a:latin typeface="Times New Roman" pitchFamily="18" charset="0"/>
                <a:cs typeface="Times New Roman" pitchFamily="18" charset="0"/>
                <a:sym typeface="Wingdings" pitchFamily="2" charset="2"/>
              </a:rPr>
              <a:t>= </a:t>
            </a:r>
            <a:r>
              <a:rPr lang="el-GR" sz="2200" b="1" dirty="0">
                <a:latin typeface="Times New Roman" pitchFamily="18" charset="0"/>
                <a:cs typeface="Times New Roman" pitchFamily="18" charset="0"/>
              </a:rPr>
              <a:t>Ψ</a:t>
            </a:r>
            <a:r>
              <a:rPr lang="ru-RU" sz="2200" b="1" baseline="-25000" dirty="0">
                <a:latin typeface="Times New Roman" pitchFamily="18" charset="0"/>
                <a:cs typeface="Times New Roman" pitchFamily="18" charset="0"/>
              </a:rPr>
              <a:t>Ф</a:t>
            </a:r>
            <a:r>
              <a:rPr lang="ru-RU" sz="2200" b="1" dirty="0">
                <a:latin typeface="Times New Roman" pitchFamily="18" charset="0"/>
                <a:cs typeface="Times New Roman" pitchFamily="18" charset="0"/>
              </a:rPr>
              <a:t> (</a:t>
            </a:r>
            <a:r>
              <a:rPr lang="el-GR" sz="2200" b="1" i="1" dirty="0">
                <a:latin typeface="Times New Roman" pitchFamily="18" charset="0"/>
                <a:cs typeface="Times New Roman" pitchFamily="18" charset="0"/>
              </a:rPr>
              <a:t>σ</a:t>
            </a:r>
            <a:r>
              <a:rPr lang="ru-RU" sz="2200" dirty="0"/>
              <a:t> – </a:t>
            </a:r>
            <a:r>
              <a:rPr lang="ru-RU" sz="2200" b="1" dirty="0">
                <a:latin typeface="Times New Roman" pitchFamily="18" charset="0"/>
                <a:cs typeface="Times New Roman" pitchFamily="18" charset="0"/>
              </a:rPr>
              <a:t>1)/</a:t>
            </a:r>
            <a:r>
              <a:rPr lang="el-GR" sz="2200" b="1" i="1" dirty="0">
                <a:latin typeface="Times New Roman" pitchFamily="18" charset="0"/>
                <a:cs typeface="Times New Roman" pitchFamily="18" charset="0"/>
              </a:rPr>
              <a:t>σ</a:t>
            </a:r>
            <a:r>
              <a:rPr lang="ru-RU" sz="2200" dirty="0"/>
              <a:t>  (</a:t>
            </a:r>
            <a:r>
              <a:rPr lang="el-GR" sz="2200" b="1" i="1" dirty="0">
                <a:latin typeface="Times New Roman" pitchFamily="18" charset="0"/>
                <a:cs typeface="Times New Roman" pitchFamily="18" charset="0"/>
              </a:rPr>
              <a:t>σ</a:t>
            </a:r>
            <a:r>
              <a:rPr lang="ru-RU" sz="2200" dirty="0"/>
              <a:t> – коэффициент вторичной электронной эмиссии динодов).</a:t>
            </a:r>
          </a:p>
          <a:p>
            <a:pPr marL="0" indent="0" algn="just">
              <a:buNone/>
            </a:pPr>
            <a:endParaRPr lang="ru-RU" sz="2200" dirty="0"/>
          </a:p>
          <a:p>
            <a:pPr marL="0" indent="0" algn="just">
              <a:buNone/>
            </a:pPr>
            <a:endParaRPr lang="ru-RU" sz="2200" dirty="0"/>
          </a:p>
          <a:p>
            <a:pPr marL="0" indent="0" algn="just">
              <a:buNone/>
            </a:pPr>
            <a:endParaRPr lang="ru-RU" sz="2200" dirty="0"/>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2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4029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52992" y="1785926"/>
            <a:ext cx="2224640" cy="785818"/>
          </a:xfrm>
          <a:prstGeom prst="rect">
            <a:avLst/>
          </a:prstGeom>
          <a:noFill/>
        </p:spPr>
      </p:pic>
      <p:pic>
        <p:nvPicPr>
          <p:cNvPr id="14029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810117" y="2786059"/>
            <a:ext cx="2571755" cy="514351"/>
          </a:xfrm>
          <a:prstGeom prst="rect">
            <a:avLst/>
          </a:prstGeom>
          <a:noFill/>
        </p:spPr>
      </p:pic>
      <p:pic>
        <p:nvPicPr>
          <p:cNvPr id="14029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381489" y="3500438"/>
            <a:ext cx="3475835" cy="828676"/>
          </a:xfrm>
          <a:prstGeom prst="rect">
            <a:avLst/>
          </a:prstGeom>
          <a:noFill/>
        </p:spPr>
      </p:pic>
      <p:pic>
        <p:nvPicPr>
          <p:cNvPr id="140289"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310051" y="5286388"/>
            <a:ext cx="3602439" cy="828676"/>
          </a:xfrm>
          <a:prstGeom prst="rect">
            <a:avLst/>
          </a:prstGeom>
          <a:noFill/>
        </p:spPr>
      </p:pic>
      <p:sp>
        <p:nvSpPr>
          <p:cNvPr id="140293" name="Rectangle 5"/>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40294" name="Rectangle 6"/>
          <p:cNvSpPr>
            <a:spLocks noChangeArrowheads="1"/>
          </p:cNvSpPr>
          <p:nvPr/>
        </p:nvSpPr>
        <p:spPr bwMode="auto">
          <a:xfrm>
            <a:off x="1524001" y="11774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0295" name="Rectangle 7"/>
          <p:cNvSpPr>
            <a:spLocks noChangeArrowheads="1"/>
          </p:cNvSpPr>
          <p:nvPr/>
        </p:nvSpPr>
        <p:spPr bwMode="auto">
          <a:xfrm>
            <a:off x="1524001" y="20060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0297" name="Rectangle 9"/>
          <p:cNvSpPr>
            <a:spLocks noChangeArrowheads="1"/>
          </p:cNvSpPr>
          <p:nvPr/>
        </p:nvSpPr>
        <p:spPr bwMode="auto">
          <a:xfrm>
            <a:off x="1524001" y="4063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7" name="TextBox 16"/>
          <p:cNvSpPr txBox="1"/>
          <p:nvPr/>
        </p:nvSpPr>
        <p:spPr>
          <a:xfrm>
            <a:off x="3238480" y="2786058"/>
            <a:ext cx="4286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a:solidFill>
                  <a:prstClr val="black"/>
                </a:solidFill>
              </a:rPr>
              <a:t>6</a:t>
            </a:r>
            <a:endParaRPr lang="ru-RU" b="1" dirty="0">
              <a:solidFill>
                <a:prstClr val="black"/>
              </a:solidFill>
            </a:endParaRPr>
          </a:p>
        </p:txBody>
      </p:sp>
      <p:sp>
        <p:nvSpPr>
          <p:cNvPr id="18" name="TextBox 17"/>
          <p:cNvSpPr txBox="1"/>
          <p:nvPr/>
        </p:nvSpPr>
        <p:spPr>
          <a:xfrm>
            <a:off x="3238480" y="1928802"/>
            <a:ext cx="4286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a:solidFill>
                  <a:prstClr val="black"/>
                </a:solidFill>
              </a:rPr>
              <a:t>5</a:t>
            </a:r>
            <a:endParaRPr lang="ru-RU" b="1" dirty="0">
              <a:solidFill>
                <a:prstClr val="black"/>
              </a:solidFill>
            </a:endParaRPr>
          </a:p>
        </p:txBody>
      </p:sp>
    </p:spTree>
    <p:extLst>
      <p:ext uri="{BB962C8B-B14F-4D97-AF65-F5344CB8AC3E}">
        <p14:creationId xmlns:p14="http://schemas.microsoft.com/office/powerpoint/2010/main" val="2843432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1952596" y="4286256"/>
            <a:ext cx="8222572" cy="2123658"/>
          </a:xfrm>
          <a:prstGeom prst="rect">
            <a:avLst/>
          </a:prstGeom>
          <a:noFill/>
        </p:spPr>
        <p:txBody>
          <a:bodyPr wrap="none" rtlCol="0">
            <a:spAutoFit/>
          </a:bodyPr>
          <a:lstStyle/>
          <a:p>
            <a:r>
              <a:rPr lang="ru-RU" sz="2200" dirty="0">
                <a:solidFill>
                  <a:prstClr val="black"/>
                </a:solidFill>
              </a:rPr>
              <a:t>За время накопления </a:t>
            </a:r>
            <a:r>
              <a:rPr lang="en-US" sz="2200" b="1" i="1" dirty="0">
                <a:solidFill>
                  <a:prstClr val="black"/>
                </a:solidFill>
                <a:latin typeface="Times New Roman" pitchFamily="18" charset="0"/>
                <a:cs typeface="Times New Roman" pitchFamily="18" charset="0"/>
              </a:rPr>
              <a:t>T</a:t>
            </a:r>
            <a:r>
              <a:rPr lang="ru-RU" sz="2200" baseline="-25000" dirty="0">
                <a:solidFill>
                  <a:prstClr val="black"/>
                </a:solidFill>
                <a:latin typeface="Times New Roman" pitchFamily="18" charset="0"/>
                <a:cs typeface="Times New Roman" pitchFamily="18" charset="0"/>
              </a:rPr>
              <a:t>к</a:t>
            </a:r>
            <a:r>
              <a:rPr lang="ru-RU" sz="2200" dirty="0">
                <a:solidFill>
                  <a:prstClr val="black"/>
                </a:solidFill>
              </a:rPr>
              <a:t> элементарная емкость приобретает заряд</a:t>
            </a:r>
          </a:p>
          <a:p>
            <a:endParaRPr lang="ru-RU" sz="2200" dirty="0">
              <a:solidFill>
                <a:prstClr val="black"/>
              </a:solidFill>
            </a:endParaRPr>
          </a:p>
          <a:p>
            <a:endParaRPr lang="ru-RU" sz="2200" dirty="0">
              <a:solidFill>
                <a:prstClr val="black"/>
              </a:solidFill>
            </a:endParaRPr>
          </a:p>
          <a:p>
            <a:r>
              <a:rPr lang="ru-RU" sz="2200" dirty="0">
                <a:solidFill>
                  <a:prstClr val="black"/>
                </a:solidFill>
              </a:rPr>
              <a:t>Ток разряда:</a:t>
            </a:r>
          </a:p>
          <a:p>
            <a:endParaRPr lang="ru-RU" sz="2200" b="1" i="1" dirty="0">
              <a:solidFill>
                <a:prstClr val="black"/>
              </a:solidFill>
              <a:latin typeface="Times New Roman" pitchFamily="18" charset="0"/>
              <a:cs typeface="Times New Roman" pitchFamily="18" charset="0"/>
            </a:endParaRPr>
          </a:p>
          <a:p>
            <a:r>
              <a:rPr lang="ru-RU" sz="2200" b="1" i="1" dirty="0" err="1">
                <a:solidFill>
                  <a:prstClr val="black"/>
                </a:solidFill>
                <a:latin typeface="Times New Roman" pitchFamily="18" charset="0"/>
                <a:cs typeface="Times New Roman" pitchFamily="18" charset="0"/>
              </a:rPr>
              <a:t>τ</a:t>
            </a:r>
            <a:r>
              <a:rPr lang="ru-RU" sz="2200" dirty="0" err="1">
                <a:solidFill>
                  <a:prstClr val="black"/>
                </a:solidFill>
              </a:rPr>
              <a:t> </a:t>
            </a:r>
            <a:r>
              <a:rPr lang="ru-RU" sz="2200" dirty="0">
                <a:solidFill>
                  <a:prstClr val="black"/>
                </a:solidFill>
              </a:rPr>
              <a:t>– время считывания заряда с одного элемента</a:t>
            </a:r>
          </a:p>
        </p:txBody>
      </p:sp>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Принцип накопления заряда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 name="Группа 59"/>
          <p:cNvGrpSpPr/>
          <p:nvPr/>
        </p:nvGrpSpPr>
        <p:grpSpPr>
          <a:xfrm>
            <a:off x="2024034" y="1071546"/>
            <a:ext cx="2640600" cy="2930546"/>
            <a:chOff x="500034" y="1071546"/>
            <a:chExt cx="2640600" cy="2930546"/>
          </a:xfrm>
        </p:grpSpPr>
        <p:sp>
          <p:nvSpPr>
            <p:cNvPr id="7" name="Скругленный прямоугольник 6"/>
            <p:cNvSpPr/>
            <p:nvPr/>
          </p:nvSpPr>
          <p:spPr>
            <a:xfrm>
              <a:off x="2428860" y="1500174"/>
              <a:ext cx="142876" cy="1214446"/>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0" name="Прямая соединительная линия 9"/>
            <p:cNvCxnSpPr/>
            <p:nvPr/>
          </p:nvCxnSpPr>
          <p:spPr>
            <a:xfrm rot="5400000">
              <a:off x="1678761" y="2107397"/>
              <a:ext cx="1214446" cy="1588"/>
            </a:xfrm>
            <a:prstGeom prst="line">
              <a:avLst/>
            </a:prstGeom>
            <a:ln w="5397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stCxn id="7" idx="2"/>
            </p:cNvCxnSpPr>
            <p:nvPr/>
          </p:nvCxnSpPr>
          <p:spPr>
            <a:xfrm rot="5400000">
              <a:off x="2285984" y="2928934"/>
              <a:ext cx="428628"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2428860" y="3143248"/>
              <a:ext cx="142876" cy="50006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5" name="Прямая соединительная линия 14"/>
            <p:cNvCxnSpPr>
              <a:stCxn id="13" idx="2"/>
            </p:cNvCxnSpPr>
            <p:nvPr/>
          </p:nvCxnSpPr>
          <p:spPr>
            <a:xfrm rot="5400000">
              <a:off x="2321703" y="3821909"/>
              <a:ext cx="35719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2428860" y="4000504"/>
              <a:ext cx="142876"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2500298" y="2928934"/>
              <a:ext cx="571504" cy="1588"/>
            </a:xfrm>
            <a:prstGeom prst="straightConnector1">
              <a:avLst/>
            </a:prstGeom>
            <a:ln w="1905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a:off x="1428728" y="2857496"/>
              <a:ext cx="500066" cy="142876"/>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24" name="Прямая соединительная линия 23"/>
            <p:cNvCxnSpPr>
              <a:stCxn id="20" idx="2"/>
            </p:cNvCxnSpPr>
            <p:nvPr/>
          </p:nvCxnSpPr>
          <p:spPr>
            <a:xfrm rot="16200000" flipH="1">
              <a:off x="1549344" y="3129788"/>
              <a:ext cx="262117" cy="328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1531955" y="3363913"/>
              <a:ext cx="298453" cy="1588"/>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1428728" y="3273424"/>
              <a:ext cx="500066"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rot="5400000">
              <a:off x="1474786" y="3597275"/>
              <a:ext cx="428628" cy="1588"/>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10800000">
              <a:off x="768351" y="3810001"/>
              <a:ext cx="1730395" cy="3173"/>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rot="5400000" flipH="1" flipV="1">
              <a:off x="314310" y="3327412"/>
              <a:ext cx="942979" cy="3149"/>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5400000" flipH="1" flipV="1">
              <a:off x="785786" y="2643182"/>
              <a:ext cx="214314" cy="21431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Скругленный прямоугольник 36"/>
            <p:cNvSpPr/>
            <p:nvPr/>
          </p:nvSpPr>
          <p:spPr>
            <a:xfrm rot="2968502">
              <a:off x="870554" y="2520497"/>
              <a:ext cx="388502" cy="142876"/>
            </a:xfrm>
            <a:prstGeom prst="roundRect">
              <a:avLst>
                <a:gd name="adj" fmla="val 3208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41" name="Прямая со стрелкой 40"/>
            <p:cNvCxnSpPr/>
            <p:nvPr/>
          </p:nvCxnSpPr>
          <p:spPr>
            <a:xfrm flipV="1">
              <a:off x="1214414" y="1857364"/>
              <a:ext cx="1000132" cy="642942"/>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endCxn id="20" idx="0"/>
            </p:cNvCxnSpPr>
            <p:nvPr/>
          </p:nvCxnSpPr>
          <p:spPr>
            <a:xfrm rot="5400000">
              <a:off x="1518026" y="2232414"/>
              <a:ext cx="785818" cy="464347"/>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857224" y="1571612"/>
              <a:ext cx="785818" cy="1588"/>
            </a:xfrm>
            <a:prstGeom prst="straightConnector1">
              <a:avLst/>
            </a:prstGeom>
            <a:ln w="317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89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857224" y="1785926"/>
              <a:ext cx="785818" cy="1588"/>
            </a:xfrm>
            <a:prstGeom prst="straightConnector1">
              <a:avLst/>
            </a:prstGeom>
            <a:ln w="317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89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857224" y="2000240"/>
              <a:ext cx="785818" cy="1588"/>
            </a:xfrm>
            <a:prstGeom prst="straightConnector1">
              <a:avLst/>
            </a:prstGeom>
            <a:ln w="3175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890000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85786" y="1071546"/>
              <a:ext cx="785818" cy="428628"/>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ru-RU" sz="2200" b="1"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rPr>
                <a:t>свет</a:t>
              </a:r>
              <a:endParaRPr lang="ru-RU" sz="2200" b="1"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ndParaRPr>
            </a:p>
          </p:txBody>
        </p:sp>
        <p:sp>
          <p:nvSpPr>
            <p:cNvPr id="49" name="TextBox 48"/>
            <p:cNvSpPr txBox="1"/>
            <p:nvPr/>
          </p:nvSpPr>
          <p:spPr>
            <a:xfrm>
              <a:off x="1357290" y="2357430"/>
              <a:ext cx="389850" cy="430887"/>
            </a:xfrm>
            <a:prstGeom prst="rect">
              <a:avLst/>
            </a:prstGeom>
            <a:noFill/>
          </p:spPr>
          <p:txBody>
            <a:bodyPr wrap="none" rtlCol="0">
              <a:spAutoFit/>
            </a:bodyPr>
            <a:lstStyle/>
            <a:p>
              <a:r>
                <a:rPr lang="en-US" sz="2200" b="1" i="1" dirty="0" err="1">
                  <a:solidFill>
                    <a:srgbClr val="FF0000"/>
                  </a:solidFill>
                </a:rPr>
                <a:t>i</a:t>
              </a:r>
              <a:r>
                <a:rPr lang="ru-RU" sz="2200" b="1" baseline="-25000" dirty="0">
                  <a:solidFill>
                    <a:srgbClr val="FF0000"/>
                  </a:solidFill>
                </a:rPr>
                <a:t>Ф</a:t>
              </a:r>
              <a:endParaRPr lang="ru-RU" sz="2200" b="1" baseline="-25000" dirty="0">
                <a:solidFill>
                  <a:srgbClr val="FF0000"/>
                </a:solidFill>
              </a:endParaRPr>
            </a:p>
          </p:txBody>
        </p:sp>
        <p:sp>
          <p:nvSpPr>
            <p:cNvPr id="50" name="TextBox 49"/>
            <p:cNvSpPr txBox="1"/>
            <p:nvPr/>
          </p:nvSpPr>
          <p:spPr>
            <a:xfrm>
              <a:off x="2714612" y="1214422"/>
              <a:ext cx="327334" cy="430887"/>
            </a:xfrm>
            <a:prstGeom prst="rect">
              <a:avLst/>
            </a:prstGeom>
            <a:noFill/>
          </p:spPr>
          <p:txBody>
            <a:bodyPr wrap="none" rtlCol="0">
              <a:spAutoFit/>
            </a:bodyPr>
            <a:lstStyle/>
            <a:p>
              <a:r>
                <a:rPr lang="ru-RU" sz="2200" b="1" i="1" dirty="0">
                  <a:solidFill>
                    <a:srgbClr val="0070C0"/>
                  </a:solidFill>
                </a:rPr>
                <a:t>3</a:t>
              </a:r>
              <a:endParaRPr lang="ru-RU" sz="2200" b="1" baseline="-25000" dirty="0">
                <a:solidFill>
                  <a:srgbClr val="0070C0"/>
                </a:solidFill>
              </a:endParaRPr>
            </a:p>
          </p:txBody>
        </p:sp>
        <p:sp>
          <p:nvSpPr>
            <p:cNvPr id="51" name="TextBox 50"/>
            <p:cNvSpPr txBox="1"/>
            <p:nvPr/>
          </p:nvSpPr>
          <p:spPr>
            <a:xfrm>
              <a:off x="2000232" y="1071546"/>
              <a:ext cx="327334" cy="430887"/>
            </a:xfrm>
            <a:prstGeom prst="rect">
              <a:avLst/>
            </a:prstGeom>
            <a:noFill/>
          </p:spPr>
          <p:txBody>
            <a:bodyPr wrap="none" rtlCol="0">
              <a:spAutoFit/>
            </a:bodyPr>
            <a:lstStyle/>
            <a:p>
              <a:r>
                <a:rPr lang="ru-RU" sz="2200" b="1" i="1" dirty="0">
                  <a:solidFill>
                    <a:srgbClr val="0070C0"/>
                  </a:solidFill>
                </a:rPr>
                <a:t>2</a:t>
              </a:r>
              <a:endParaRPr lang="ru-RU" sz="2200" b="1" baseline="-25000" dirty="0">
                <a:solidFill>
                  <a:srgbClr val="0070C0"/>
                </a:solidFill>
              </a:endParaRPr>
            </a:p>
          </p:txBody>
        </p:sp>
        <p:sp>
          <p:nvSpPr>
            <p:cNvPr id="52" name="TextBox 51"/>
            <p:cNvSpPr txBox="1"/>
            <p:nvPr/>
          </p:nvSpPr>
          <p:spPr>
            <a:xfrm>
              <a:off x="500034" y="2428868"/>
              <a:ext cx="327334" cy="430887"/>
            </a:xfrm>
            <a:prstGeom prst="rect">
              <a:avLst/>
            </a:prstGeom>
            <a:noFill/>
          </p:spPr>
          <p:txBody>
            <a:bodyPr wrap="none" rtlCol="0">
              <a:spAutoFit/>
            </a:bodyPr>
            <a:lstStyle/>
            <a:p>
              <a:r>
                <a:rPr lang="ru-RU" sz="2200" b="1" i="1" dirty="0">
                  <a:solidFill>
                    <a:srgbClr val="0070C0"/>
                  </a:solidFill>
                </a:rPr>
                <a:t>1</a:t>
              </a:r>
              <a:endParaRPr lang="ru-RU" sz="2200" b="1" baseline="-25000" dirty="0">
                <a:solidFill>
                  <a:srgbClr val="0070C0"/>
                </a:solidFill>
              </a:endParaRPr>
            </a:p>
          </p:txBody>
        </p:sp>
        <p:sp>
          <p:nvSpPr>
            <p:cNvPr id="53" name="TextBox 52"/>
            <p:cNvSpPr txBox="1"/>
            <p:nvPr/>
          </p:nvSpPr>
          <p:spPr>
            <a:xfrm>
              <a:off x="1071538" y="2786058"/>
              <a:ext cx="327334" cy="430887"/>
            </a:xfrm>
            <a:prstGeom prst="rect">
              <a:avLst/>
            </a:prstGeom>
            <a:noFill/>
          </p:spPr>
          <p:txBody>
            <a:bodyPr wrap="none" rtlCol="0">
              <a:spAutoFit/>
            </a:bodyPr>
            <a:lstStyle/>
            <a:p>
              <a:r>
                <a:rPr lang="ru-RU" sz="2200" b="1" i="1" dirty="0">
                  <a:solidFill>
                    <a:srgbClr val="0070C0"/>
                  </a:solidFill>
                </a:rPr>
                <a:t>4</a:t>
              </a:r>
              <a:endParaRPr lang="ru-RU" sz="2200" b="1" baseline="-25000" dirty="0">
                <a:solidFill>
                  <a:srgbClr val="0070C0"/>
                </a:solidFill>
              </a:endParaRPr>
            </a:p>
          </p:txBody>
        </p:sp>
        <p:sp>
          <p:nvSpPr>
            <p:cNvPr id="54" name="TextBox 53"/>
            <p:cNvSpPr txBox="1"/>
            <p:nvPr/>
          </p:nvSpPr>
          <p:spPr>
            <a:xfrm>
              <a:off x="1142976" y="3000372"/>
              <a:ext cx="327334" cy="430887"/>
            </a:xfrm>
            <a:prstGeom prst="rect">
              <a:avLst/>
            </a:prstGeom>
            <a:noFill/>
          </p:spPr>
          <p:txBody>
            <a:bodyPr wrap="none" rtlCol="0">
              <a:spAutoFit/>
            </a:bodyPr>
            <a:lstStyle/>
            <a:p>
              <a:r>
                <a:rPr lang="ru-RU" sz="2200" b="1" dirty="0">
                  <a:solidFill>
                    <a:prstClr val="black"/>
                  </a:solidFill>
                </a:rPr>
                <a:t>+</a:t>
              </a:r>
              <a:endParaRPr lang="ru-RU" sz="2200" b="1" baseline="-25000" dirty="0">
                <a:solidFill>
                  <a:prstClr val="black"/>
                </a:solidFill>
              </a:endParaRPr>
            </a:p>
          </p:txBody>
        </p:sp>
        <p:sp>
          <p:nvSpPr>
            <p:cNvPr id="55" name="TextBox 54"/>
            <p:cNvSpPr txBox="1"/>
            <p:nvPr/>
          </p:nvSpPr>
          <p:spPr>
            <a:xfrm>
              <a:off x="1142976" y="3214686"/>
              <a:ext cx="325730" cy="430887"/>
            </a:xfrm>
            <a:prstGeom prst="rect">
              <a:avLst/>
            </a:prstGeom>
            <a:noFill/>
          </p:spPr>
          <p:txBody>
            <a:bodyPr wrap="none" rtlCol="0">
              <a:spAutoFit/>
            </a:bodyPr>
            <a:lstStyle/>
            <a:p>
              <a:r>
                <a:rPr lang="ru-RU" sz="2200" dirty="0">
                  <a:solidFill>
                    <a:prstClr val="black"/>
                  </a:solidFill>
                </a:rPr>
                <a:t>–</a:t>
              </a:r>
              <a:endParaRPr lang="ru-RU" sz="2200" b="1" baseline="-25000" dirty="0">
                <a:solidFill>
                  <a:prstClr val="black"/>
                </a:solidFill>
              </a:endParaRPr>
            </a:p>
          </p:txBody>
        </p:sp>
        <p:sp>
          <p:nvSpPr>
            <p:cNvPr id="56" name="TextBox 55"/>
            <p:cNvSpPr txBox="1"/>
            <p:nvPr/>
          </p:nvSpPr>
          <p:spPr>
            <a:xfrm>
              <a:off x="2000232" y="3214686"/>
              <a:ext cx="445956" cy="430887"/>
            </a:xfrm>
            <a:prstGeom prst="rect">
              <a:avLst/>
            </a:prstGeom>
            <a:noFill/>
          </p:spPr>
          <p:txBody>
            <a:bodyPr wrap="none" rtlCol="0">
              <a:spAutoFit/>
            </a:bodyPr>
            <a:lstStyle/>
            <a:p>
              <a:r>
                <a:rPr lang="en-US" sz="2200" b="1" i="1" dirty="0">
                  <a:solidFill>
                    <a:prstClr val="black"/>
                  </a:solidFill>
                </a:rPr>
                <a:t>R</a:t>
              </a:r>
              <a:r>
                <a:rPr lang="ru-RU" sz="2200" b="1" baseline="-25000" dirty="0" err="1">
                  <a:solidFill>
                    <a:prstClr val="black"/>
                  </a:solidFill>
                </a:rPr>
                <a:t>н</a:t>
              </a:r>
              <a:endParaRPr lang="ru-RU" sz="2200" b="1" baseline="-25000" dirty="0">
                <a:solidFill>
                  <a:prstClr val="black"/>
                </a:solidFill>
              </a:endParaRPr>
            </a:p>
          </p:txBody>
        </p:sp>
        <p:sp>
          <p:nvSpPr>
            <p:cNvPr id="57" name="TextBox 56"/>
            <p:cNvSpPr txBox="1"/>
            <p:nvPr/>
          </p:nvSpPr>
          <p:spPr>
            <a:xfrm>
              <a:off x="2786050" y="3214686"/>
              <a:ext cx="354584" cy="430887"/>
            </a:xfrm>
            <a:prstGeom prst="rect">
              <a:avLst/>
            </a:prstGeom>
            <a:noFill/>
          </p:spPr>
          <p:txBody>
            <a:bodyPr wrap="none" rtlCol="0">
              <a:spAutoFit/>
            </a:bodyPr>
            <a:lstStyle/>
            <a:p>
              <a:r>
                <a:rPr lang="en-US" sz="2200" b="1" i="1" dirty="0" err="1">
                  <a:solidFill>
                    <a:prstClr val="black"/>
                  </a:solidFill>
                </a:rPr>
                <a:t>i</a:t>
              </a:r>
              <a:r>
                <a:rPr lang="ru-RU" sz="2200" b="1" baseline="-25000" dirty="0" err="1">
                  <a:solidFill>
                    <a:prstClr val="black"/>
                  </a:solidFill>
                </a:rPr>
                <a:t>р</a:t>
              </a:r>
              <a:endParaRPr lang="ru-RU" sz="2200" b="1" baseline="-25000" dirty="0">
                <a:solidFill>
                  <a:prstClr val="black"/>
                </a:solidFill>
              </a:endParaRPr>
            </a:p>
          </p:txBody>
        </p:sp>
        <p:cxnSp>
          <p:nvCxnSpPr>
            <p:cNvPr id="59" name="Прямая со стрелкой 58"/>
            <p:cNvCxnSpPr/>
            <p:nvPr/>
          </p:nvCxnSpPr>
          <p:spPr>
            <a:xfrm rot="5400000">
              <a:off x="2501092" y="3428206"/>
              <a:ext cx="42862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5381621" y="1285860"/>
            <a:ext cx="4930645" cy="1446550"/>
          </a:xfrm>
          <a:prstGeom prst="rect">
            <a:avLst/>
          </a:prstGeom>
          <a:noFill/>
        </p:spPr>
        <p:txBody>
          <a:bodyPr wrap="square" rtlCol="0">
            <a:spAutoFit/>
          </a:bodyPr>
          <a:lstStyle/>
          <a:p>
            <a:r>
              <a:rPr lang="ru-RU" sz="2200" dirty="0">
                <a:solidFill>
                  <a:prstClr val="black"/>
                </a:solidFill>
              </a:rPr>
              <a:t>1 – катод</a:t>
            </a:r>
          </a:p>
          <a:p>
            <a:r>
              <a:rPr lang="ru-RU" sz="2200" dirty="0">
                <a:solidFill>
                  <a:prstClr val="black"/>
                </a:solidFill>
              </a:rPr>
              <a:t>2 – фотокатод (обкладка конденсатора)</a:t>
            </a:r>
          </a:p>
          <a:p>
            <a:r>
              <a:rPr lang="ru-RU" sz="2200" dirty="0">
                <a:solidFill>
                  <a:prstClr val="black"/>
                </a:solidFill>
              </a:rPr>
              <a:t>3 – сигнальная пластина</a:t>
            </a:r>
          </a:p>
          <a:p>
            <a:r>
              <a:rPr lang="ru-RU" sz="2200" dirty="0">
                <a:solidFill>
                  <a:prstClr val="black"/>
                </a:solidFill>
              </a:rPr>
              <a:t>4 - коллектор</a:t>
            </a:r>
            <a:endParaRPr lang="ru-RU" sz="2200" dirty="0">
              <a:solidFill>
                <a:prstClr val="black"/>
              </a:solidFill>
            </a:endParaRPr>
          </a:p>
        </p:txBody>
      </p:sp>
      <p:pic>
        <p:nvPicPr>
          <p:cNvPr id="5120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24497" y="2786058"/>
            <a:ext cx="3722225" cy="681038"/>
          </a:xfrm>
          <a:prstGeom prst="rect">
            <a:avLst/>
          </a:prstGeom>
          <a:noFill/>
        </p:spPr>
      </p:pic>
      <p:pic>
        <p:nvPicPr>
          <p:cNvPr id="5120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24496" y="3500438"/>
            <a:ext cx="3500462" cy="310290"/>
          </a:xfrm>
          <a:prstGeom prst="rect">
            <a:avLst/>
          </a:prstGeom>
          <a:noFill/>
        </p:spPr>
      </p:pic>
      <p:pic>
        <p:nvPicPr>
          <p:cNvPr id="51203"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24496" y="3929066"/>
            <a:ext cx="3357586" cy="308744"/>
          </a:xfrm>
          <a:prstGeom prst="rect">
            <a:avLst/>
          </a:prstGeom>
          <a:noFill/>
        </p:spPr>
      </p:pic>
      <p:pic>
        <p:nvPicPr>
          <p:cNvPr id="51202"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238613" y="4786322"/>
            <a:ext cx="3638975" cy="395288"/>
          </a:xfrm>
          <a:prstGeom prst="rect">
            <a:avLst/>
          </a:prstGeom>
          <a:noFill/>
        </p:spPr>
      </p:pic>
      <p:pic>
        <p:nvPicPr>
          <p:cNvPr id="51201"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238612" y="5572140"/>
            <a:ext cx="3753391" cy="428628"/>
          </a:xfrm>
          <a:prstGeom prst="rect">
            <a:avLst/>
          </a:prstGeom>
          <a:noFill/>
        </p:spPr>
      </p:pic>
      <p:sp>
        <p:nvSpPr>
          <p:cNvPr id="51206" name="Rectangle 6"/>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1207" name="Rectangle 7"/>
          <p:cNvSpPr>
            <a:spLocks noChangeArrowheads="1"/>
          </p:cNvSpPr>
          <p:nvPr/>
        </p:nvSpPr>
        <p:spPr bwMode="auto">
          <a:xfrm>
            <a:off x="1524001" y="1053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08" name="Rectangle 8"/>
          <p:cNvSpPr>
            <a:spLocks noChangeArrowheads="1"/>
          </p:cNvSpPr>
          <p:nvPr/>
        </p:nvSpPr>
        <p:spPr bwMode="auto">
          <a:xfrm>
            <a:off x="1524001" y="1815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09" name="Rectangle 9"/>
          <p:cNvSpPr>
            <a:spLocks noChangeArrowheads="1"/>
          </p:cNvSpPr>
          <p:nvPr/>
        </p:nvSpPr>
        <p:spPr bwMode="auto">
          <a:xfrm>
            <a:off x="1524001" y="2577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10" name="Rectangle 10"/>
          <p:cNvSpPr>
            <a:spLocks noChangeArrowheads="1"/>
          </p:cNvSpPr>
          <p:nvPr/>
        </p:nvSpPr>
        <p:spPr bwMode="auto">
          <a:xfrm>
            <a:off x="1524001" y="3358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11" name="Rectangle 11"/>
          <p:cNvSpPr>
            <a:spLocks noChangeArrowheads="1"/>
          </p:cNvSpPr>
          <p:nvPr/>
        </p:nvSpPr>
        <p:spPr bwMode="auto">
          <a:xfrm>
            <a:off x="1524001" y="39396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Tree>
    <p:extLst>
      <p:ext uri="{BB962C8B-B14F-4D97-AF65-F5344CB8AC3E}">
        <p14:creationId xmlns:p14="http://schemas.microsoft.com/office/powerpoint/2010/main" val="958333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952596" y="2357431"/>
            <a:ext cx="8429684" cy="2277547"/>
          </a:xfrm>
          <a:prstGeom prst="rect">
            <a:avLst/>
          </a:prstGeom>
          <a:noFill/>
        </p:spPr>
        <p:txBody>
          <a:bodyPr wrap="square" rtlCol="0">
            <a:spAutoFit/>
          </a:bodyPr>
          <a:lstStyle/>
          <a:p>
            <a:r>
              <a:rPr lang="ru-RU" sz="2200" dirty="0">
                <a:solidFill>
                  <a:prstClr val="black"/>
                </a:solidFill>
              </a:rPr>
              <a:t>Дробовый эффект фототока – распределение Пуассона. Для этого случая                     </a:t>
            </a:r>
          </a:p>
          <a:p>
            <a:pPr>
              <a:spcBef>
                <a:spcPts val="1200"/>
              </a:spcBef>
            </a:pPr>
            <a:r>
              <a:rPr lang="ru-RU" sz="2200" dirty="0">
                <a:solidFill>
                  <a:prstClr val="black"/>
                </a:solidFill>
              </a:rPr>
              <a:t>Тогда </a:t>
            </a:r>
          </a:p>
          <a:p>
            <a:endParaRPr lang="ru-RU" sz="2200" dirty="0">
              <a:solidFill>
                <a:prstClr val="black"/>
              </a:solidFill>
            </a:endParaRPr>
          </a:p>
          <a:p>
            <a:endParaRPr lang="ru-RU" sz="2200" dirty="0">
              <a:solidFill>
                <a:prstClr val="black"/>
              </a:solidFill>
            </a:endParaRPr>
          </a:p>
          <a:p>
            <a:r>
              <a:rPr lang="ru-RU" sz="2200" dirty="0">
                <a:solidFill>
                  <a:prstClr val="black"/>
                </a:solidFill>
              </a:rPr>
              <a:t>Без накопления заряда</a:t>
            </a:r>
          </a:p>
        </p:txBody>
      </p:sp>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Принцип накопления заряда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206" name="Rectangle 6"/>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1207" name="Rectangle 7"/>
          <p:cNvSpPr>
            <a:spLocks noChangeArrowheads="1"/>
          </p:cNvSpPr>
          <p:nvPr/>
        </p:nvSpPr>
        <p:spPr bwMode="auto">
          <a:xfrm>
            <a:off x="1524001" y="1053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08" name="Rectangle 8"/>
          <p:cNvSpPr>
            <a:spLocks noChangeArrowheads="1"/>
          </p:cNvSpPr>
          <p:nvPr/>
        </p:nvSpPr>
        <p:spPr bwMode="auto">
          <a:xfrm>
            <a:off x="1524001" y="1815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10" name="Rectangle 10"/>
          <p:cNvSpPr>
            <a:spLocks noChangeArrowheads="1"/>
          </p:cNvSpPr>
          <p:nvPr/>
        </p:nvSpPr>
        <p:spPr bwMode="auto">
          <a:xfrm>
            <a:off x="1524001" y="3358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51211" name="Rectangle 11"/>
          <p:cNvSpPr>
            <a:spLocks noChangeArrowheads="1"/>
          </p:cNvSpPr>
          <p:nvPr/>
        </p:nvSpPr>
        <p:spPr bwMode="auto">
          <a:xfrm>
            <a:off x="1524001" y="39396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pic>
        <p:nvPicPr>
          <p:cNvPr id="142344"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38744" y="1142984"/>
            <a:ext cx="1714530" cy="457208"/>
          </a:xfrm>
          <a:prstGeom prst="rect">
            <a:avLst/>
          </a:prstGeom>
          <a:noFill/>
        </p:spPr>
      </p:pic>
      <p:pic>
        <p:nvPicPr>
          <p:cNvPr id="14234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09852" y="1571613"/>
            <a:ext cx="4648282" cy="736613"/>
          </a:xfrm>
          <a:prstGeom prst="rect">
            <a:avLst/>
          </a:prstGeom>
          <a:noFill/>
        </p:spPr>
      </p:pic>
      <p:pic>
        <p:nvPicPr>
          <p:cNvPr id="142342"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453454" y="1785926"/>
            <a:ext cx="990618" cy="444508"/>
          </a:xfrm>
          <a:prstGeom prst="rect">
            <a:avLst/>
          </a:prstGeom>
          <a:noFill/>
          <a:ln w="19050">
            <a:noFill/>
          </a:ln>
        </p:spPr>
      </p:pic>
      <p:pic>
        <p:nvPicPr>
          <p:cNvPr id="142341"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95605" y="2714620"/>
            <a:ext cx="914417" cy="431808"/>
          </a:xfrm>
          <a:prstGeom prst="rect">
            <a:avLst/>
          </a:prstGeom>
          <a:noFill/>
        </p:spPr>
      </p:pic>
      <p:pic>
        <p:nvPicPr>
          <p:cNvPr id="142340"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952728" y="3214686"/>
            <a:ext cx="1244622" cy="444508"/>
          </a:xfrm>
          <a:prstGeom prst="rect">
            <a:avLst/>
          </a:prstGeom>
          <a:noFill/>
        </p:spPr>
      </p:pic>
      <p:pic>
        <p:nvPicPr>
          <p:cNvPr id="142339"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524233" y="3429000"/>
            <a:ext cx="5067389" cy="800114"/>
          </a:xfrm>
          <a:prstGeom prst="rect">
            <a:avLst/>
          </a:prstGeom>
          <a:noFill/>
        </p:spPr>
      </p:pic>
      <p:pic>
        <p:nvPicPr>
          <p:cNvPr id="142338"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310051" y="4572009"/>
            <a:ext cx="3022655" cy="495309"/>
          </a:xfrm>
          <a:prstGeom prst="rect">
            <a:avLst/>
          </a:prstGeom>
          <a:noFill/>
        </p:spPr>
      </p:pic>
      <p:pic>
        <p:nvPicPr>
          <p:cNvPr id="142337" name="Picture 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952992" y="5214950"/>
            <a:ext cx="2273340" cy="1130320"/>
          </a:xfrm>
          <a:prstGeom prst="rect">
            <a:avLst/>
          </a:prstGeom>
          <a:noFill/>
        </p:spPr>
      </p:pic>
      <p:sp>
        <p:nvSpPr>
          <p:cNvPr id="142345" name="Rectangle 9"/>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42347" name="Rectangle 11"/>
          <p:cNvSpPr>
            <a:spLocks noChangeArrowheads="1"/>
          </p:cNvSpPr>
          <p:nvPr/>
        </p:nvSpPr>
        <p:spPr bwMode="auto">
          <a:xfrm>
            <a:off x="1524001" y="18536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2348" name="Rectangle 12"/>
          <p:cNvSpPr>
            <a:spLocks noChangeArrowheads="1"/>
          </p:cNvSpPr>
          <p:nvPr/>
        </p:nvSpPr>
        <p:spPr bwMode="auto">
          <a:xfrm>
            <a:off x="1524001" y="26442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2350" name="Rectangle 14"/>
          <p:cNvSpPr>
            <a:spLocks noChangeArrowheads="1"/>
          </p:cNvSpPr>
          <p:nvPr/>
        </p:nvSpPr>
        <p:spPr bwMode="auto">
          <a:xfrm>
            <a:off x="1524001" y="42158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2352" name="Rectangle 16"/>
          <p:cNvSpPr>
            <a:spLocks noChangeArrowheads="1"/>
          </p:cNvSpPr>
          <p:nvPr/>
        </p:nvSpPr>
        <p:spPr bwMode="auto">
          <a:xfrm>
            <a:off x="1524001" y="61018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
        <p:nvSpPr>
          <p:cNvPr id="142353" name="Rectangle 17"/>
          <p:cNvSpPr>
            <a:spLocks noChangeArrowheads="1"/>
          </p:cNvSpPr>
          <p:nvPr/>
        </p:nvSpPr>
        <p:spPr bwMode="auto">
          <a:xfrm>
            <a:off x="1524001" y="7406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endParaRPr>
          </a:p>
        </p:txBody>
      </p:sp>
    </p:spTree>
    <p:extLst>
      <p:ext uri="{BB962C8B-B14F-4D97-AF65-F5344CB8AC3E}">
        <p14:creationId xmlns:p14="http://schemas.microsoft.com/office/powerpoint/2010/main" val="2799555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ВИДИКОН</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Содержимое 5"/>
          <p:cNvSpPr>
            <a:spLocks noGrp="1"/>
          </p:cNvSpPr>
          <p:nvPr>
            <p:ph idx="1"/>
          </p:nvPr>
        </p:nvSpPr>
        <p:spPr>
          <a:xfrm>
            <a:off x="7381884" y="1214422"/>
            <a:ext cx="3071898" cy="5357850"/>
          </a:xfrm>
        </p:spPr>
        <p:txBody>
          <a:bodyPr>
            <a:normAutofit lnSpcReduction="10000"/>
          </a:bodyPr>
          <a:lstStyle/>
          <a:p>
            <a:pPr>
              <a:buNone/>
            </a:pPr>
            <a:r>
              <a:rPr lang="ru-RU" sz="1800" dirty="0"/>
              <a:t>1 – фокусирующая катушка</a:t>
            </a:r>
          </a:p>
          <a:p>
            <a:pPr>
              <a:buNone/>
            </a:pPr>
            <a:r>
              <a:rPr lang="ru-RU" sz="1800" dirty="0"/>
              <a:t>2 – отклоняющие катушки</a:t>
            </a:r>
          </a:p>
          <a:p>
            <a:pPr>
              <a:buNone/>
            </a:pPr>
            <a:r>
              <a:rPr lang="ru-RU" sz="1800" dirty="0"/>
              <a:t>3 – фокусирующий электрод</a:t>
            </a:r>
          </a:p>
          <a:p>
            <a:pPr>
              <a:buNone/>
            </a:pPr>
            <a:r>
              <a:rPr lang="ru-RU" sz="1800" dirty="0"/>
              <a:t>4 – анод с </a:t>
            </a:r>
            <a:r>
              <a:rPr lang="ru-RU" sz="1800" dirty="0" err="1"/>
              <a:t>апертурной</a:t>
            </a:r>
            <a:r>
              <a:rPr lang="ru-RU" sz="1800" dirty="0"/>
              <a:t> диафрагмой</a:t>
            </a:r>
          </a:p>
          <a:p>
            <a:pPr>
              <a:buNone/>
            </a:pPr>
            <a:r>
              <a:rPr lang="ru-RU" sz="1800" dirty="0"/>
              <a:t>5 – электронный прожектор с </a:t>
            </a:r>
            <a:r>
              <a:rPr lang="ru-RU" sz="1800" dirty="0" err="1"/>
              <a:t>термокатодом</a:t>
            </a:r>
            <a:endParaRPr lang="ru-RU" sz="1800" dirty="0"/>
          </a:p>
          <a:p>
            <a:pPr>
              <a:buNone/>
            </a:pPr>
            <a:r>
              <a:rPr lang="ru-RU" sz="1800" dirty="0"/>
              <a:t>6 – планшайба</a:t>
            </a:r>
          </a:p>
          <a:p>
            <a:pPr>
              <a:buNone/>
            </a:pPr>
            <a:r>
              <a:rPr lang="ru-RU" sz="1800" dirty="0"/>
              <a:t>7 – сигнальная пластина (прозрачный проводник)</a:t>
            </a:r>
          </a:p>
          <a:p>
            <a:pPr>
              <a:buNone/>
            </a:pPr>
            <a:r>
              <a:rPr lang="ru-RU" sz="1800" dirty="0"/>
              <a:t>8 – фотопроводящий полупроводник (</a:t>
            </a:r>
            <a:r>
              <a:rPr lang="ru-RU" sz="1800" dirty="0" err="1"/>
              <a:t>трехсернистая</a:t>
            </a:r>
            <a:r>
              <a:rPr lang="ru-RU" sz="1800" dirty="0"/>
              <a:t> сурьма)</a:t>
            </a:r>
          </a:p>
          <a:p>
            <a:pPr>
              <a:buNone/>
            </a:pPr>
            <a:r>
              <a:rPr lang="ru-RU" sz="1800" dirty="0"/>
              <a:t>9 – коллектор</a:t>
            </a:r>
          </a:p>
          <a:p>
            <a:pPr>
              <a:buNone/>
            </a:pPr>
            <a:r>
              <a:rPr lang="ru-RU" sz="1800" dirty="0"/>
              <a:t>10 – выпрямляющая катушка</a:t>
            </a:r>
            <a:endParaRPr lang="ru-RU" sz="1800" dirty="0"/>
          </a:p>
        </p:txBody>
      </p:sp>
      <p:grpSp>
        <p:nvGrpSpPr>
          <p:cNvPr id="2" name="Группа 43"/>
          <p:cNvGrpSpPr/>
          <p:nvPr/>
        </p:nvGrpSpPr>
        <p:grpSpPr>
          <a:xfrm>
            <a:off x="1738283" y="1071547"/>
            <a:ext cx="5229557" cy="4333885"/>
            <a:chOff x="0" y="1071546"/>
            <a:chExt cx="5229557" cy="4333885"/>
          </a:xfrm>
        </p:grpSpPr>
        <p:pic>
          <p:nvPicPr>
            <p:cNvPr id="58370" name="Picture 2"/>
            <p:cNvPicPr>
              <a:picLocks noChangeAspect="1" noChangeArrowheads="1"/>
            </p:cNvPicPr>
            <p:nvPr/>
          </p:nvPicPr>
          <p:blipFill>
            <a:blip r:embed="rId4" cstate="print"/>
            <a:srcRect/>
            <a:stretch>
              <a:fillRect/>
            </a:stretch>
          </p:blipFill>
          <p:spPr bwMode="auto">
            <a:xfrm>
              <a:off x="0" y="1142984"/>
              <a:ext cx="5229557" cy="4262447"/>
            </a:xfrm>
            <a:prstGeom prst="rect">
              <a:avLst/>
            </a:prstGeom>
            <a:noFill/>
            <a:ln w="9525">
              <a:noFill/>
              <a:miter lim="800000"/>
              <a:headEnd/>
              <a:tailEnd/>
            </a:ln>
            <a:effectLst/>
          </p:spPr>
        </p:pic>
        <p:sp>
          <p:nvSpPr>
            <p:cNvPr id="21" name="TextBox 20"/>
            <p:cNvSpPr txBox="1"/>
            <p:nvPr/>
          </p:nvSpPr>
          <p:spPr>
            <a:xfrm>
              <a:off x="2214546" y="1071546"/>
              <a:ext cx="357190" cy="369332"/>
            </a:xfrm>
            <a:prstGeom prst="rect">
              <a:avLst/>
            </a:prstGeom>
            <a:noFill/>
          </p:spPr>
          <p:txBody>
            <a:bodyPr wrap="square" rtlCol="0">
              <a:spAutoFit/>
            </a:bodyPr>
            <a:lstStyle/>
            <a:p>
              <a:pPr algn="ctr"/>
              <a:r>
                <a:rPr lang="ru-RU" dirty="0">
                  <a:solidFill>
                    <a:prstClr val="black"/>
                  </a:solidFill>
                </a:rPr>
                <a:t>1</a:t>
              </a:r>
            </a:p>
          </p:txBody>
        </p:sp>
        <p:cxnSp>
          <p:nvCxnSpPr>
            <p:cNvPr id="24" name="Прямая соединительная линия 23"/>
            <p:cNvCxnSpPr/>
            <p:nvPr/>
          </p:nvCxnSpPr>
          <p:spPr>
            <a:xfrm rot="5400000">
              <a:off x="2107389" y="1393017"/>
              <a:ext cx="214314" cy="14287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71736" y="1071546"/>
              <a:ext cx="357190" cy="369332"/>
            </a:xfrm>
            <a:prstGeom prst="rect">
              <a:avLst/>
            </a:prstGeom>
            <a:noFill/>
          </p:spPr>
          <p:txBody>
            <a:bodyPr wrap="square" rtlCol="0">
              <a:spAutoFit/>
            </a:bodyPr>
            <a:lstStyle/>
            <a:p>
              <a:pPr algn="ctr"/>
              <a:r>
                <a:rPr lang="ru-RU" dirty="0">
                  <a:solidFill>
                    <a:prstClr val="black"/>
                  </a:solidFill>
                </a:rPr>
                <a:t>2</a:t>
              </a:r>
            </a:p>
          </p:txBody>
        </p:sp>
        <p:sp>
          <p:nvSpPr>
            <p:cNvPr id="30" name="TextBox 29"/>
            <p:cNvSpPr txBox="1"/>
            <p:nvPr/>
          </p:nvSpPr>
          <p:spPr>
            <a:xfrm>
              <a:off x="2357422" y="3071810"/>
              <a:ext cx="357190" cy="369332"/>
            </a:xfrm>
            <a:prstGeom prst="rect">
              <a:avLst/>
            </a:prstGeom>
            <a:noFill/>
          </p:spPr>
          <p:txBody>
            <a:bodyPr wrap="square" rtlCol="0">
              <a:spAutoFit/>
            </a:bodyPr>
            <a:lstStyle/>
            <a:p>
              <a:pPr algn="ctr"/>
              <a:r>
                <a:rPr lang="ru-RU" dirty="0">
                  <a:solidFill>
                    <a:prstClr val="black"/>
                  </a:solidFill>
                </a:rPr>
                <a:t>3</a:t>
              </a:r>
            </a:p>
          </p:txBody>
        </p:sp>
        <p:sp>
          <p:nvSpPr>
            <p:cNvPr id="31" name="TextBox 30"/>
            <p:cNvSpPr txBox="1"/>
            <p:nvPr/>
          </p:nvSpPr>
          <p:spPr>
            <a:xfrm>
              <a:off x="3214678" y="3071810"/>
              <a:ext cx="357190" cy="369332"/>
            </a:xfrm>
            <a:prstGeom prst="rect">
              <a:avLst/>
            </a:prstGeom>
            <a:noFill/>
          </p:spPr>
          <p:txBody>
            <a:bodyPr wrap="square" rtlCol="0">
              <a:spAutoFit/>
            </a:bodyPr>
            <a:lstStyle/>
            <a:p>
              <a:pPr algn="ctr"/>
              <a:r>
                <a:rPr lang="ru-RU" dirty="0">
                  <a:solidFill>
                    <a:prstClr val="black"/>
                  </a:solidFill>
                </a:rPr>
                <a:t>4</a:t>
              </a:r>
            </a:p>
          </p:txBody>
        </p:sp>
        <p:sp>
          <p:nvSpPr>
            <p:cNvPr id="32" name="TextBox 31"/>
            <p:cNvSpPr txBox="1"/>
            <p:nvPr/>
          </p:nvSpPr>
          <p:spPr>
            <a:xfrm>
              <a:off x="4429124" y="2928934"/>
              <a:ext cx="357190" cy="369332"/>
            </a:xfrm>
            <a:prstGeom prst="rect">
              <a:avLst/>
            </a:prstGeom>
            <a:noFill/>
          </p:spPr>
          <p:txBody>
            <a:bodyPr wrap="square" rtlCol="0">
              <a:spAutoFit/>
            </a:bodyPr>
            <a:lstStyle/>
            <a:p>
              <a:pPr algn="ctr"/>
              <a:r>
                <a:rPr lang="ru-RU" dirty="0">
                  <a:solidFill>
                    <a:prstClr val="black"/>
                  </a:solidFill>
                </a:rPr>
                <a:t>5</a:t>
              </a:r>
            </a:p>
          </p:txBody>
        </p:sp>
        <p:sp>
          <p:nvSpPr>
            <p:cNvPr id="33" name="TextBox 32"/>
            <p:cNvSpPr txBox="1"/>
            <p:nvPr/>
          </p:nvSpPr>
          <p:spPr>
            <a:xfrm>
              <a:off x="4429124" y="1357298"/>
              <a:ext cx="357190" cy="369332"/>
            </a:xfrm>
            <a:prstGeom prst="rect">
              <a:avLst/>
            </a:prstGeom>
            <a:noFill/>
          </p:spPr>
          <p:txBody>
            <a:bodyPr wrap="square" rtlCol="0">
              <a:spAutoFit/>
            </a:bodyPr>
            <a:lstStyle/>
            <a:p>
              <a:pPr algn="ctr"/>
              <a:r>
                <a:rPr lang="ru-RU" dirty="0">
                  <a:solidFill>
                    <a:prstClr val="black"/>
                  </a:solidFill>
                </a:rPr>
                <a:t>5</a:t>
              </a:r>
            </a:p>
          </p:txBody>
        </p:sp>
        <p:sp>
          <p:nvSpPr>
            <p:cNvPr id="34" name="TextBox 33"/>
            <p:cNvSpPr txBox="1"/>
            <p:nvPr/>
          </p:nvSpPr>
          <p:spPr>
            <a:xfrm>
              <a:off x="142844" y="1714488"/>
              <a:ext cx="357190" cy="369332"/>
            </a:xfrm>
            <a:prstGeom prst="rect">
              <a:avLst/>
            </a:prstGeom>
            <a:noFill/>
          </p:spPr>
          <p:txBody>
            <a:bodyPr wrap="square" rtlCol="0">
              <a:spAutoFit/>
            </a:bodyPr>
            <a:lstStyle/>
            <a:p>
              <a:pPr algn="ctr"/>
              <a:r>
                <a:rPr lang="ru-RU" dirty="0">
                  <a:solidFill>
                    <a:prstClr val="black"/>
                  </a:solidFill>
                </a:rPr>
                <a:t>7</a:t>
              </a:r>
            </a:p>
          </p:txBody>
        </p:sp>
        <p:sp>
          <p:nvSpPr>
            <p:cNvPr id="35" name="TextBox 34"/>
            <p:cNvSpPr txBox="1"/>
            <p:nvPr/>
          </p:nvSpPr>
          <p:spPr>
            <a:xfrm>
              <a:off x="142844" y="2500306"/>
              <a:ext cx="357190" cy="369332"/>
            </a:xfrm>
            <a:prstGeom prst="rect">
              <a:avLst/>
            </a:prstGeom>
            <a:noFill/>
          </p:spPr>
          <p:txBody>
            <a:bodyPr wrap="square" rtlCol="0">
              <a:spAutoFit/>
            </a:bodyPr>
            <a:lstStyle/>
            <a:p>
              <a:pPr algn="ctr"/>
              <a:r>
                <a:rPr lang="ru-RU" dirty="0">
                  <a:solidFill>
                    <a:prstClr val="black"/>
                  </a:solidFill>
                </a:rPr>
                <a:t>9</a:t>
              </a:r>
            </a:p>
          </p:txBody>
        </p:sp>
        <p:sp>
          <p:nvSpPr>
            <p:cNvPr id="36" name="TextBox 35"/>
            <p:cNvSpPr txBox="1"/>
            <p:nvPr/>
          </p:nvSpPr>
          <p:spPr>
            <a:xfrm>
              <a:off x="142844" y="2071678"/>
              <a:ext cx="357190" cy="369332"/>
            </a:xfrm>
            <a:prstGeom prst="rect">
              <a:avLst/>
            </a:prstGeom>
            <a:noFill/>
          </p:spPr>
          <p:txBody>
            <a:bodyPr wrap="square" rtlCol="0">
              <a:spAutoFit/>
            </a:bodyPr>
            <a:lstStyle/>
            <a:p>
              <a:pPr algn="ctr"/>
              <a:r>
                <a:rPr lang="ru-RU" dirty="0">
                  <a:solidFill>
                    <a:prstClr val="black"/>
                  </a:solidFill>
                </a:rPr>
                <a:t>6</a:t>
              </a:r>
            </a:p>
          </p:txBody>
        </p:sp>
        <p:cxnSp>
          <p:nvCxnSpPr>
            <p:cNvPr id="38" name="Прямая соединительная линия 37"/>
            <p:cNvCxnSpPr/>
            <p:nvPr/>
          </p:nvCxnSpPr>
          <p:spPr>
            <a:xfrm rot="16200000" flipH="1">
              <a:off x="428596" y="2285992"/>
              <a:ext cx="142876" cy="14287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rot="5400000">
              <a:off x="357158" y="2357430"/>
              <a:ext cx="714380" cy="1588"/>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42844" y="2928934"/>
              <a:ext cx="357190" cy="369332"/>
            </a:xfrm>
            <a:prstGeom prst="rect">
              <a:avLst/>
            </a:prstGeom>
            <a:noFill/>
          </p:spPr>
          <p:txBody>
            <a:bodyPr wrap="square" rtlCol="0">
              <a:spAutoFit/>
            </a:bodyPr>
            <a:lstStyle/>
            <a:p>
              <a:pPr algn="ctr"/>
              <a:r>
                <a:rPr lang="ru-RU" dirty="0">
                  <a:solidFill>
                    <a:srgbClr val="FF0000"/>
                  </a:solidFill>
                </a:rPr>
                <a:t>8</a:t>
              </a:r>
            </a:p>
          </p:txBody>
        </p:sp>
        <p:cxnSp>
          <p:nvCxnSpPr>
            <p:cNvPr id="43" name="Прямая соединительная линия 42"/>
            <p:cNvCxnSpPr/>
            <p:nvPr/>
          </p:nvCxnSpPr>
          <p:spPr>
            <a:xfrm rot="5400000" flipH="1" flipV="1">
              <a:off x="357158" y="2643182"/>
              <a:ext cx="428628" cy="285752"/>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857620" y="1071546"/>
              <a:ext cx="500066" cy="369332"/>
            </a:xfrm>
            <a:prstGeom prst="rect">
              <a:avLst/>
            </a:prstGeom>
            <a:noFill/>
          </p:spPr>
          <p:txBody>
            <a:bodyPr wrap="square" rtlCol="0">
              <a:spAutoFit/>
            </a:bodyPr>
            <a:lstStyle/>
            <a:p>
              <a:pPr algn="ctr"/>
              <a:r>
                <a:rPr lang="ru-RU" dirty="0">
                  <a:solidFill>
                    <a:prstClr val="black"/>
                  </a:solidFill>
                </a:rPr>
                <a:t>10</a:t>
              </a:r>
            </a:p>
          </p:txBody>
        </p:sp>
        <p:cxnSp>
          <p:nvCxnSpPr>
            <p:cNvPr id="48" name="Прямая соединительная линия 47"/>
            <p:cNvCxnSpPr/>
            <p:nvPr/>
          </p:nvCxnSpPr>
          <p:spPr>
            <a:xfrm rot="5400000">
              <a:off x="3821901" y="1464455"/>
              <a:ext cx="214314" cy="14287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 name="Группа 45"/>
          <p:cNvGrpSpPr/>
          <p:nvPr/>
        </p:nvGrpSpPr>
        <p:grpSpPr>
          <a:xfrm>
            <a:off x="2881290" y="4286256"/>
            <a:ext cx="4000528" cy="2359714"/>
            <a:chOff x="5143472" y="4498286"/>
            <a:chExt cx="4000528" cy="2359714"/>
          </a:xfrm>
        </p:grpSpPr>
        <p:pic>
          <p:nvPicPr>
            <p:cNvPr id="5" name="Рисунок 4" descr="Vidicon.JPG"/>
            <p:cNvPicPr>
              <a:picLocks noChangeAspect="1"/>
            </p:cNvPicPr>
            <p:nvPr/>
          </p:nvPicPr>
          <p:blipFill>
            <a:blip r:embed="rId5" cstate="print"/>
            <a:srcRect t="16246" r="3669" b="16064"/>
            <a:stretch>
              <a:fillRect/>
            </a:stretch>
          </p:blipFill>
          <p:spPr>
            <a:xfrm>
              <a:off x="5143472" y="4784038"/>
              <a:ext cx="4000528" cy="1785950"/>
            </a:xfrm>
            <a:prstGeom prst="rect">
              <a:avLst/>
            </a:prstGeom>
          </p:spPr>
        </p:pic>
        <p:sp>
          <p:nvSpPr>
            <p:cNvPr id="7" name="TextBox 6"/>
            <p:cNvSpPr txBox="1"/>
            <p:nvPr/>
          </p:nvSpPr>
          <p:spPr>
            <a:xfrm>
              <a:off x="5214910" y="4926914"/>
              <a:ext cx="500066" cy="430887"/>
            </a:xfrm>
            <a:prstGeom prst="rect">
              <a:avLst/>
            </a:prstGeom>
            <a:noFill/>
          </p:spPr>
          <p:txBody>
            <a:bodyPr wrap="square" rtlCol="0">
              <a:spAutoFit/>
            </a:bodyPr>
            <a:lstStyle/>
            <a:p>
              <a:pPr algn="ctr"/>
              <a:r>
                <a:rPr lang="ru-RU" sz="2200" dirty="0">
                  <a:solidFill>
                    <a:prstClr val="black"/>
                  </a:solidFill>
                </a:rPr>
                <a:t>6</a:t>
              </a:r>
            </a:p>
          </p:txBody>
        </p:sp>
        <p:sp>
          <p:nvSpPr>
            <p:cNvPr id="8" name="TextBox 7"/>
            <p:cNvSpPr txBox="1"/>
            <p:nvPr/>
          </p:nvSpPr>
          <p:spPr>
            <a:xfrm>
              <a:off x="5857852" y="6355674"/>
              <a:ext cx="500066" cy="430887"/>
            </a:xfrm>
            <a:prstGeom prst="rect">
              <a:avLst/>
            </a:prstGeom>
            <a:noFill/>
          </p:spPr>
          <p:txBody>
            <a:bodyPr wrap="square" rtlCol="0">
              <a:spAutoFit/>
            </a:bodyPr>
            <a:lstStyle/>
            <a:p>
              <a:pPr algn="ctr"/>
              <a:r>
                <a:rPr lang="ru-RU" sz="2200" dirty="0">
                  <a:solidFill>
                    <a:prstClr val="black"/>
                  </a:solidFill>
                </a:rPr>
                <a:t>7</a:t>
              </a:r>
            </a:p>
          </p:txBody>
        </p:sp>
        <p:sp>
          <p:nvSpPr>
            <p:cNvPr id="10" name="TextBox 9"/>
            <p:cNvSpPr txBox="1"/>
            <p:nvPr/>
          </p:nvSpPr>
          <p:spPr>
            <a:xfrm>
              <a:off x="5643538" y="4641162"/>
              <a:ext cx="500066" cy="430887"/>
            </a:xfrm>
            <a:prstGeom prst="rect">
              <a:avLst/>
            </a:prstGeom>
            <a:noFill/>
          </p:spPr>
          <p:txBody>
            <a:bodyPr wrap="square" rtlCol="0">
              <a:spAutoFit/>
            </a:bodyPr>
            <a:lstStyle/>
            <a:p>
              <a:pPr algn="ctr"/>
              <a:r>
                <a:rPr lang="ru-RU" sz="2200" dirty="0">
                  <a:solidFill>
                    <a:prstClr val="black"/>
                  </a:solidFill>
                </a:rPr>
                <a:t>8</a:t>
              </a:r>
            </a:p>
          </p:txBody>
        </p:sp>
        <p:sp>
          <p:nvSpPr>
            <p:cNvPr id="11" name="TextBox 10"/>
            <p:cNvSpPr txBox="1"/>
            <p:nvPr/>
          </p:nvSpPr>
          <p:spPr>
            <a:xfrm>
              <a:off x="6429356" y="4498286"/>
              <a:ext cx="500066" cy="430887"/>
            </a:xfrm>
            <a:prstGeom prst="rect">
              <a:avLst/>
            </a:prstGeom>
            <a:noFill/>
          </p:spPr>
          <p:txBody>
            <a:bodyPr wrap="square" rtlCol="0">
              <a:spAutoFit/>
            </a:bodyPr>
            <a:lstStyle/>
            <a:p>
              <a:pPr algn="ctr"/>
              <a:r>
                <a:rPr lang="ru-RU" sz="2200" dirty="0">
                  <a:solidFill>
                    <a:prstClr val="black"/>
                  </a:solidFill>
                </a:rPr>
                <a:t>1</a:t>
              </a:r>
            </a:p>
          </p:txBody>
        </p:sp>
        <p:sp>
          <p:nvSpPr>
            <p:cNvPr id="12" name="TextBox 11"/>
            <p:cNvSpPr txBox="1"/>
            <p:nvPr/>
          </p:nvSpPr>
          <p:spPr>
            <a:xfrm>
              <a:off x="7286612" y="6212798"/>
              <a:ext cx="500066" cy="430887"/>
            </a:xfrm>
            <a:prstGeom prst="rect">
              <a:avLst/>
            </a:prstGeom>
            <a:noFill/>
          </p:spPr>
          <p:txBody>
            <a:bodyPr wrap="square" rtlCol="0">
              <a:spAutoFit/>
            </a:bodyPr>
            <a:lstStyle/>
            <a:p>
              <a:pPr algn="ctr"/>
              <a:r>
                <a:rPr lang="ru-RU" sz="2200" dirty="0">
                  <a:solidFill>
                    <a:prstClr val="black"/>
                  </a:solidFill>
                </a:rPr>
                <a:t>2</a:t>
              </a:r>
            </a:p>
          </p:txBody>
        </p:sp>
        <p:sp>
          <p:nvSpPr>
            <p:cNvPr id="13" name="TextBox 12"/>
            <p:cNvSpPr txBox="1"/>
            <p:nvPr/>
          </p:nvSpPr>
          <p:spPr>
            <a:xfrm>
              <a:off x="8572496" y="5855608"/>
              <a:ext cx="500066" cy="430887"/>
            </a:xfrm>
            <a:prstGeom prst="rect">
              <a:avLst/>
            </a:prstGeom>
            <a:noFill/>
          </p:spPr>
          <p:txBody>
            <a:bodyPr wrap="square" rtlCol="0">
              <a:spAutoFit/>
            </a:bodyPr>
            <a:lstStyle/>
            <a:p>
              <a:pPr algn="ctr"/>
              <a:r>
                <a:rPr lang="ru-RU" sz="2200" dirty="0">
                  <a:solidFill>
                    <a:prstClr val="black"/>
                  </a:solidFill>
                </a:rPr>
                <a:t>5</a:t>
              </a:r>
            </a:p>
          </p:txBody>
        </p:sp>
        <p:sp>
          <p:nvSpPr>
            <p:cNvPr id="14" name="TextBox 13"/>
            <p:cNvSpPr txBox="1"/>
            <p:nvPr/>
          </p:nvSpPr>
          <p:spPr>
            <a:xfrm>
              <a:off x="8429620" y="4712600"/>
              <a:ext cx="500066" cy="430887"/>
            </a:xfrm>
            <a:prstGeom prst="rect">
              <a:avLst/>
            </a:prstGeom>
            <a:noFill/>
          </p:spPr>
          <p:txBody>
            <a:bodyPr wrap="square" rtlCol="0">
              <a:spAutoFit/>
            </a:bodyPr>
            <a:lstStyle/>
            <a:p>
              <a:pPr algn="ctr"/>
              <a:r>
                <a:rPr lang="ru-RU" sz="2200" dirty="0">
                  <a:solidFill>
                    <a:prstClr val="black"/>
                  </a:solidFill>
                </a:rPr>
                <a:t>4</a:t>
              </a:r>
            </a:p>
          </p:txBody>
        </p:sp>
        <p:sp>
          <p:nvSpPr>
            <p:cNvPr id="17" name="TextBox 16"/>
            <p:cNvSpPr txBox="1"/>
            <p:nvPr/>
          </p:nvSpPr>
          <p:spPr>
            <a:xfrm>
              <a:off x="6929422" y="4498286"/>
              <a:ext cx="500066" cy="430887"/>
            </a:xfrm>
            <a:prstGeom prst="rect">
              <a:avLst/>
            </a:prstGeom>
            <a:noFill/>
          </p:spPr>
          <p:txBody>
            <a:bodyPr wrap="square" rtlCol="0">
              <a:spAutoFit/>
            </a:bodyPr>
            <a:lstStyle/>
            <a:p>
              <a:pPr algn="ctr"/>
              <a:r>
                <a:rPr lang="ru-RU" sz="2200" dirty="0">
                  <a:solidFill>
                    <a:prstClr val="black"/>
                  </a:solidFill>
                </a:rPr>
                <a:t>3</a:t>
              </a:r>
            </a:p>
          </p:txBody>
        </p:sp>
        <p:cxnSp>
          <p:nvCxnSpPr>
            <p:cNvPr id="19" name="Прямая соединительная линия 18"/>
            <p:cNvCxnSpPr/>
            <p:nvPr/>
          </p:nvCxnSpPr>
          <p:spPr>
            <a:xfrm rot="5400000">
              <a:off x="6322199" y="6248517"/>
              <a:ext cx="500066"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10800000">
              <a:off x="7286612" y="4784038"/>
              <a:ext cx="642942" cy="6418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57918" y="6427113"/>
              <a:ext cx="500066" cy="430887"/>
            </a:xfrm>
            <a:prstGeom prst="rect">
              <a:avLst/>
            </a:prstGeom>
            <a:noFill/>
          </p:spPr>
          <p:txBody>
            <a:bodyPr wrap="square" rtlCol="0">
              <a:spAutoFit/>
            </a:bodyPr>
            <a:lstStyle/>
            <a:p>
              <a:pPr algn="ctr"/>
              <a:r>
                <a:rPr lang="ru-RU" sz="2200" dirty="0">
                  <a:solidFill>
                    <a:prstClr val="black"/>
                  </a:solidFill>
                </a:rPr>
                <a:t>9</a:t>
              </a:r>
            </a:p>
          </p:txBody>
        </p:sp>
        <p:sp>
          <p:nvSpPr>
            <p:cNvPr id="26" name="TextBox 25"/>
            <p:cNvSpPr txBox="1"/>
            <p:nvPr/>
          </p:nvSpPr>
          <p:spPr>
            <a:xfrm>
              <a:off x="8000992" y="6141360"/>
              <a:ext cx="500066" cy="430887"/>
            </a:xfrm>
            <a:prstGeom prst="rect">
              <a:avLst/>
            </a:prstGeom>
            <a:noFill/>
          </p:spPr>
          <p:txBody>
            <a:bodyPr wrap="square" rtlCol="0">
              <a:spAutoFit/>
            </a:bodyPr>
            <a:lstStyle/>
            <a:p>
              <a:pPr algn="ctr"/>
              <a:r>
                <a:rPr lang="ru-RU" sz="2200" dirty="0">
                  <a:solidFill>
                    <a:prstClr val="black"/>
                  </a:solidFill>
                </a:rPr>
                <a:t>10</a:t>
              </a:r>
            </a:p>
          </p:txBody>
        </p:sp>
      </p:grpSp>
    </p:spTree>
    <p:extLst>
      <p:ext uri="{BB962C8B-B14F-4D97-AF65-F5344CB8AC3E}">
        <p14:creationId xmlns:p14="http://schemas.microsoft.com/office/powerpoint/2010/main" val="3738232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Регулярное вещание</a:t>
            </a:r>
          </a:p>
        </p:txBody>
      </p:sp>
      <p:sp>
        <p:nvSpPr>
          <p:cNvPr id="3" name="Объект 2"/>
          <p:cNvSpPr>
            <a:spLocks noGrp="1"/>
          </p:cNvSpPr>
          <p:nvPr>
            <p:ph idx="1"/>
          </p:nvPr>
        </p:nvSpPr>
        <p:spPr/>
        <p:txBody>
          <a:bodyPr/>
          <a:lstStyle/>
          <a:p>
            <a:r>
              <a:rPr lang="ru-RU" dirty="0"/>
              <a:t>В СССР — в Москве и Ленинграде — открылись телецентры, осуществлявшие экспериментальные передачи по электронной технологии. Ленинградский использовал отечественное оборудование со стандартом разложения на 240 </a:t>
            </a:r>
            <a:r>
              <a:rPr lang="ru-RU" dirty="0" smtClean="0"/>
              <a:t>строк. </a:t>
            </a:r>
            <a:r>
              <a:rPr lang="ru-RU" dirty="0"/>
              <a:t>Московский телецентр вещал в «американском» стандарте на 343 строки и был оснащён оборудованием </a:t>
            </a:r>
            <a:r>
              <a:rPr lang="ru-RU" dirty="0" smtClean="0"/>
              <a:t>RCA.</a:t>
            </a:r>
          </a:p>
          <a:p>
            <a:r>
              <a:rPr lang="ru-RU" dirty="0"/>
              <a:t>Регулярное электронное телевещание в СССР было впервые начато Опытным ленинградским телецентром (ОЛТЦ) 1 сентября 1938 </a:t>
            </a:r>
            <a:r>
              <a:rPr lang="ru-RU" dirty="0" smtClean="0"/>
              <a:t>года. </a:t>
            </a:r>
            <a:r>
              <a:rPr lang="ru-RU" dirty="0"/>
              <a:t>Для приёма этих программ в опытных мастерских ВНИИТ было изготовлено 20 экземпляров телевизора «ВРК» (Всесоюзный радиокомитет) с экраном 13×17,5 </a:t>
            </a:r>
            <a:r>
              <a:rPr lang="ru-RU" dirty="0" smtClean="0"/>
              <a:t>сантиметров. </a:t>
            </a:r>
            <a:r>
              <a:rPr lang="ru-RU" dirty="0"/>
              <a:t>Заводом «Радист» выпускались телевизоры 17ТН-1, также пригодные для приёма передач </a:t>
            </a:r>
            <a:r>
              <a:rPr lang="ru-RU" dirty="0" smtClean="0"/>
              <a:t>ОЛТЦ. </a:t>
            </a:r>
            <a:r>
              <a:rPr lang="ru-RU" dirty="0"/>
              <a:t>Часть из них использовалась в качестве мониторов на телецентре, а остальные — для коллективного просмотра во дворцах культуры и заводских </a:t>
            </a:r>
            <a:r>
              <a:rPr lang="ru-RU" dirty="0" smtClean="0"/>
              <a:t>клубах. </a:t>
            </a:r>
            <a:r>
              <a:rPr lang="ru-RU" dirty="0"/>
              <a:t>Передачи проводились дважды в неделю.</a:t>
            </a:r>
          </a:p>
        </p:txBody>
      </p:sp>
    </p:spTree>
    <p:extLst>
      <p:ext uri="{BB962C8B-B14F-4D97-AF65-F5344CB8AC3E}">
        <p14:creationId xmlns:p14="http://schemas.microsoft.com/office/powerpoint/2010/main" val="1295114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77500" lnSpcReduction="20000"/>
          </a:bodyPr>
          <a:lstStyle/>
          <a:p>
            <a:r>
              <a:rPr lang="ru-RU" sz="2800" b="1" dirty="0">
                <a:solidFill>
                  <a:prstClr val="black"/>
                </a:solidFill>
              </a:rPr>
              <a:t>Эквивалентная схема светочувствительного слоя видикона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 name="Группа 67"/>
          <p:cNvGrpSpPr/>
          <p:nvPr/>
        </p:nvGrpSpPr>
        <p:grpSpPr>
          <a:xfrm>
            <a:off x="1881158" y="1500175"/>
            <a:ext cx="2916238" cy="3788473"/>
            <a:chOff x="259644" y="1214422"/>
            <a:chExt cx="2916238" cy="3788473"/>
          </a:xfrm>
        </p:grpSpPr>
        <p:sp>
          <p:nvSpPr>
            <p:cNvPr id="37" name="Полилиния 36"/>
            <p:cNvSpPr/>
            <p:nvPr/>
          </p:nvSpPr>
          <p:spPr>
            <a:xfrm>
              <a:off x="259644" y="1275644"/>
              <a:ext cx="2856089" cy="3296356"/>
            </a:xfrm>
            <a:custGeom>
              <a:avLst/>
              <a:gdLst>
                <a:gd name="connsiteX0" fmla="*/ 2065866 w 2889955"/>
                <a:gd name="connsiteY0" fmla="*/ 0 h 3296356"/>
                <a:gd name="connsiteX1" fmla="*/ 2370666 w 2889955"/>
                <a:gd name="connsiteY1" fmla="*/ 214489 h 3296356"/>
                <a:gd name="connsiteX2" fmla="*/ 2889955 w 2889955"/>
                <a:gd name="connsiteY2" fmla="*/ 214489 h 3296356"/>
                <a:gd name="connsiteX3" fmla="*/ 2889955 w 2889955"/>
                <a:gd name="connsiteY3" fmla="*/ 3296356 h 3296356"/>
                <a:gd name="connsiteX4" fmla="*/ 541866 w 2889955"/>
                <a:gd name="connsiteY4" fmla="*/ 3296356 h 3296356"/>
                <a:gd name="connsiteX5" fmla="*/ 541866 w 2889955"/>
                <a:gd name="connsiteY5" fmla="*/ 2133600 h 3296356"/>
                <a:gd name="connsiteX6" fmla="*/ 0 w 2889955"/>
                <a:gd name="connsiteY6" fmla="*/ 2133600 h 329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955" h="3296356">
                  <a:moveTo>
                    <a:pt x="2065866" y="0"/>
                  </a:moveTo>
                  <a:lnTo>
                    <a:pt x="2370666" y="214489"/>
                  </a:lnTo>
                  <a:lnTo>
                    <a:pt x="2889955" y="214489"/>
                  </a:lnTo>
                  <a:lnTo>
                    <a:pt x="2889955" y="3296356"/>
                  </a:lnTo>
                  <a:lnTo>
                    <a:pt x="541866" y="3296356"/>
                  </a:lnTo>
                  <a:lnTo>
                    <a:pt x="541866" y="2133600"/>
                  </a:lnTo>
                  <a:lnTo>
                    <a:pt x="0" y="2133600"/>
                  </a:lnTo>
                </a:path>
              </a:pathLst>
            </a:cu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47" name="Прямоугольник 46"/>
            <p:cNvSpPr/>
            <p:nvPr/>
          </p:nvSpPr>
          <p:spPr>
            <a:xfrm>
              <a:off x="1643042" y="4357694"/>
              <a:ext cx="142876"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Прямоугольник 6"/>
            <p:cNvSpPr/>
            <p:nvPr/>
          </p:nvSpPr>
          <p:spPr>
            <a:xfrm>
              <a:off x="1000100" y="1214422"/>
              <a:ext cx="642942" cy="21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10" name="Прямая соединительная линия 9"/>
            <p:cNvCxnSpPr/>
            <p:nvPr/>
          </p:nvCxnSpPr>
          <p:spPr>
            <a:xfrm rot="5400000">
              <a:off x="1142976" y="1714488"/>
              <a:ext cx="285752"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rot="5400000">
              <a:off x="1215208" y="1713694"/>
              <a:ext cx="285752"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10800000">
              <a:off x="785786" y="1714488"/>
              <a:ext cx="500066"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hape 17"/>
            <p:cNvCxnSpPr>
              <a:stCxn id="7" idx="1"/>
            </p:cNvCxnSpPr>
            <p:nvPr/>
          </p:nvCxnSpPr>
          <p:spPr>
            <a:xfrm rot="10800000" flipV="1">
              <a:off x="785786" y="1321578"/>
              <a:ext cx="214314" cy="1607355"/>
            </a:xfrm>
            <a:prstGeom prst="bentConnector2">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000100" y="2214554"/>
              <a:ext cx="642942" cy="21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20" name="Прямая соединительная линия 19"/>
            <p:cNvCxnSpPr/>
            <p:nvPr/>
          </p:nvCxnSpPr>
          <p:spPr>
            <a:xfrm rot="10800000">
              <a:off x="785786" y="2319858"/>
              <a:ext cx="214314"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142976" y="2786058"/>
              <a:ext cx="285752"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5400000">
              <a:off x="1215208" y="2785264"/>
              <a:ext cx="285752"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10800000">
              <a:off x="785786" y="2786058"/>
              <a:ext cx="500066"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hape 27"/>
            <p:cNvCxnSpPr>
              <a:endCxn id="19" idx="3"/>
            </p:cNvCxnSpPr>
            <p:nvPr/>
          </p:nvCxnSpPr>
          <p:spPr>
            <a:xfrm rot="5400000" flipH="1" flipV="1">
              <a:off x="1267993" y="2411009"/>
              <a:ext cx="464347" cy="285752"/>
            </a:xfrm>
            <a:prstGeom prst="bentConnector4">
              <a:avLst>
                <a:gd name="adj1" fmla="val -437"/>
                <a:gd name="adj2" fmla="val 179999"/>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hape 29"/>
            <p:cNvCxnSpPr>
              <a:endCxn id="7" idx="3"/>
            </p:cNvCxnSpPr>
            <p:nvPr/>
          </p:nvCxnSpPr>
          <p:spPr>
            <a:xfrm rot="5400000" flipH="1" flipV="1">
              <a:off x="1308481" y="1379940"/>
              <a:ext cx="392921" cy="276201"/>
            </a:xfrm>
            <a:prstGeom prst="bentConnector4">
              <a:avLst>
                <a:gd name="adj1" fmla="val -1210"/>
                <a:gd name="adj2" fmla="val 18276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1857356" y="1500174"/>
              <a:ext cx="428628"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rot="16200000" flipH="1">
              <a:off x="488933" y="3082911"/>
              <a:ext cx="597348" cy="3642"/>
            </a:xfrm>
            <a:prstGeom prst="line">
              <a:avLst/>
            </a:prstGeom>
            <a:ln w="41275">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rot="5400000">
              <a:off x="463194" y="3849686"/>
              <a:ext cx="642942" cy="2143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43" name="Прямая соединительная линия 42"/>
            <p:cNvCxnSpPr/>
            <p:nvPr/>
          </p:nvCxnSpPr>
          <p:spPr>
            <a:xfrm rot="5400000">
              <a:off x="1428728" y="4572008"/>
              <a:ext cx="428628"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5400000">
              <a:off x="1643836" y="4571214"/>
              <a:ext cx="285752" cy="1588"/>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5400000">
              <a:off x="2935914" y="4686909"/>
              <a:ext cx="35719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3033006" y="4861632"/>
              <a:ext cx="142876"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1857356" y="2571744"/>
              <a:ext cx="428628"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2285984" y="2357430"/>
              <a:ext cx="285752" cy="21431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2571736" y="2571744"/>
              <a:ext cx="538177" cy="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285852" y="4143380"/>
              <a:ext cx="325730" cy="430887"/>
            </a:xfrm>
            <a:prstGeom prst="rect">
              <a:avLst/>
            </a:prstGeom>
            <a:noFill/>
          </p:spPr>
          <p:txBody>
            <a:bodyPr wrap="none" rtlCol="0">
              <a:spAutoFit/>
            </a:bodyPr>
            <a:lstStyle/>
            <a:p>
              <a:r>
                <a:rPr lang="en-US" sz="2200" dirty="0">
                  <a:solidFill>
                    <a:prstClr val="black"/>
                  </a:solidFill>
                </a:rPr>
                <a:t>+</a:t>
              </a:r>
              <a:endParaRPr lang="ru-RU" sz="2200" dirty="0">
                <a:solidFill>
                  <a:prstClr val="black"/>
                </a:solidFill>
              </a:endParaRPr>
            </a:p>
          </p:txBody>
        </p:sp>
        <p:sp>
          <p:nvSpPr>
            <p:cNvPr id="58" name="TextBox 57"/>
            <p:cNvSpPr txBox="1"/>
            <p:nvPr/>
          </p:nvSpPr>
          <p:spPr>
            <a:xfrm>
              <a:off x="1428728" y="1785926"/>
              <a:ext cx="463588" cy="430887"/>
            </a:xfrm>
            <a:prstGeom prst="rect">
              <a:avLst/>
            </a:prstGeom>
            <a:noFill/>
          </p:spPr>
          <p:txBody>
            <a:bodyPr wrap="none" rtlCol="0">
              <a:spAutoFit/>
            </a:bodyPr>
            <a:lstStyle/>
            <a:p>
              <a:r>
                <a:rPr lang="en-US" sz="2200" i="1" dirty="0">
                  <a:solidFill>
                    <a:prstClr val="black"/>
                  </a:solidFill>
                </a:rPr>
                <a:t>R</a:t>
              </a:r>
              <a:r>
                <a:rPr lang="ru-RU" sz="2200" dirty="0">
                  <a:solidFill>
                    <a:prstClr val="black"/>
                  </a:solidFill>
                </a:rPr>
                <a:t>э</a:t>
              </a:r>
            </a:p>
          </p:txBody>
        </p:sp>
        <p:sp>
          <p:nvSpPr>
            <p:cNvPr id="59" name="TextBox 58"/>
            <p:cNvSpPr txBox="1"/>
            <p:nvPr/>
          </p:nvSpPr>
          <p:spPr>
            <a:xfrm>
              <a:off x="2500298" y="2071678"/>
              <a:ext cx="437940" cy="430887"/>
            </a:xfrm>
            <a:prstGeom prst="rect">
              <a:avLst/>
            </a:prstGeom>
            <a:noFill/>
          </p:spPr>
          <p:txBody>
            <a:bodyPr wrap="none" rtlCol="0">
              <a:spAutoFit/>
            </a:bodyPr>
            <a:lstStyle/>
            <a:p>
              <a:r>
                <a:rPr lang="en-US" sz="2200" i="1" dirty="0">
                  <a:solidFill>
                    <a:prstClr val="black"/>
                  </a:solidFill>
                </a:rPr>
                <a:t>S</a:t>
              </a:r>
              <a:r>
                <a:rPr lang="ru-RU" sz="2200" dirty="0">
                  <a:solidFill>
                    <a:prstClr val="black"/>
                  </a:solidFill>
                </a:rPr>
                <a:t>э</a:t>
              </a:r>
            </a:p>
          </p:txBody>
        </p:sp>
        <p:sp>
          <p:nvSpPr>
            <p:cNvPr id="61" name="TextBox 60"/>
            <p:cNvSpPr txBox="1"/>
            <p:nvPr/>
          </p:nvSpPr>
          <p:spPr>
            <a:xfrm>
              <a:off x="285720" y="2143116"/>
              <a:ext cx="335348" cy="430887"/>
            </a:xfrm>
            <a:prstGeom prst="rect">
              <a:avLst/>
            </a:prstGeom>
            <a:noFill/>
          </p:spPr>
          <p:txBody>
            <a:bodyPr wrap="none" rtlCol="0">
              <a:spAutoFit/>
            </a:bodyPr>
            <a:lstStyle/>
            <a:p>
              <a:r>
                <a:rPr lang="ru-RU" sz="2200" b="1" dirty="0">
                  <a:solidFill>
                    <a:srgbClr val="0070C0"/>
                  </a:solidFill>
                </a:rPr>
                <a:t>Р</a:t>
              </a:r>
            </a:p>
          </p:txBody>
        </p:sp>
        <p:sp>
          <p:nvSpPr>
            <p:cNvPr id="62" name="TextBox 61"/>
            <p:cNvSpPr txBox="1"/>
            <p:nvPr/>
          </p:nvSpPr>
          <p:spPr>
            <a:xfrm>
              <a:off x="928662" y="3714752"/>
              <a:ext cx="489236" cy="430887"/>
            </a:xfrm>
            <a:prstGeom prst="rect">
              <a:avLst/>
            </a:prstGeom>
            <a:noFill/>
          </p:spPr>
          <p:txBody>
            <a:bodyPr wrap="none" rtlCol="0">
              <a:spAutoFit/>
            </a:bodyPr>
            <a:lstStyle/>
            <a:p>
              <a:r>
                <a:rPr lang="en-US" sz="2200" i="1" dirty="0">
                  <a:solidFill>
                    <a:prstClr val="black"/>
                  </a:solidFill>
                </a:rPr>
                <a:t>R</a:t>
              </a:r>
              <a:r>
                <a:rPr lang="ru-RU" sz="2200" dirty="0" err="1">
                  <a:solidFill>
                    <a:prstClr val="black"/>
                  </a:solidFill>
                </a:rPr>
                <a:t>н</a:t>
              </a:r>
              <a:endParaRPr lang="ru-RU" sz="2200" dirty="0">
                <a:solidFill>
                  <a:prstClr val="black"/>
                </a:solidFill>
              </a:endParaRPr>
            </a:p>
          </p:txBody>
        </p:sp>
        <p:sp>
          <p:nvSpPr>
            <p:cNvPr id="63" name="TextBox 62"/>
            <p:cNvSpPr txBox="1"/>
            <p:nvPr/>
          </p:nvSpPr>
          <p:spPr>
            <a:xfrm>
              <a:off x="1785918" y="4572008"/>
              <a:ext cx="564578" cy="430887"/>
            </a:xfrm>
            <a:prstGeom prst="rect">
              <a:avLst/>
            </a:prstGeom>
            <a:noFill/>
          </p:spPr>
          <p:txBody>
            <a:bodyPr wrap="none" rtlCol="0">
              <a:spAutoFit/>
            </a:bodyPr>
            <a:lstStyle/>
            <a:p>
              <a:r>
                <a:rPr lang="en-US" sz="2200" i="1" dirty="0">
                  <a:solidFill>
                    <a:prstClr val="black"/>
                  </a:solidFill>
                </a:rPr>
                <a:t>U</a:t>
              </a:r>
              <a:r>
                <a:rPr lang="en-US" sz="2200" baseline="-25000" dirty="0">
                  <a:solidFill>
                    <a:prstClr val="black"/>
                  </a:solidFill>
                </a:rPr>
                <a:t>C</a:t>
              </a:r>
              <a:r>
                <a:rPr lang="ru-RU" sz="2200" baseline="-25000" dirty="0" err="1">
                  <a:solidFill>
                    <a:prstClr val="black"/>
                  </a:solidFill>
                </a:rPr>
                <a:t>п</a:t>
              </a:r>
              <a:endParaRPr lang="ru-RU" sz="2200" baseline="-25000" dirty="0">
                <a:solidFill>
                  <a:prstClr val="black"/>
                </a:solidFill>
              </a:endParaRPr>
            </a:p>
          </p:txBody>
        </p:sp>
        <p:sp>
          <p:nvSpPr>
            <p:cNvPr id="64" name="TextBox 63"/>
            <p:cNvSpPr txBox="1"/>
            <p:nvPr/>
          </p:nvSpPr>
          <p:spPr>
            <a:xfrm>
              <a:off x="1785918" y="4143380"/>
              <a:ext cx="357190" cy="430887"/>
            </a:xfrm>
            <a:prstGeom prst="rect">
              <a:avLst/>
            </a:prstGeom>
            <a:noFill/>
          </p:spPr>
          <p:txBody>
            <a:bodyPr wrap="square" rtlCol="0">
              <a:spAutoFit/>
            </a:bodyPr>
            <a:lstStyle/>
            <a:p>
              <a:r>
                <a:rPr lang="en-US" sz="2200" b="1" dirty="0">
                  <a:solidFill>
                    <a:prstClr val="black"/>
                  </a:solidFill>
                  <a:sym typeface="Symbol"/>
                </a:rPr>
                <a:t></a:t>
              </a:r>
              <a:endParaRPr lang="ru-RU" sz="2200" b="1" dirty="0">
                <a:solidFill>
                  <a:prstClr val="black"/>
                </a:solidFill>
              </a:endParaRPr>
            </a:p>
          </p:txBody>
        </p:sp>
        <p:sp>
          <p:nvSpPr>
            <p:cNvPr id="65" name="Полилиния 64"/>
            <p:cNvSpPr/>
            <p:nvPr/>
          </p:nvSpPr>
          <p:spPr>
            <a:xfrm>
              <a:off x="1130300" y="2705100"/>
              <a:ext cx="1689100" cy="533400"/>
            </a:xfrm>
            <a:custGeom>
              <a:avLst/>
              <a:gdLst>
                <a:gd name="connsiteX0" fmla="*/ 0 w 1689100"/>
                <a:gd name="connsiteY0" fmla="*/ 533400 h 533400"/>
                <a:gd name="connsiteX1" fmla="*/ 330200 w 1689100"/>
                <a:gd name="connsiteY1" fmla="*/ 304800 h 533400"/>
                <a:gd name="connsiteX2" fmla="*/ 1092200 w 1689100"/>
                <a:gd name="connsiteY2" fmla="*/ 50800 h 533400"/>
                <a:gd name="connsiteX3" fmla="*/ 1689100 w 1689100"/>
                <a:gd name="connsiteY3" fmla="*/ 0 h 533400"/>
              </a:gdLst>
              <a:ahLst/>
              <a:cxnLst>
                <a:cxn ang="0">
                  <a:pos x="connsiteX0" y="connsiteY0"/>
                </a:cxn>
                <a:cxn ang="0">
                  <a:pos x="connsiteX1" y="connsiteY1"/>
                </a:cxn>
                <a:cxn ang="0">
                  <a:pos x="connsiteX2" y="connsiteY2"/>
                </a:cxn>
                <a:cxn ang="0">
                  <a:pos x="connsiteX3" y="connsiteY3"/>
                </a:cxn>
              </a:cxnLst>
              <a:rect l="l" t="t" r="r" b="b"/>
              <a:pathLst>
                <a:path w="1689100" h="533400">
                  <a:moveTo>
                    <a:pt x="0" y="533400"/>
                  </a:moveTo>
                  <a:cubicBezTo>
                    <a:pt x="74083" y="459316"/>
                    <a:pt x="148167" y="385233"/>
                    <a:pt x="330200" y="304800"/>
                  </a:cubicBezTo>
                  <a:cubicBezTo>
                    <a:pt x="512233" y="224367"/>
                    <a:pt x="865717" y="101600"/>
                    <a:pt x="1092200" y="50800"/>
                  </a:cubicBezTo>
                  <a:cubicBezTo>
                    <a:pt x="1318683" y="0"/>
                    <a:pt x="1503891" y="0"/>
                    <a:pt x="1689100" y="0"/>
                  </a:cubicBezTo>
                </a:path>
              </a:pathLst>
            </a:cu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0" name="TextBox 59"/>
            <p:cNvSpPr txBox="1"/>
            <p:nvPr/>
          </p:nvSpPr>
          <p:spPr>
            <a:xfrm>
              <a:off x="1428728" y="2857496"/>
              <a:ext cx="457176" cy="430887"/>
            </a:xfrm>
            <a:prstGeom prst="rect">
              <a:avLst/>
            </a:prstGeom>
            <a:solidFill>
              <a:srgbClr val="FFFFFF">
                <a:alpha val="50980"/>
              </a:srgbClr>
            </a:solidFill>
          </p:spPr>
          <p:txBody>
            <a:bodyPr wrap="none" rtlCol="0">
              <a:spAutoFit/>
            </a:bodyPr>
            <a:lstStyle/>
            <a:p>
              <a:r>
                <a:rPr lang="en-US" sz="2200" i="1" dirty="0">
                  <a:solidFill>
                    <a:prstClr val="black"/>
                  </a:solidFill>
                </a:rPr>
                <a:t>C</a:t>
              </a:r>
              <a:r>
                <a:rPr lang="ru-RU" sz="2200" dirty="0">
                  <a:solidFill>
                    <a:prstClr val="black"/>
                  </a:solidFill>
                </a:rPr>
                <a:t>э</a:t>
              </a:r>
            </a:p>
          </p:txBody>
        </p:sp>
        <p:sp>
          <p:nvSpPr>
            <p:cNvPr id="66" name="Полилиния 65"/>
            <p:cNvSpPr/>
            <p:nvPr/>
          </p:nvSpPr>
          <p:spPr>
            <a:xfrm>
              <a:off x="814917" y="2470150"/>
              <a:ext cx="709083" cy="234950"/>
            </a:xfrm>
            <a:custGeom>
              <a:avLst/>
              <a:gdLst>
                <a:gd name="connsiteX0" fmla="*/ 302683 w 709083"/>
                <a:gd name="connsiteY0" fmla="*/ 234950 h 234950"/>
                <a:gd name="connsiteX1" fmla="*/ 86783 w 709083"/>
                <a:gd name="connsiteY1" fmla="*/ 184150 h 234950"/>
                <a:gd name="connsiteX2" fmla="*/ 48683 w 709083"/>
                <a:gd name="connsiteY2" fmla="*/ 82550 h 234950"/>
                <a:gd name="connsiteX3" fmla="*/ 378883 w 709083"/>
                <a:gd name="connsiteY3" fmla="*/ 6350 h 234950"/>
                <a:gd name="connsiteX4" fmla="*/ 709083 w 709083"/>
                <a:gd name="connsiteY4" fmla="*/ 4445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83" h="234950">
                  <a:moveTo>
                    <a:pt x="302683" y="234950"/>
                  </a:moveTo>
                  <a:cubicBezTo>
                    <a:pt x="215899" y="222250"/>
                    <a:pt x="129116" y="209550"/>
                    <a:pt x="86783" y="184150"/>
                  </a:cubicBezTo>
                  <a:cubicBezTo>
                    <a:pt x="44450" y="158750"/>
                    <a:pt x="0" y="112183"/>
                    <a:pt x="48683" y="82550"/>
                  </a:cubicBezTo>
                  <a:cubicBezTo>
                    <a:pt x="97366" y="52917"/>
                    <a:pt x="268816" y="12700"/>
                    <a:pt x="378883" y="6350"/>
                  </a:cubicBezTo>
                  <a:cubicBezTo>
                    <a:pt x="488950" y="0"/>
                    <a:pt x="599016" y="22225"/>
                    <a:pt x="709083" y="44450"/>
                  </a:cubicBezTo>
                </a:path>
              </a:pathLst>
            </a:cu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67" name="TextBox 66"/>
            <p:cNvSpPr txBox="1"/>
            <p:nvPr/>
          </p:nvSpPr>
          <p:spPr>
            <a:xfrm>
              <a:off x="2428860" y="2714620"/>
              <a:ext cx="320922" cy="430887"/>
            </a:xfrm>
            <a:prstGeom prst="rect">
              <a:avLst/>
            </a:prstGeom>
            <a:noFill/>
          </p:spPr>
          <p:txBody>
            <a:bodyPr wrap="none" rtlCol="0">
              <a:spAutoFit/>
            </a:bodyPr>
            <a:lstStyle/>
            <a:p>
              <a:r>
                <a:rPr lang="ru-RU" sz="2200" b="1" dirty="0">
                  <a:solidFill>
                    <a:srgbClr val="0070C0"/>
                  </a:solidFill>
                </a:rPr>
                <a:t>З</a:t>
              </a:r>
            </a:p>
          </p:txBody>
        </p:sp>
      </p:grpSp>
      <p:sp>
        <p:nvSpPr>
          <p:cNvPr id="69" name="TextBox 68"/>
          <p:cNvSpPr txBox="1"/>
          <p:nvPr/>
        </p:nvSpPr>
        <p:spPr>
          <a:xfrm>
            <a:off x="5310182" y="1714489"/>
            <a:ext cx="5000660" cy="3477875"/>
          </a:xfrm>
          <a:prstGeom prst="rect">
            <a:avLst/>
          </a:prstGeom>
          <a:noFill/>
        </p:spPr>
        <p:txBody>
          <a:bodyPr wrap="square" rtlCol="0">
            <a:spAutoFit/>
          </a:bodyPr>
          <a:lstStyle/>
          <a:p>
            <a:r>
              <a:rPr lang="ru-RU" sz="2200" i="1" dirty="0" err="1">
                <a:solidFill>
                  <a:prstClr val="black"/>
                </a:solidFill>
              </a:rPr>
              <a:t>С</a:t>
            </a:r>
            <a:r>
              <a:rPr lang="ru-RU" sz="2200" dirty="0" err="1">
                <a:solidFill>
                  <a:prstClr val="black"/>
                </a:solidFill>
              </a:rPr>
              <a:t>э</a:t>
            </a:r>
            <a:r>
              <a:rPr lang="ru-RU" sz="2200" dirty="0">
                <a:solidFill>
                  <a:prstClr val="black"/>
                </a:solidFill>
              </a:rPr>
              <a:t> – элементарный конденсатор</a:t>
            </a:r>
          </a:p>
          <a:p>
            <a:r>
              <a:rPr lang="en-US" sz="2200" i="1" dirty="0">
                <a:solidFill>
                  <a:prstClr val="black"/>
                </a:solidFill>
              </a:rPr>
              <a:t>R</a:t>
            </a:r>
            <a:r>
              <a:rPr lang="ru-RU" sz="2200" dirty="0">
                <a:solidFill>
                  <a:prstClr val="black"/>
                </a:solidFill>
              </a:rPr>
              <a:t>э – (1/</a:t>
            </a:r>
            <a:r>
              <a:rPr lang="en-US" sz="2200" i="1" dirty="0">
                <a:solidFill>
                  <a:prstClr val="black"/>
                </a:solidFill>
              </a:rPr>
              <a:t>R</a:t>
            </a:r>
            <a:r>
              <a:rPr lang="ru-RU" sz="2200" dirty="0">
                <a:solidFill>
                  <a:prstClr val="black"/>
                </a:solidFill>
              </a:rPr>
              <a:t>э – проводимость мишени)</a:t>
            </a:r>
          </a:p>
          <a:p>
            <a:r>
              <a:rPr lang="ru-RU" sz="2200" i="1" dirty="0" err="1">
                <a:solidFill>
                  <a:prstClr val="black"/>
                </a:solidFill>
              </a:rPr>
              <a:t>С</a:t>
            </a:r>
            <a:r>
              <a:rPr lang="ru-RU" sz="2200" dirty="0" err="1">
                <a:solidFill>
                  <a:prstClr val="black"/>
                </a:solidFill>
              </a:rPr>
              <a:t>э</a:t>
            </a:r>
            <a:r>
              <a:rPr lang="ru-RU" sz="2200" dirty="0">
                <a:solidFill>
                  <a:prstClr val="black"/>
                </a:solidFill>
              </a:rPr>
              <a:t> = </a:t>
            </a:r>
            <a:r>
              <a:rPr lang="ru-RU" sz="2200" dirty="0">
                <a:solidFill>
                  <a:prstClr val="black"/>
                </a:solidFill>
                <a:sym typeface="Symbol"/>
              </a:rPr>
              <a:t></a:t>
            </a:r>
            <a:r>
              <a:rPr lang="en-US" sz="2200" i="1" dirty="0">
                <a:solidFill>
                  <a:prstClr val="black"/>
                </a:solidFill>
                <a:sym typeface="Symbol"/>
              </a:rPr>
              <a:t>S</a:t>
            </a:r>
            <a:r>
              <a:rPr lang="ru-RU" sz="2200" dirty="0">
                <a:solidFill>
                  <a:prstClr val="black"/>
                </a:solidFill>
                <a:sym typeface="Symbol"/>
              </a:rPr>
              <a:t>э/(4</a:t>
            </a:r>
            <a:r>
              <a:rPr lang="en-US" sz="2200" i="1" dirty="0">
                <a:solidFill>
                  <a:prstClr val="black"/>
                </a:solidFill>
                <a:sym typeface="Symbol"/>
              </a:rPr>
              <a:t>d</a:t>
            </a:r>
            <a:r>
              <a:rPr lang="en-US" sz="2200" dirty="0">
                <a:solidFill>
                  <a:prstClr val="black"/>
                </a:solidFill>
                <a:sym typeface="Symbol"/>
              </a:rPr>
              <a:t>)</a:t>
            </a:r>
          </a:p>
          <a:p>
            <a:pPr marL="355600" indent="-355600"/>
            <a:r>
              <a:rPr lang="ru-RU" sz="2200" dirty="0">
                <a:solidFill>
                  <a:prstClr val="black"/>
                </a:solidFill>
                <a:sym typeface="Symbol"/>
              </a:rPr>
              <a:t></a:t>
            </a:r>
            <a:r>
              <a:rPr lang="en-US" sz="2200" dirty="0">
                <a:solidFill>
                  <a:prstClr val="black"/>
                </a:solidFill>
                <a:sym typeface="Symbol"/>
              </a:rPr>
              <a:t> </a:t>
            </a:r>
            <a:r>
              <a:rPr lang="ru-RU" sz="2200" dirty="0">
                <a:solidFill>
                  <a:prstClr val="black"/>
                </a:solidFill>
              </a:rPr>
              <a:t>– </a:t>
            </a:r>
            <a:r>
              <a:rPr lang="ru-RU" sz="2200" dirty="0">
                <a:solidFill>
                  <a:prstClr val="black"/>
                </a:solidFill>
                <a:sym typeface="Symbol"/>
              </a:rPr>
              <a:t>диэлектрическая постоянная материала полупроводника;</a:t>
            </a:r>
            <a:r>
              <a:rPr lang="en-US" sz="2200" dirty="0">
                <a:solidFill>
                  <a:prstClr val="black"/>
                </a:solidFill>
                <a:sym typeface="Symbol"/>
              </a:rPr>
              <a:t> </a:t>
            </a:r>
            <a:endParaRPr lang="ru-RU" sz="2200" dirty="0">
              <a:solidFill>
                <a:prstClr val="black"/>
              </a:solidFill>
              <a:sym typeface="Symbol"/>
            </a:endParaRPr>
          </a:p>
          <a:p>
            <a:pPr marL="355600" indent="-355600"/>
            <a:r>
              <a:rPr lang="en-US" sz="2200" i="1" dirty="0">
                <a:solidFill>
                  <a:prstClr val="black"/>
                </a:solidFill>
                <a:sym typeface="Symbol"/>
              </a:rPr>
              <a:t>S</a:t>
            </a:r>
            <a:r>
              <a:rPr lang="ru-RU" sz="2200" dirty="0">
                <a:solidFill>
                  <a:prstClr val="black"/>
                </a:solidFill>
                <a:sym typeface="Symbol"/>
              </a:rPr>
              <a:t>э – площадь элемента;</a:t>
            </a:r>
            <a:r>
              <a:rPr lang="en-US" sz="2200" dirty="0">
                <a:solidFill>
                  <a:prstClr val="black"/>
                </a:solidFill>
                <a:sym typeface="Symbol"/>
              </a:rPr>
              <a:t> </a:t>
            </a:r>
            <a:endParaRPr lang="ru-RU" sz="2200" dirty="0">
              <a:solidFill>
                <a:prstClr val="black"/>
              </a:solidFill>
              <a:sym typeface="Symbol"/>
            </a:endParaRPr>
          </a:p>
          <a:p>
            <a:pPr marL="355600" indent="-355600"/>
            <a:r>
              <a:rPr lang="en-US" sz="2200" i="1" dirty="0">
                <a:solidFill>
                  <a:prstClr val="black"/>
                </a:solidFill>
                <a:sym typeface="Symbol"/>
              </a:rPr>
              <a:t>d</a:t>
            </a:r>
            <a:r>
              <a:rPr lang="ru-RU" sz="2200" dirty="0">
                <a:solidFill>
                  <a:prstClr val="black"/>
                </a:solidFill>
                <a:sym typeface="Symbol"/>
              </a:rPr>
              <a:t> – толщина фотопроводящего полупроводникового слоя.</a:t>
            </a:r>
          </a:p>
          <a:p>
            <a:pPr marL="355600" indent="-355600"/>
            <a:endParaRPr lang="ru-RU" sz="2200" dirty="0">
              <a:solidFill>
                <a:prstClr val="black"/>
              </a:solidFill>
              <a:sym typeface="Symbol"/>
            </a:endParaRPr>
          </a:p>
          <a:p>
            <a:pPr marL="355600" indent="-355600"/>
            <a:endParaRPr lang="ru-RU" sz="2200" dirty="0">
              <a:solidFill>
                <a:prstClr val="black"/>
              </a:solidFill>
            </a:endParaRPr>
          </a:p>
        </p:txBody>
      </p:sp>
    </p:spTree>
    <p:extLst>
      <p:ext uri="{BB962C8B-B14F-4D97-AF65-F5344CB8AC3E}">
        <p14:creationId xmlns:p14="http://schemas.microsoft.com/office/powerpoint/2010/main" val="2769225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77500" lnSpcReduction="20000"/>
          </a:bodyPr>
          <a:lstStyle/>
          <a:p>
            <a:r>
              <a:rPr lang="ru-RU" sz="2800" b="1" dirty="0">
                <a:solidFill>
                  <a:prstClr val="black"/>
                </a:solidFill>
              </a:rPr>
              <a:t>Эквивалентная схема светочувствительного слоя видикона</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9" name="TextBox 68"/>
          <p:cNvSpPr txBox="1"/>
          <p:nvPr/>
        </p:nvSpPr>
        <p:spPr>
          <a:xfrm>
            <a:off x="2095472" y="1214423"/>
            <a:ext cx="8286808" cy="3816429"/>
          </a:xfrm>
          <a:prstGeom prst="rect">
            <a:avLst/>
          </a:prstGeom>
          <a:noFill/>
        </p:spPr>
        <p:txBody>
          <a:bodyPr wrap="square" rtlCol="0">
            <a:spAutoFit/>
          </a:bodyPr>
          <a:lstStyle/>
          <a:p>
            <a:pPr algn="ctr"/>
            <a:r>
              <a:rPr lang="en-US" sz="2200" b="1" i="1" dirty="0">
                <a:solidFill>
                  <a:prstClr val="black"/>
                </a:solidFill>
              </a:rPr>
              <a:t>R</a:t>
            </a:r>
            <a:r>
              <a:rPr lang="ru-RU" sz="2200" b="1" baseline="-25000" dirty="0">
                <a:solidFill>
                  <a:prstClr val="black"/>
                </a:solidFill>
              </a:rPr>
              <a:t>э</a:t>
            </a:r>
            <a:r>
              <a:rPr lang="ru-RU" sz="2200" b="1" dirty="0">
                <a:solidFill>
                  <a:prstClr val="black"/>
                </a:solidFill>
              </a:rPr>
              <a:t> = </a:t>
            </a:r>
            <a:r>
              <a:rPr lang="en-US" sz="2200" b="1" i="1" dirty="0">
                <a:solidFill>
                  <a:prstClr val="black"/>
                </a:solidFill>
                <a:sym typeface="Symbol"/>
              </a:rPr>
              <a:t>d</a:t>
            </a:r>
            <a:r>
              <a:rPr lang="ru-RU" sz="2200" b="1" i="1" dirty="0">
                <a:solidFill>
                  <a:prstClr val="black"/>
                </a:solidFill>
                <a:sym typeface="Symbol"/>
              </a:rPr>
              <a:t>/(</a:t>
            </a:r>
            <a:r>
              <a:rPr lang="el-GR" sz="2200" b="1" i="1" dirty="0">
                <a:solidFill>
                  <a:prstClr val="black"/>
                </a:solidFill>
                <a:sym typeface="Symbol"/>
              </a:rPr>
              <a:t>σ</a:t>
            </a:r>
            <a:r>
              <a:rPr lang="ru-RU" sz="2200" b="1" baseline="-25000" dirty="0">
                <a:solidFill>
                  <a:prstClr val="black"/>
                </a:solidFill>
                <a:sym typeface="Symbol"/>
              </a:rPr>
              <a:t>э</a:t>
            </a:r>
            <a:r>
              <a:rPr lang="en-US" sz="2200" b="1" i="1" dirty="0">
                <a:solidFill>
                  <a:prstClr val="black"/>
                </a:solidFill>
                <a:sym typeface="Symbol"/>
              </a:rPr>
              <a:t>S</a:t>
            </a:r>
            <a:r>
              <a:rPr lang="ru-RU" sz="2200" b="1" baseline="-25000" dirty="0">
                <a:solidFill>
                  <a:prstClr val="black"/>
                </a:solidFill>
                <a:sym typeface="Symbol"/>
              </a:rPr>
              <a:t>э</a:t>
            </a:r>
            <a:r>
              <a:rPr lang="ru-RU" sz="2200" b="1" dirty="0">
                <a:solidFill>
                  <a:prstClr val="black"/>
                </a:solidFill>
                <a:sym typeface="Symbol"/>
              </a:rPr>
              <a:t>)</a:t>
            </a:r>
          </a:p>
          <a:p>
            <a:pPr algn="ctr"/>
            <a:r>
              <a:rPr lang="el-GR" sz="2200" b="1" i="1" dirty="0">
                <a:solidFill>
                  <a:prstClr val="black"/>
                </a:solidFill>
                <a:sym typeface="Symbol"/>
              </a:rPr>
              <a:t>σ</a:t>
            </a:r>
            <a:r>
              <a:rPr lang="ru-RU" sz="2200" b="1" baseline="-25000" dirty="0">
                <a:solidFill>
                  <a:prstClr val="black"/>
                </a:solidFill>
                <a:sym typeface="Symbol"/>
              </a:rPr>
              <a:t>э</a:t>
            </a:r>
            <a:r>
              <a:rPr lang="ru-RU" sz="2200" i="1" baseline="-25000" dirty="0">
                <a:solidFill>
                  <a:prstClr val="black"/>
                </a:solidFill>
                <a:sym typeface="Symbol"/>
              </a:rPr>
              <a:t> </a:t>
            </a:r>
            <a:r>
              <a:rPr lang="ru-RU" sz="2200" dirty="0">
                <a:solidFill>
                  <a:prstClr val="black"/>
                </a:solidFill>
                <a:sym typeface="Symbol"/>
              </a:rPr>
              <a:t>– проводимость полупроводникового слоя. </a:t>
            </a:r>
            <a:endParaRPr lang="en-US" sz="2200" dirty="0">
              <a:solidFill>
                <a:prstClr val="black"/>
              </a:solidFill>
              <a:sym typeface="Symbol"/>
            </a:endParaRPr>
          </a:p>
          <a:p>
            <a:r>
              <a:rPr lang="ru-RU" sz="2200" dirty="0">
                <a:solidFill>
                  <a:prstClr val="black"/>
                </a:solidFill>
                <a:sym typeface="Symbol"/>
              </a:rPr>
              <a:t>Т.к. </a:t>
            </a:r>
            <a:r>
              <a:rPr lang="el-GR" sz="2200" b="1" i="1" dirty="0">
                <a:solidFill>
                  <a:prstClr val="black"/>
                </a:solidFill>
                <a:sym typeface="Symbol"/>
              </a:rPr>
              <a:t>σ</a:t>
            </a:r>
            <a:r>
              <a:rPr lang="ru-RU" sz="2200" b="1" baseline="-25000" dirty="0">
                <a:solidFill>
                  <a:prstClr val="black"/>
                </a:solidFill>
                <a:sym typeface="Symbol"/>
              </a:rPr>
              <a:t>э</a:t>
            </a:r>
            <a:r>
              <a:rPr lang="ru-RU" sz="2200" b="1" i="1" baseline="-25000" dirty="0">
                <a:solidFill>
                  <a:prstClr val="black"/>
                </a:solidFill>
                <a:sym typeface="Symbol"/>
              </a:rPr>
              <a:t> </a:t>
            </a:r>
            <a:r>
              <a:rPr lang="ru-RU" sz="2200" b="1" dirty="0">
                <a:solidFill>
                  <a:prstClr val="black"/>
                </a:solidFill>
                <a:sym typeface="Symbol"/>
              </a:rPr>
              <a:t>= </a:t>
            </a:r>
            <a:r>
              <a:rPr lang="en-US" sz="2200" b="1" i="1" dirty="0">
                <a:solidFill>
                  <a:prstClr val="black"/>
                </a:solidFill>
                <a:sym typeface="Symbol"/>
              </a:rPr>
              <a:t>f</a:t>
            </a:r>
            <a:r>
              <a:rPr lang="en-US" sz="2200" b="1" dirty="0">
                <a:solidFill>
                  <a:prstClr val="black"/>
                </a:solidFill>
                <a:sym typeface="Symbol"/>
              </a:rPr>
              <a:t>(</a:t>
            </a:r>
            <a:r>
              <a:rPr lang="en-US" sz="2200" b="1" i="1" dirty="0">
                <a:solidFill>
                  <a:prstClr val="black"/>
                </a:solidFill>
                <a:sym typeface="Symbol"/>
              </a:rPr>
              <a:t>E</a:t>
            </a:r>
            <a:r>
              <a:rPr lang="ru-RU" sz="2200" b="1" baseline="-25000" dirty="0">
                <a:solidFill>
                  <a:prstClr val="black"/>
                </a:solidFill>
                <a:sym typeface="Symbol"/>
              </a:rPr>
              <a:t>э</a:t>
            </a:r>
            <a:r>
              <a:rPr lang="en-US" sz="2200" b="1" dirty="0">
                <a:solidFill>
                  <a:prstClr val="black"/>
                </a:solidFill>
                <a:sym typeface="Symbol"/>
              </a:rPr>
              <a:t>)</a:t>
            </a:r>
            <a:r>
              <a:rPr lang="ru-RU" sz="2200" dirty="0">
                <a:solidFill>
                  <a:prstClr val="black"/>
                </a:solidFill>
                <a:sym typeface="Symbol"/>
              </a:rPr>
              <a:t>, то и </a:t>
            </a:r>
            <a:r>
              <a:rPr lang="en-US" sz="2200" b="1" i="1" dirty="0">
                <a:solidFill>
                  <a:prstClr val="black"/>
                </a:solidFill>
                <a:sym typeface="Symbol"/>
              </a:rPr>
              <a:t>R</a:t>
            </a:r>
            <a:r>
              <a:rPr lang="ru-RU" sz="2200" b="1" baseline="-25000" dirty="0">
                <a:solidFill>
                  <a:prstClr val="black"/>
                </a:solidFill>
                <a:sym typeface="Symbol"/>
              </a:rPr>
              <a:t>э</a:t>
            </a:r>
            <a:r>
              <a:rPr lang="ru-RU" sz="2200" b="1" dirty="0">
                <a:solidFill>
                  <a:prstClr val="black"/>
                </a:solidFill>
                <a:sym typeface="Symbol"/>
              </a:rPr>
              <a:t> = </a:t>
            </a:r>
            <a:r>
              <a:rPr lang="en-US" sz="2200" b="1" i="1" dirty="0">
                <a:solidFill>
                  <a:prstClr val="black"/>
                </a:solidFill>
                <a:sym typeface="Symbol"/>
              </a:rPr>
              <a:t>F</a:t>
            </a:r>
            <a:r>
              <a:rPr lang="en-US" sz="2200" b="1" dirty="0">
                <a:solidFill>
                  <a:prstClr val="black"/>
                </a:solidFill>
                <a:sym typeface="Symbol"/>
              </a:rPr>
              <a:t> (</a:t>
            </a:r>
            <a:r>
              <a:rPr lang="en-US" sz="2200" b="1" i="1" dirty="0">
                <a:solidFill>
                  <a:prstClr val="black"/>
                </a:solidFill>
                <a:sym typeface="Symbol"/>
              </a:rPr>
              <a:t>E</a:t>
            </a:r>
            <a:r>
              <a:rPr lang="ru-RU" sz="2200" b="1" baseline="-25000" dirty="0">
                <a:solidFill>
                  <a:prstClr val="black"/>
                </a:solidFill>
                <a:sym typeface="Symbol"/>
              </a:rPr>
              <a:t>э</a:t>
            </a:r>
            <a:r>
              <a:rPr lang="ru-RU" sz="2200" b="1" dirty="0">
                <a:solidFill>
                  <a:prstClr val="black"/>
                </a:solidFill>
                <a:sym typeface="Symbol"/>
              </a:rPr>
              <a:t>)</a:t>
            </a:r>
            <a:r>
              <a:rPr lang="ru-RU" sz="2200" dirty="0">
                <a:solidFill>
                  <a:prstClr val="black"/>
                </a:solidFill>
                <a:sym typeface="Symbol"/>
              </a:rPr>
              <a:t>.</a:t>
            </a:r>
            <a:endParaRPr lang="en-US" sz="2200" dirty="0">
              <a:solidFill>
                <a:prstClr val="black"/>
              </a:solidFill>
              <a:sym typeface="Symbol"/>
            </a:endParaRPr>
          </a:p>
          <a:p>
            <a:r>
              <a:rPr lang="ru-RU" sz="2200" dirty="0">
                <a:solidFill>
                  <a:prstClr val="black"/>
                </a:solidFill>
                <a:sym typeface="Symbol"/>
              </a:rPr>
              <a:t>При проецировании изображения</a:t>
            </a:r>
          </a:p>
          <a:p>
            <a:pPr algn="ctr"/>
            <a:r>
              <a:rPr lang="ru-RU" sz="2200" b="1" i="1" dirty="0">
                <a:solidFill>
                  <a:prstClr val="black"/>
                </a:solidFill>
                <a:sym typeface="Symbol"/>
              </a:rPr>
              <a:t>Е</a:t>
            </a:r>
            <a:r>
              <a:rPr lang="ru-RU" sz="2200" b="1" dirty="0">
                <a:solidFill>
                  <a:prstClr val="black"/>
                </a:solidFill>
                <a:sym typeface="Symbol"/>
              </a:rPr>
              <a:t> (</a:t>
            </a:r>
            <a:r>
              <a:rPr lang="en-US" sz="2200" b="1" dirty="0" err="1">
                <a:solidFill>
                  <a:prstClr val="black"/>
                </a:solidFill>
                <a:sym typeface="Symbol"/>
              </a:rPr>
              <a:t>x,y</a:t>
            </a:r>
            <a:r>
              <a:rPr lang="en-US" sz="2200" b="1" dirty="0">
                <a:solidFill>
                  <a:prstClr val="black"/>
                </a:solidFill>
                <a:sym typeface="Symbol"/>
              </a:rPr>
              <a:t>)</a:t>
            </a:r>
            <a:r>
              <a:rPr lang="ru-RU" sz="2200" b="1" dirty="0">
                <a:solidFill>
                  <a:prstClr val="black"/>
                </a:solidFill>
                <a:sym typeface="Symbol"/>
              </a:rPr>
              <a:t> </a:t>
            </a:r>
            <a:r>
              <a:rPr lang="ru-RU" sz="2200" dirty="0">
                <a:solidFill>
                  <a:prstClr val="black"/>
                </a:solidFill>
                <a:sym typeface="Wingdings" pitchFamily="2" charset="2"/>
              </a:rPr>
              <a:t></a:t>
            </a:r>
            <a:r>
              <a:rPr lang="en-US" sz="2200" dirty="0">
                <a:solidFill>
                  <a:prstClr val="black"/>
                </a:solidFill>
                <a:sym typeface="Wingdings" pitchFamily="2" charset="2"/>
              </a:rPr>
              <a:t> </a:t>
            </a:r>
            <a:r>
              <a:rPr lang="en-US" sz="2200" b="1" i="1" dirty="0">
                <a:solidFill>
                  <a:prstClr val="black"/>
                </a:solidFill>
                <a:sym typeface="Wingdings" pitchFamily="2" charset="2"/>
              </a:rPr>
              <a:t>R</a:t>
            </a:r>
            <a:r>
              <a:rPr lang="en-US" sz="2200" b="1" dirty="0">
                <a:solidFill>
                  <a:prstClr val="black"/>
                </a:solidFill>
                <a:sym typeface="Wingdings" pitchFamily="2" charset="2"/>
              </a:rPr>
              <a:t> (</a:t>
            </a:r>
            <a:r>
              <a:rPr lang="en-US" sz="2200" b="1" dirty="0" err="1">
                <a:solidFill>
                  <a:prstClr val="black"/>
                </a:solidFill>
                <a:sym typeface="Wingdings" pitchFamily="2" charset="2"/>
              </a:rPr>
              <a:t>x,y</a:t>
            </a:r>
            <a:r>
              <a:rPr lang="en-US" sz="2200" b="1" dirty="0">
                <a:solidFill>
                  <a:prstClr val="black"/>
                </a:solidFill>
                <a:sym typeface="Wingdings" pitchFamily="2" charset="2"/>
              </a:rPr>
              <a:t>)</a:t>
            </a:r>
            <a:r>
              <a:rPr lang="ru-RU" sz="2200" b="1" baseline="-25000" dirty="0">
                <a:solidFill>
                  <a:prstClr val="black"/>
                </a:solidFill>
                <a:sym typeface="Wingdings" pitchFamily="2" charset="2"/>
              </a:rPr>
              <a:t>Ф</a:t>
            </a:r>
            <a:endParaRPr lang="en-US" sz="2200" b="1" baseline="-25000" dirty="0">
              <a:solidFill>
                <a:prstClr val="black"/>
              </a:solidFill>
              <a:sym typeface="Wingdings" pitchFamily="2" charset="2"/>
            </a:endParaRPr>
          </a:p>
          <a:p>
            <a:r>
              <a:rPr lang="ru-RU" sz="2200" u="sng" dirty="0">
                <a:solidFill>
                  <a:prstClr val="black"/>
                </a:solidFill>
              </a:rPr>
              <a:t>Заряд </a:t>
            </a:r>
            <a:r>
              <a:rPr lang="ru-RU" sz="2200" b="1" i="1" u="sng" dirty="0" err="1">
                <a:solidFill>
                  <a:prstClr val="black"/>
                </a:solidFill>
              </a:rPr>
              <a:t>С</a:t>
            </a:r>
            <a:r>
              <a:rPr lang="ru-RU" sz="2200" b="1" u="sng" baseline="-25000" dirty="0" err="1">
                <a:solidFill>
                  <a:prstClr val="black"/>
                </a:solidFill>
              </a:rPr>
              <a:t>э</a:t>
            </a:r>
            <a:endParaRPr lang="ru-RU" sz="2200" b="1" u="sng" baseline="-25000" dirty="0">
              <a:solidFill>
                <a:prstClr val="black"/>
              </a:solidFill>
            </a:endParaRPr>
          </a:p>
          <a:p>
            <a:pPr algn="ctr"/>
            <a:r>
              <a:rPr lang="en-US" sz="2200" b="1" i="1" dirty="0">
                <a:solidFill>
                  <a:prstClr val="black"/>
                </a:solidFill>
              </a:rPr>
              <a:t>t</a:t>
            </a:r>
            <a:r>
              <a:rPr lang="ru-RU" sz="2200" b="1" baseline="-25000" dirty="0" err="1">
                <a:solidFill>
                  <a:prstClr val="black"/>
                </a:solidFill>
              </a:rPr>
              <a:t>з</a:t>
            </a:r>
            <a:r>
              <a:rPr lang="en-US" sz="2200" b="1" dirty="0">
                <a:solidFill>
                  <a:prstClr val="black"/>
                </a:solidFill>
              </a:rPr>
              <a:t> = </a:t>
            </a:r>
            <a:r>
              <a:rPr lang="el-GR" sz="2200" b="1" i="1" dirty="0">
                <a:solidFill>
                  <a:prstClr val="black"/>
                </a:solidFill>
              </a:rPr>
              <a:t>τ</a:t>
            </a:r>
            <a:r>
              <a:rPr lang="ru-RU" sz="2200" b="1" baseline="-25000" dirty="0">
                <a:solidFill>
                  <a:prstClr val="black"/>
                </a:solidFill>
              </a:rPr>
              <a:t>э</a:t>
            </a:r>
            <a:r>
              <a:rPr lang="ru-RU" sz="2200" dirty="0">
                <a:solidFill>
                  <a:prstClr val="black"/>
                </a:solidFill>
              </a:rPr>
              <a:t> = 77 нс (стандарт РФ)</a:t>
            </a:r>
          </a:p>
          <a:p>
            <a:pPr algn="ctr"/>
            <a:r>
              <a:rPr lang="en-US" sz="2200" b="1" i="1" dirty="0">
                <a:solidFill>
                  <a:prstClr val="black"/>
                </a:solidFill>
              </a:rPr>
              <a:t>U</a:t>
            </a:r>
            <a:r>
              <a:rPr lang="ru-RU" sz="2200" b="1" baseline="-25000" dirty="0" err="1">
                <a:solidFill>
                  <a:prstClr val="black"/>
                </a:solidFill>
              </a:rPr>
              <a:t>Сэ</a:t>
            </a:r>
            <a:r>
              <a:rPr lang="en-US" sz="2200" b="1" dirty="0">
                <a:solidFill>
                  <a:prstClr val="black"/>
                </a:solidFill>
              </a:rPr>
              <a:t> = </a:t>
            </a:r>
            <a:r>
              <a:rPr lang="en-US" sz="2200" b="1" i="1" dirty="0">
                <a:solidFill>
                  <a:prstClr val="black"/>
                </a:solidFill>
              </a:rPr>
              <a:t>U</a:t>
            </a:r>
            <a:r>
              <a:rPr lang="en-US" sz="2200" b="1" baseline="-25000" dirty="0">
                <a:solidFill>
                  <a:prstClr val="black"/>
                </a:solidFill>
              </a:rPr>
              <a:t>C</a:t>
            </a:r>
            <a:r>
              <a:rPr lang="ru-RU" sz="2200" b="1" baseline="-25000" dirty="0" err="1">
                <a:solidFill>
                  <a:prstClr val="black"/>
                </a:solidFill>
              </a:rPr>
              <a:t>п</a:t>
            </a:r>
            <a:endParaRPr lang="ru-RU" sz="2200" b="1" baseline="-25000" dirty="0">
              <a:solidFill>
                <a:prstClr val="black"/>
              </a:solidFill>
            </a:endParaRPr>
          </a:p>
          <a:p>
            <a:r>
              <a:rPr lang="ru-RU" sz="2200" u="sng" dirty="0">
                <a:solidFill>
                  <a:prstClr val="black"/>
                </a:solidFill>
              </a:rPr>
              <a:t>Разряд </a:t>
            </a:r>
            <a:r>
              <a:rPr lang="ru-RU" sz="2200" b="1" u="sng" dirty="0" err="1">
                <a:solidFill>
                  <a:prstClr val="black"/>
                </a:solidFill>
              </a:rPr>
              <a:t>С</a:t>
            </a:r>
            <a:r>
              <a:rPr lang="ru-RU" sz="2200" b="1" u="sng" baseline="-25000" dirty="0" err="1">
                <a:solidFill>
                  <a:prstClr val="black"/>
                </a:solidFill>
              </a:rPr>
              <a:t>э</a:t>
            </a:r>
            <a:endParaRPr lang="ru-RU" sz="2200" b="1" u="sng" baseline="-25000" dirty="0">
              <a:solidFill>
                <a:prstClr val="black"/>
              </a:solidFill>
            </a:endParaRPr>
          </a:p>
          <a:p>
            <a:pPr algn="ctr"/>
            <a:r>
              <a:rPr lang="en-US" sz="2200" b="1" i="1" dirty="0">
                <a:solidFill>
                  <a:prstClr val="black"/>
                </a:solidFill>
              </a:rPr>
              <a:t>t</a:t>
            </a:r>
            <a:r>
              <a:rPr lang="ru-RU" sz="2200" b="1" baseline="-25000" dirty="0" err="1">
                <a:solidFill>
                  <a:prstClr val="black"/>
                </a:solidFill>
              </a:rPr>
              <a:t>р</a:t>
            </a:r>
            <a:r>
              <a:rPr lang="en-US" sz="2200" b="1" dirty="0">
                <a:solidFill>
                  <a:prstClr val="black"/>
                </a:solidFill>
              </a:rPr>
              <a:t> = </a:t>
            </a:r>
            <a:r>
              <a:rPr lang="en-US" sz="2200" b="1" i="1" dirty="0">
                <a:solidFill>
                  <a:prstClr val="black"/>
                </a:solidFill>
              </a:rPr>
              <a:t>R</a:t>
            </a:r>
            <a:r>
              <a:rPr lang="ru-RU" sz="2200" b="1" baseline="-25000" dirty="0" err="1">
                <a:solidFill>
                  <a:prstClr val="black"/>
                </a:solidFill>
              </a:rPr>
              <a:t>э</a:t>
            </a:r>
            <a:r>
              <a:rPr lang="ru-RU" sz="2200" b="1" i="1" dirty="0" err="1">
                <a:solidFill>
                  <a:prstClr val="black"/>
                </a:solidFill>
              </a:rPr>
              <a:t>С</a:t>
            </a:r>
            <a:r>
              <a:rPr lang="ru-RU" sz="2200" b="1" baseline="-25000" dirty="0" err="1">
                <a:solidFill>
                  <a:prstClr val="black"/>
                </a:solidFill>
              </a:rPr>
              <a:t>э</a:t>
            </a:r>
            <a:r>
              <a:rPr lang="ru-RU" sz="2200" b="1" dirty="0">
                <a:solidFill>
                  <a:prstClr val="black"/>
                </a:solidFill>
              </a:rPr>
              <a:t> </a:t>
            </a:r>
            <a:r>
              <a:rPr lang="ru-RU" sz="2200" dirty="0">
                <a:solidFill>
                  <a:prstClr val="black"/>
                </a:solidFill>
                <a:sym typeface="Wingdings" pitchFamily="2" charset="2"/>
              </a:rPr>
              <a:t></a:t>
            </a:r>
            <a:r>
              <a:rPr lang="ru-RU" sz="2200" dirty="0">
                <a:solidFill>
                  <a:prstClr val="black"/>
                </a:solidFill>
              </a:rPr>
              <a:t> </a:t>
            </a:r>
            <a:r>
              <a:rPr lang="el-GR" sz="2200" b="1" i="1" dirty="0">
                <a:solidFill>
                  <a:prstClr val="black"/>
                </a:solidFill>
              </a:rPr>
              <a:t>τ</a:t>
            </a:r>
            <a:r>
              <a:rPr lang="ru-RU" sz="2200" b="1" baseline="-25000" dirty="0" err="1">
                <a:solidFill>
                  <a:prstClr val="black"/>
                </a:solidFill>
              </a:rPr>
              <a:t>р</a:t>
            </a:r>
            <a:r>
              <a:rPr lang="en-US" sz="2200" b="1" dirty="0">
                <a:solidFill>
                  <a:prstClr val="black"/>
                </a:solidFill>
              </a:rPr>
              <a:t> = </a:t>
            </a:r>
            <a:r>
              <a:rPr lang="en-US" sz="2200" b="1" i="1" dirty="0">
                <a:solidFill>
                  <a:prstClr val="black"/>
                </a:solidFill>
                <a:sym typeface="Symbol"/>
              </a:rPr>
              <a:t>F</a:t>
            </a:r>
            <a:r>
              <a:rPr lang="en-US" sz="2200" b="1" dirty="0">
                <a:solidFill>
                  <a:prstClr val="black"/>
                </a:solidFill>
                <a:sym typeface="Symbol"/>
              </a:rPr>
              <a:t> (</a:t>
            </a:r>
            <a:r>
              <a:rPr lang="en-US" sz="2200" b="1" i="1" dirty="0">
                <a:solidFill>
                  <a:prstClr val="black"/>
                </a:solidFill>
                <a:sym typeface="Symbol"/>
              </a:rPr>
              <a:t>E</a:t>
            </a:r>
            <a:r>
              <a:rPr lang="ru-RU" sz="2200" b="1" baseline="-25000" dirty="0">
                <a:solidFill>
                  <a:prstClr val="black"/>
                </a:solidFill>
                <a:sym typeface="Symbol"/>
              </a:rPr>
              <a:t>э</a:t>
            </a:r>
            <a:r>
              <a:rPr lang="ru-RU" sz="2200" b="1" dirty="0">
                <a:solidFill>
                  <a:prstClr val="black"/>
                </a:solidFill>
                <a:sym typeface="Symbol"/>
              </a:rPr>
              <a:t>); </a:t>
            </a:r>
            <a:r>
              <a:rPr lang="en-US" sz="2200" b="1" i="1" dirty="0">
                <a:solidFill>
                  <a:prstClr val="black"/>
                </a:solidFill>
              </a:rPr>
              <a:t>t</a:t>
            </a:r>
            <a:r>
              <a:rPr lang="ru-RU" sz="2200" b="1" baseline="-25000" dirty="0" err="1">
                <a:solidFill>
                  <a:prstClr val="black"/>
                </a:solidFill>
              </a:rPr>
              <a:t>р</a:t>
            </a:r>
            <a:r>
              <a:rPr lang="en-US" sz="2200" b="1" dirty="0">
                <a:solidFill>
                  <a:prstClr val="black"/>
                </a:solidFill>
              </a:rPr>
              <a:t> ≈</a:t>
            </a:r>
            <a:r>
              <a:rPr lang="ru-RU" sz="2200" b="1" dirty="0">
                <a:solidFill>
                  <a:prstClr val="black"/>
                </a:solidFill>
              </a:rPr>
              <a:t> </a:t>
            </a:r>
            <a:r>
              <a:rPr lang="ru-RU" sz="2200" b="1" i="1" dirty="0" err="1">
                <a:solidFill>
                  <a:prstClr val="black"/>
                </a:solidFill>
              </a:rPr>
              <a:t>Т</a:t>
            </a:r>
            <a:r>
              <a:rPr lang="ru-RU" sz="2200" b="1" dirty="0" err="1">
                <a:solidFill>
                  <a:prstClr val="black"/>
                </a:solidFill>
              </a:rPr>
              <a:t>к</a:t>
            </a:r>
            <a:endParaRPr lang="ru-RU" sz="2200" b="1" dirty="0">
              <a:solidFill>
                <a:prstClr val="black"/>
              </a:solidFill>
            </a:endParaRPr>
          </a:p>
          <a:p>
            <a:pPr algn="ctr"/>
            <a:r>
              <a:rPr lang="en-US" sz="2200" dirty="0">
                <a:solidFill>
                  <a:prstClr val="black"/>
                </a:solidFill>
              </a:rPr>
              <a:t> </a:t>
            </a:r>
            <a:r>
              <a:rPr lang="en-US" sz="2200" b="1" i="1" dirty="0">
                <a:solidFill>
                  <a:prstClr val="black"/>
                </a:solidFill>
                <a:sym typeface="Wingdings" pitchFamily="2" charset="2"/>
              </a:rPr>
              <a:t>R</a:t>
            </a:r>
            <a:r>
              <a:rPr lang="en-US" sz="2200" b="1" dirty="0">
                <a:solidFill>
                  <a:prstClr val="black"/>
                </a:solidFill>
                <a:sym typeface="Wingdings" pitchFamily="2" charset="2"/>
              </a:rPr>
              <a:t> (</a:t>
            </a:r>
            <a:r>
              <a:rPr lang="en-US" sz="2200" b="1" dirty="0" err="1">
                <a:solidFill>
                  <a:prstClr val="black"/>
                </a:solidFill>
                <a:sym typeface="Wingdings" pitchFamily="2" charset="2"/>
              </a:rPr>
              <a:t>x,y</a:t>
            </a:r>
            <a:r>
              <a:rPr lang="en-US" sz="2200" b="1" dirty="0">
                <a:solidFill>
                  <a:prstClr val="black"/>
                </a:solidFill>
                <a:sym typeface="Wingdings" pitchFamily="2" charset="2"/>
              </a:rPr>
              <a:t>)</a:t>
            </a:r>
            <a:r>
              <a:rPr lang="ru-RU" sz="2200" b="1" baseline="-25000" dirty="0">
                <a:solidFill>
                  <a:prstClr val="black"/>
                </a:solidFill>
                <a:sym typeface="Wingdings" pitchFamily="2" charset="2"/>
              </a:rPr>
              <a:t>Ф</a:t>
            </a:r>
            <a:r>
              <a:rPr lang="ru-RU" sz="2200" b="1" dirty="0">
                <a:solidFill>
                  <a:prstClr val="black"/>
                </a:solidFill>
                <a:sym typeface="Wingdings" pitchFamily="2" charset="2"/>
              </a:rPr>
              <a:t> </a:t>
            </a:r>
            <a:r>
              <a:rPr lang="ru-RU" sz="2200" dirty="0">
                <a:solidFill>
                  <a:prstClr val="black"/>
                </a:solidFill>
                <a:sym typeface="Wingdings" pitchFamily="2" charset="2"/>
              </a:rPr>
              <a:t></a:t>
            </a:r>
            <a:r>
              <a:rPr lang="en-US" sz="2200" dirty="0">
                <a:solidFill>
                  <a:prstClr val="black"/>
                </a:solidFill>
                <a:sym typeface="Wingdings" pitchFamily="2" charset="2"/>
              </a:rPr>
              <a:t> </a:t>
            </a:r>
            <a:r>
              <a:rPr lang="en-US" sz="2200" b="1" i="1" dirty="0">
                <a:solidFill>
                  <a:prstClr val="black"/>
                </a:solidFill>
                <a:sym typeface="Wingdings" pitchFamily="2" charset="2"/>
              </a:rPr>
              <a:t>U</a:t>
            </a:r>
            <a:r>
              <a:rPr lang="ru-RU" sz="2200" b="1" baseline="-25000" dirty="0">
                <a:solidFill>
                  <a:prstClr val="black"/>
                </a:solidFill>
                <a:sym typeface="Wingdings" pitchFamily="2" charset="2"/>
              </a:rPr>
              <a:t>м</a:t>
            </a:r>
            <a:r>
              <a:rPr lang="ru-RU" sz="2200" b="1" dirty="0">
                <a:solidFill>
                  <a:prstClr val="black"/>
                </a:solidFill>
                <a:sym typeface="Wingdings" pitchFamily="2" charset="2"/>
              </a:rPr>
              <a:t> (</a:t>
            </a:r>
            <a:r>
              <a:rPr lang="en-US" sz="2200" b="1" dirty="0" err="1">
                <a:solidFill>
                  <a:prstClr val="black"/>
                </a:solidFill>
                <a:sym typeface="Wingdings" pitchFamily="2" charset="2"/>
              </a:rPr>
              <a:t>x,y</a:t>
            </a:r>
            <a:r>
              <a:rPr lang="en-US" sz="2200" b="1" dirty="0">
                <a:solidFill>
                  <a:prstClr val="black"/>
                </a:solidFill>
                <a:sym typeface="Wingdings" pitchFamily="2" charset="2"/>
              </a:rPr>
              <a:t>)</a:t>
            </a:r>
            <a:endParaRPr lang="ru-RU" sz="2200" b="1" dirty="0">
              <a:solidFill>
                <a:prstClr val="black"/>
              </a:solidFill>
            </a:endParaRPr>
          </a:p>
        </p:txBody>
      </p:sp>
    </p:spTree>
    <p:extLst>
      <p:ext uri="{BB962C8B-B14F-4D97-AF65-F5344CB8AC3E}">
        <p14:creationId xmlns:p14="http://schemas.microsoft.com/office/powerpoint/2010/main" val="84446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a:solidFill>
                  <a:prstClr val="black"/>
                </a:solidFill>
              </a:rPr>
              <a:t>Приборы с зарядовой связью</a:t>
            </a: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TextBox 7"/>
          <p:cNvSpPr txBox="1"/>
          <p:nvPr/>
        </p:nvSpPr>
        <p:spPr>
          <a:xfrm>
            <a:off x="4167174" y="1142985"/>
            <a:ext cx="3857652"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2200" b="1" dirty="0" err="1">
                <a:solidFill>
                  <a:prstClr val="black"/>
                </a:solidFill>
              </a:rPr>
              <a:t>МОП-структура</a:t>
            </a:r>
            <a:r>
              <a:rPr lang="ru-RU" sz="2200" b="1" dirty="0">
                <a:solidFill>
                  <a:prstClr val="black"/>
                </a:solidFill>
              </a:rPr>
              <a:t> </a:t>
            </a:r>
            <a:endParaRPr lang="ru-RU" sz="2200" b="1" dirty="0">
              <a:solidFill>
                <a:prstClr val="black"/>
              </a:solidFill>
            </a:endParaRPr>
          </a:p>
        </p:txBody>
      </p:sp>
      <p:grpSp>
        <p:nvGrpSpPr>
          <p:cNvPr id="2" name="Группа 30"/>
          <p:cNvGrpSpPr/>
          <p:nvPr/>
        </p:nvGrpSpPr>
        <p:grpSpPr>
          <a:xfrm>
            <a:off x="1881159" y="1785927"/>
            <a:ext cx="5051581" cy="2522355"/>
            <a:chOff x="357158" y="1785926"/>
            <a:chExt cx="5051581" cy="2522355"/>
          </a:xfrm>
        </p:grpSpPr>
        <p:pic>
          <p:nvPicPr>
            <p:cNvPr id="143363" name="Picture 3"/>
            <p:cNvPicPr>
              <a:picLocks noChangeAspect="1" noChangeArrowheads="1"/>
            </p:cNvPicPr>
            <p:nvPr/>
          </p:nvPicPr>
          <p:blipFill>
            <a:blip r:embed="rId4" cstate="print"/>
            <a:srcRect l="5729" t="13333" r="6250" b="20000"/>
            <a:stretch>
              <a:fillRect/>
            </a:stretch>
          </p:blipFill>
          <p:spPr bwMode="auto">
            <a:xfrm>
              <a:off x="428596" y="1785926"/>
              <a:ext cx="4980143" cy="2357454"/>
            </a:xfrm>
            <a:prstGeom prst="rect">
              <a:avLst/>
            </a:prstGeom>
            <a:noFill/>
            <a:ln w="9525">
              <a:noFill/>
              <a:miter lim="800000"/>
              <a:headEnd/>
              <a:tailEnd/>
            </a:ln>
            <a:effectLst/>
          </p:spPr>
        </p:pic>
        <p:sp>
          <p:nvSpPr>
            <p:cNvPr id="10" name="TextBox 9"/>
            <p:cNvSpPr txBox="1"/>
            <p:nvPr/>
          </p:nvSpPr>
          <p:spPr>
            <a:xfrm>
              <a:off x="357158" y="4000504"/>
              <a:ext cx="2428892" cy="307777"/>
            </a:xfrm>
            <a:prstGeom prst="rect">
              <a:avLst/>
            </a:prstGeom>
            <a:noFill/>
          </p:spPr>
          <p:txBody>
            <a:bodyPr wrap="square" rtlCol="0">
              <a:spAutoFit/>
            </a:bodyPr>
            <a:lstStyle/>
            <a:p>
              <a:r>
                <a:rPr lang="ru-RU" sz="1400" b="1" i="1" dirty="0">
                  <a:solidFill>
                    <a:prstClr val="black"/>
                  </a:solidFill>
                  <a:latin typeface="Arial Narrow" pitchFamily="34" charset="0"/>
                  <a:cs typeface="Arial" pitchFamily="34" charset="0"/>
                </a:rPr>
                <a:t>(потенциальная яма)</a:t>
              </a:r>
            </a:p>
          </p:txBody>
        </p:sp>
        <p:sp>
          <p:nvSpPr>
            <p:cNvPr id="11" name="TextBox 10"/>
            <p:cNvSpPr txBox="1"/>
            <p:nvPr/>
          </p:nvSpPr>
          <p:spPr>
            <a:xfrm>
              <a:off x="357158" y="3214686"/>
              <a:ext cx="1357322" cy="523220"/>
            </a:xfrm>
            <a:prstGeom prst="rect">
              <a:avLst/>
            </a:prstGeom>
            <a:noFill/>
          </p:spPr>
          <p:txBody>
            <a:bodyPr wrap="square" rtlCol="0">
              <a:spAutoFit/>
            </a:bodyPr>
            <a:lstStyle/>
            <a:p>
              <a:r>
                <a:rPr lang="ru-RU" sz="1400" b="1" i="1" dirty="0">
                  <a:solidFill>
                    <a:prstClr val="black"/>
                  </a:solidFill>
                  <a:latin typeface="Arial Narrow" pitchFamily="34" charset="0"/>
                  <a:cs typeface="Arial" pitchFamily="34" charset="0"/>
                </a:rPr>
                <a:t>Область </a:t>
              </a:r>
              <a:r>
                <a:rPr lang="ru-RU" sz="1400" b="1" i="1" dirty="0" err="1">
                  <a:solidFill>
                    <a:prstClr val="black"/>
                  </a:solidFill>
                  <a:latin typeface="Arial Narrow" pitchFamily="34" charset="0"/>
                  <a:cs typeface="Arial" pitchFamily="34" charset="0"/>
                </a:rPr>
                <a:t>стоп-диффузии</a:t>
              </a:r>
              <a:endParaRPr lang="ru-RU" sz="1400" b="1" i="1" dirty="0">
                <a:solidFill>
                  <a:prstClr val="black"/>
                </a:solidFill>
                <a:latin typeface="Arial Narrow" pitchFamily="34" charset="0"/>
                <a:cs typeface="Arial" pitchFamily="34" charset="0"/>
              </a:endParaRPr>
            </a:p>
          </p:txBody>
        </p:sp>
        <p:cxnSp>
          <p:nvCxnSpPr>
            <p:cNvPr id="13" name="Прямая соединительная линия 12"/>
            <p:cNvCxnSpPr/>
            <p:nvPr/>
          </p:nvCxnSpPr>
          <p:spPr>
            <a:xfrm flipV="1">
              <a:off x="1428728" y="3000372"/>
              <a:ext cx="642942" cy="28575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7224" y="2143116"/>
              <a:ext cx="2428892" cy="307777"/>
            </a:xfrm>
            <a:prstGeom prst="rect">
              <a:avLst/>
            </a:prstGeom>
            <a:noFill/>
          </p:spPr>
          <p:txBody>
            <a:bodyPr wrap="square" rtlCol="0">
              <a:spAutoFit/>
            </a:bodyPr>
            <a:lstStyle/>
            <a:p>
              <a:r>
                <a:rPr lang="ru-RU" sz="1400" b="1" i="1" dirty="0">
                  <a:solidFill>
                    <a:prstClr val="black"/>
                  </a:solidFill>
                  <a:latin typeface="Arial Narrow" pitchFamily="34" charset="0"/>
                  <a:cs typeface="Arial" pitchFamily="34" charset="0"/>
                </a:rPr>
                <a:t>(электрод)</a:t>
              </a:r>
            </a:p>
          </p:txBody>
        </p:sp>
      </p:grpSp>
      <p:sp>
        <p:nvSpPr>
          <p:cNvPr id="15" name="TextBox 14"/>
          <p:cNvSpPr txBox="1"/>
          <p:nvPr/>
        </p:nvSpPr>
        <p:spPr>
          <a:xfrm>
            <a:off x="6881818" y="1928802"/>
            <a:ext cx="3500462" cy="1107996"/>
          </a:xfrm>
          <a:prstGeom prst="rect">
            <a:avLst/>
          </a:prstGeom>
          <a:noFill/>
        </p:spPr>
        <p:txBody>
          <a:bodyPr wrap="square" rtlCol="0">
            <a:spAutoFit/>
          </a:bodyPr>
          <a:lstStyle/>
          <a:p>
            <a:r>
              <a:rPr lang="ru-RU" sz="2200" dirty="0" err="1">
                <a:solidFill>
                  <a:prstClr val="black"/>
                </a:solidFill>
              </a:rPr>
              <a:t>Термогенерация</a:t>
            </a:r>
            <a:r>
              <a:rPr lang="ru-RU" sz="2200" dirty="0">
                <a:solidFill>
                  <a:prstClr val="black"/>
                </a:solidFill>
              </a:rPr>
              <a:t>  </a:t>
            </a:r>
            <a:r>
              <a:rPr lang="ru-RU" sz="2200" dirty="0">
                <a:solidFill>
                  <a:prstClr val="black"/>
                </a:solidFill>
                <a:sym typeface="Wingdings"/>
              </a:rPr>
              <a:t></a:t>
            </a:r>
            <a:r>
              <a:rPr lang="ru-RU" sz="2200" dirty="0">
                <a:solidFill>
                  <a:prstClr val="black"/>
                </a:solidFill>
              </a:rPr>
              <a:t>  время релаксации.</a:t>
            </a:r>
          </a:p>
          <a:p>
            <a:r>
              <a:rPr lang="ru-RU" sz="2200" dirty="0">
                <a:solidFill>
                  <a:prstClr val="black"/>
                </a:solidFill>
              </a:rPr>
              <a:t> </a:t>
            </a:r>
          </a:p>
        </p:txBody>
      </p:sp>
      <p:grpSp>
        <p:nvGrpSpPr>
          <p:cNvPr id="3" name="Группа 23"/>
          <p:cNvGrpSpPr/>
          <p:nvPr/>
        </p:nvGrpSpPr>
        <p:grpSpPr>
          <a:xfrm>
            <a:off x="8096264" y="2928935"/>
            <a:ext cx="1322798" cy="430887"/>
            <a:chOff x="6000760" y="3500438"/>
            <a:chExt cx="1322798" cy="430887"/>
          </a:xfrm>
        </p:grpSpPr>
        <p:grpSp>
          <p:nvGrpSpPr>
            <p:cNvPr id="5" name="Группа 21"/>
            <p:cNvGrpSpPr/>
            <p:nvPr/>
          </p:nvGrpSpPr>
          <p:grpSpPr>
            <a:xfrm>
              <a:off x="6315074" y="3779836"/>
              <a:ext cx="142876" cy="142876"/>
              <a:chOff x="5143504" y="4572008"/>
              <a:chExt cx="214314" cy="214314"/>
            </a:xfrm>
          </p:grpSpPr>
          <p:sp>
            <p:nvSpPr>
              <p:cNvPr id="16" name="Овал 15"/>
              <p:cNvSpPr/>
              <p:nvPr/>
            </p:nvSpPr>
            <p:spPr>
              <a:xfrm>
                <a:off x="5143504" y="4572008"/>
                <a:ext cx="214314" cy="2143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20" name="Прямая соединительная линия 19"/>
              <p:cNvCxnSpPr/>
              <p:nvPr/>
            </p:nvCxnSpPr>
            <p:spPr>
              <a:xfrm flipV="1">
                <a:off x="5205412" y="4683114"/>
                <a:ext cx="98420" cy="318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6000760" y="3500438"/>
              <a:ext cx="1322798" cy="430887"/>
            </a:xfrm>
            <a:prstGeom prst="rect">
              <a:avLst/>
            </a:prstGeom>
            <a:noFill/>
          </p:spPr>
          <p:txBody>
            <a:bodyPr wrap="none" rtlCol="0">
              <a:spAutoFit/>
            </a:bodyPr>
            <a:lstStyle/>
            <a:p>
              <a:r>
                <a:rPr lang="en-US" sz="2200" b="1" i="1" dirty="0">
                  <a:solidFill>
                    <a:prstClr val="black"/>
                  </a:solidFill>
                </a:rPr>
                <a:t>Q    = f</a:t>
              </a:r>
              <a:r>
                <a:rPr lang="en-US" sz="2200" b="1" dirty="0">
                  <a:solidFill>
                    <a:prstClr val="black"/>
                  </a:solidFill>
                </a:rPr>
                <a:t>(</a:t>
              </a:r>
              <a:r>
                <a:rPr lang="en-US" sz="2200" b="1" i="1" dirty="0">
                  <a:solidFill>
                    <a:prstClr val="black"/>
                  </a:solidFill>
                </a:rPr>
                <a:t>E</a:t>
              </a:r>
              <a:r>
                <a:rPr lang="ru-RU" sz="2200" b="1" baseline="-25000" dirty="0">
                  <a:solidFill>
                    <a:prstClr val="black"/>
                  </a:solidFill>
                </a:rPr>
                <a:t>э</a:t>
              </a:r>
              <a:r>
                <a:rPr lang="en-US" sz="2200" b="1" dirty="0">
                  <a:solidFill>
                    <a:prstClr val="black"/>
                  </a:solidFill>
                </a:rPr>
                <a:t>)</a:t>
              </a:r>
              <a:endParaRPr lang="ru-RU" sz="2200" b="1" dirty="0">
                <a:solidFill>
                  <a:prstClr val="black"/>
                </a:solidFill>
              </a:endParaRPr>
            </a:p>
          </p:txBody>
        </p:sp>
      </p:grpSp>
      <p:pic>
        <p:nvPicPr>
          <p:cNvPr id="143364" name="Picture 4"/>
          <p:cNvPicPr>
            <a:picLocks noChangeAspect="1" noChangeArrowheads="1"/>
          </p:cNvPicPr>
          <p:nvPr/>
        </p:nvPicPr>
        <p:blipFill>
          <a:blip r:embed="rId5" cstate="print"/>
          <a:srcRect l="17187" t="25833" r="15625" b="22500"/>
          <a:stretch>
            <a:fillRect/>
          </a:stretch>
        </p:blipFill>
        <p:spPr bwMode="auto">
          <a:xfrm>
            <a:off x="2024034" y="4643447"/>
            <a:ext cx="3571900" cy="1716727"/>
          </a:xfrm>
          <a:prstGeom prst="rect">
            <a:avLst/>
          </a:prstGeom>
          <a:noFill/>
          <a:ln w="9525">
            <a:noFill/>
            <a:miter lim="800000"/>
            <a:headEnd/>
            <a:tailEnd/>
          </a:ln>
          <a:effectLst/>
        </p:spPr>
      </p:pic>
      <p:sp>
        <p:nvSpPr>
          <p:cNvPr id="25" name="Прямоугольник 24"/>
          <p:cNvSpPr/>
          <p:nvPr/>
        </p:nvSpPr>
        <p:spPr>
          <a:xfrm>
            <a:off x="2381224" y="6072206"/>
            <a:ext cx="28575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 name="Прямоугольник 25"/>
          <p:cNvSpPr/>
          <p:nvPr/>
        </p:nvSpPr>
        <p:spPr>
          <a:xfrm>
            <a:off x="4238612" y="6072206"/>
            <a:ext cx="28575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7" name="Стрелка вправо 26"/>
          <p:cNvSpPr/>
          <p:nvPr/>
        </p:nvSpPr>
        <p:spPr>
          <a:xfrm>
            <a:off x="3714219" y="5478991"/>
            <a:ext cx="285752" cy="21431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TextBox 27"/>
          <p:cNvSpPr txBox="1"/>
          <p:nvPr/>
        </p:nvSpPr>
        <p:spPr>
          <a:xfrm>
            <a:off x="4681359" y="4557007"/>
            <a:ext cx="325730" cy="430887"/>
          </a:xfrm>
          <a:prstGeom prst="rect">
            <a:avLst/>
          </a:prstGeom>
          <a:noFill/>
        </p:spPr>
        <p:txBody>
          <a:bodyPr wrap="none" rtlCol="0">
            <a:spAutoFit/>
          </a:bodyPr>
          <a:lstStyle/>
          <a:p>
            <a:r>
              <a:rPr lang="en-US" sz="2200" dirty="0">
                <a:solidFill>
                  <a:prstClr val="black"/>
                </a:solidFill>
              </a:rPr>
              <a:t>&lt;</a:t>
            </a:r>
            <a:endParaRPr lang="ru-RU" sz="2200" dirty="0">
              <a:solidFill>
                <a:prstClr val="black"/>
              </a:solidFill>
            </a:endParaRPr>
          </a:p>
        </p:txBody>
      </p:sp>
      <p:sp>
        <p:nvSpPr>
          <p:cNvPr id="29" name="TextBox 28"/>
          <p:cNvSpPr txBox="1"/>
          <p:nvPr/>
        </p:nvSpPr>
        <p:spPr>
          <a:xfrm>
            <a:off x="2809852" y="4598292"/>
            <a:ext cx="325730" cy="430887"/>
          </a:xfrm>
          <a:prstGeom prst="rect">
            <a:avLst/>
          </a:prstGeom>
          <a:noFill/>
        </p:spPr>
        <p:txBody>
          <a:bodyPr wrap="none" rtlCol="0">
            <a:spAutoFit/>
          </a:bodyPr>
          <a:lstStyle/>
          <a:p>
            <a:r>
              <a:rPr lang="en-US" sz="2200" dirty="0">
                <a:solidFill>
                  <a:prstClr val="black"/>
                </a:solidFill>
              </a:rPr>
              <a:t>&gt;</a:t>
            </a:r>
            <a:endParaRPr lang="ru-RU" sz="2200" dirty="0">
              <a:solidFill>
                <a:prstClr val="black"/>
              </a:solidFill>
            </a:endParaRPr>
          </a:p>
        </p:txBody>
      </p:sp>
      <p:sp>
        <p:nvSpPr>
          <p:cNvPr id="30" name="TextBox 29"/>
          <p:cNvSpPr txBox="1"/>
          <p:nvPr/>
        </p:nvSpPr>
        <p:spPr>
          <a:xfrm>
            <a:off x="6096000" y="5286389"/>
            <a:ext cx="4214842" cy="430887"/>
          </a:xfrm>
          <a:prstGeom prst="rect">
            <a:avLst/>
          </a:prstGeom>
          <a:noFill/>
        </p:spPr>
        <p:txBody>
          <a:bodyPr wrap="square" rtlCol="0">
            <a:spAutoFit/>
          </a:bodyPr>
          <a:lstStyle/>
          <a:p>
            <a:r>
              <a:rPr lang="ru-RU" sz="2200" dirty="0">
                <a:solidFill>
                  <a:prstClr val="black"/>
                </a:solidFill>
              </a:rPr>
              <a:t>Перенос зарядовых пакетов </a:t>
            </a:r>
          </a:p>
        </p:txBody>
      </p:sp>
    </p:spTree>
    <p:extLst>
      <p:ext uri="{BB962C8B-B14F-4D97-AF65-F5344CB8AC3E}">
        <p14:creationId xmlns:p14="http://schemas.microsoft.com/office/powerpoint/2010/main" val="2094594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95472" y="357166"/>
            <a:ext cx="7643866"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ru-RU" sz="2400" b="1" dirty="0" err="1">
                <a:solidFill>
                  <a:prstClr val="black"/>
                </a:solidFill>
              </a:rPr>
              <a:t>Покадровое</a:t>
            </a:r>
            <a:r>
              <a:rPr lang="ru-RU" sz="2400" b="1" dirty="0">
                <a:solidFill>
                  <a:prstClr val="black"/>
                </a:solidFill>
              </a:rPr>
              <a:t> считывание в </a:t>
            </a:r>
            <a:r>
              <a:rPr lang="ru-RU" sz="2400" b="1" dirty="0" err="1">
                <a:solidFill>
                  <a:prstClr val="black"/>
                </a:solidFill>
              </a:rPr>
              <a:t>ПЗС-матрицах</a:t>
            </a:r>
            <a:endParaRPr lang="ru-RU" sz="2400" b="1" dirty="0">
              <a:solidFill>
                <a:prstClr val="black"/>
              </a:solidFill>
            </a:endParaRPr>
          </a:p>
        </p:txBody>
      </p:sp>
      <p:sp>
        <p:nvSpPr>
          <p:cNvPr id="9" name="Управляющая кнопка: домой 8">
            <a:hlinkClick r:id="rId3" action="ppaction://hlinksldjump" highlightClick="1"/>
          </p:cNvPr>
          <p:cNvSpPr/>
          <p:nvPr/>
        </p:nvSpPr>
        <p:spPr>
          <a:xfrm>
            <a:off x="10025090" y="357166"/>
            <a:ext cx="357190" cy="357190"/>
          </a:xfrm>
          <a:prstGeom prst="actionButtonHome">
            <a:avLst/>
          </a:prstGeom>
          <a:solidFill>
            <a:schemeClr val="bg1">
              <a:lumMod val="65000"/>
            </a:schemeClr>
          </a:solidFill>
          <a:ln>
            <a:noFill/>
          </a:ln>
          <a:effectLst>
            <a:outerShdw blurRad="149987" dist="165100" dir="8460000" sx="96000" sy="96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 name="Группа 16"/>
          <p:cNvGrpSpPr/>
          <p:nvPr/>
        </p:nvGrpSpPr>
        <p:grpSpPr>
          <a:xfrm>
            <a:off x="1809720" y="1500174"/>
            <a:ext cx="5748740" cy="3910454"/>
            <a:chOff x="1071538" y="1146032"/>
            <a:chExt cx="5748740" cy="3910454"/>
          </a:xfrm>
        </p:grpSpPr>
        <p:grpSp>
          <p:nvGrpSpPr>
            <p:cNvPr id="3" name="Группа 14"/>
            <p:cNvGrpSpPr/>
            <p:nvPr/>
          </p:nvGrpSpPr>
          <p:grpSpPr>
            <a:xfrm>
              <a:off x="1071538" y="1146032"/>
              <a:ext cx="5748740" cy="3910454"/>
              <a:chOff x="1071538" y="1146032"/>
              <a:chExt cx="5748740" cy="3910454"/>
            </a:xfrm>
          </p:grpSpPr>
          <p:pic>
            <p:nvPicPr>
              <p:cNvPr id="144386" name="Picture 2"/>
              <p:cNvPicPr>
                <a:picLocks noChangeAspect="1" noChangeArrowheads="1"/>
              </p:cNvPicPr>
              <p:nvPr/>
            </p:nvPicPr>
            <p:blipFill>
              <a:blip r:embed="rId4" cstate="print"/>
              <a:srcRect l="28125" t="12500" r="29687" b="13333"/>
              <a:stretch>
                <a:fillRect/>
              </a:stretch>
            </p:blipFill>
            <p:spPr bwMode="auto">
              <a:xfrm rot="158521">
                <a:off x="2225318" y="1146032"/>
                <a:ext cx="3315847" cy="3643338"/>
              </a:xfrm>
              <a:prstGeom prst="rect">
                <a:avLst/>
              </a:prstGeom>
              <a:noFill/>
              <a:ln w="9525">
                <a:noFill/>
                <a:miter lim="800000"/>
                <a:headEnd/>
                <a:tailEnd/>
              </a:ln>
              <a:effectLst/>
              <a:scene3d>
                <a:camera prst="orthographicFront">
                  <a:rot lat="0" lon="0" rev="120000"/>
                </a:camera>
                <a:lightRig rig="threePt" dir="t"/>
              </a:scene3d>
            </p:spPr>
          </p:pic>
          <p:sp>
            <p:nvSpPr>
              <p:cNvPr id="7" name="TextBox 6"/>
              <p:cNvSpPr txBox="1"/>
              <p:nvPr/>
            </p:nvSpPr>
            <p:spPr>
              <a:xfrm>
                <a:off x="4511334" y="4646494"/>
                <a:ext cx="2308944" cy="338554"/>
              </a:xfrm>
              <a:prstGeom prst="rect">
                <a:avLst/>
              </a:prstGeom>
              <a:solidFill>
                <a:schemeClr val="bg1"/>
              </a:solidFill>
            </p:spPr>
            <p:txBody>
              <a:bodyPr wrap="square" rtlCol="0">
                <a:spAutoFit/>
              </a:bodyPr>
              <a:lstStyle/>
              <a:p>
                <a:r>
                  <a:rPr lang="ru-RU" sz="1600" b="1" i="1" dirty="0">
                    <a:solidFill>
                      <a:prstClr val="black"/>
                    </a:solidFill>
                    <a:latin typeface="Arial Narrow" pitchFamily="34" charset="0"/>
                    <a:cs typeface="Arial" pitchFamily="34" charset="0"/>
                  </a:rPr>
                  <a:t>Выходное устройство</a:t>
                </a:r>
              </a:p>
            </p:txBody>
          </p:sp>
          <p:sp>
            <p:nvSpPr>
              <p:cNvPr id="8" name="TextBox 7"/>
              <p:cNvSpPr txBox="1"/>
              <p:nvPr/>
            </p:nvSpPr>
            <p:spPr>
              <a:xfrm>
                <a:off x="2439632" y="4717932"/>
                <a:ext cx="2308944" cy="338554"/>
              </a:xfrm>
              <a:prstGeom prst="rect">
                <a:avLst/>
              </a:prstGeom>
              <a:noFill/>
            </p:spPr>
            <p:txBody>
              <a:bodyPr wrap="square" rtlCol="0">
                <a:spAutoFit/>
              </a:bodyPr>
              <a:lstStyle/>
              <a:p>
                <a:r>
                  <a:rPr lang="ru-RU" sz="1600" b="1" i="1" dirty="0">
                    <a:solidFill>
                      <a:prstClr val="black"/>
                    </a:solidFill>
                    <a:latin typeface="Arial Narrow" pitchFamily="34" charset="0"/>
                    <a:cs typeface="Arial" pitchFamily="34" charset="0"/>
                  </a:rPr>
                  <a:t>Сдвиговый регистр</a:t>
                </a:r>
              </a:p>
            </p:txBody>
          </p:sp>
          <p:sp>
            <p:nvSpPr>
              <p:cNvPr id="10" name="TextBox 9"/>
              <p:cNvSpPr txBox="1"/>
              <p:nvPr/>
            </p:nvSpPr>
            <p:spPr>
              <a:xfrm>
                <a:off x="4511334" y="2860544"/>
                <a:ext cx="1071570" cy="584775"/>
              </a:xfrm>
              <a:prstGeom prst="rect">
                <a:avLst/>
              </a:prstGeom>
              <a:solidFill>
                <a:schemeClr val="bg1"/>
              </a:solidFill>
            </p:spPr>
            <p:txBody>
              <a:bodyPr wrap="square" rtlCol="0">
                <a:spAutoFit/>
              </a:bodyPr>
              <a:lstStyle/>
              <a:p>
                <a:r>
                  <a:rPr lang="ru-RU" sz="1600" b="1" i="1" dirty="0">
                    <a:solidFill>
                      <a:prstClr val="black"/>
                    </a:solidFill>
                    <a:latin typeface="Arial Narrow" pitchFamily="34" charset="0"/>
                    <a:cs typeface="Arial" pitchFamily="34" charset="0"/>
                  </a:rPr>
                  <a:t>Канал переноса</a:t>
                </a:r>
              </a:p>
            </p:txBody>
          </p:sp>
          <p:sp>
            <p:nvSpPr>
              <p:cNvPr id="11" name="TextBox 10"/>
              <p:cNvSpPr txBox="1"/>
              <p:nvPr/>
            </p:nvSpPr>
            <p:spPr>
              <a:xfrm>
                <a:off x="1357290" y="3286124"/>
                <a:ext cx="1000100" cy="584775"/>
              </a:xfrm>
              <a:prstGeom prst="rect">
                <a:avLst/>
              </a:prstGeom>
              <a:noFill/>
            </p:spPr>
            <p:txBody>
              <a:bodyPr wrap="square" rtlCol="0">
                <a:spAutoFit/>
              </a:bodyPr>
              <a:lstStyle/>
              <a:p>
                <a:r>
                  <a:rPr lang="ru-RU" sz="1600" b="1" i="1" dirty="0">
                    <a:solidFill>
                      <a:prstClr val="black"/>
                    </a:solidFill>
                    <a:latin typeface="Arial Narrow" pitchFamily="34" charset="0"/>
                    <a:cs typeface="Arial" pitchFamily="34" charset="0"/>
                  </a:rPr>
                  <a:t>Секция хранения</a:t>
                </a:r>
              </a:p>
            </p:txBody>
          </p:sp>
          <p:sp>
            <p:nvSpPr>
              <p:cNvPr id="12" name="TextBox 11"/>
              <p:cNvSpPr txBox="1"/>
              <p:nvPr/>
            </p:nvSpPr>
            <p:spPr>
              <a:xfrm>
                <a:off x="1071538" y="1643050"/>
                <a:ext cx="1214414" cy="584775"/>
              </a:xfrm>
              <a:prstGeom prst="rect">
                <a:avLst/>
              </a:prstGeom>
              <a:noFill/>
            </p:spPr>
            <p:txBody>
              <a:bodyPr wrap="square" rtlCol="0">
                <a:spAutoFit/>
              </a:bodyPr>
              <a:lstStyle/>
              <a:p>
                <a:r>
                  <a:rPr lang="ru-RU" sz="1600" b="1" i="1" dirty="0">
                    <a:solidFill>
                      <a:prstClr val="black"/>
                    </a:solidFill>
                    <a:latin typeface="Arial Narrow" pitchFamily="34" charset="0"/>
                    <a:cs typeface="Arial" pitchFamily="34" charset="0"/>
                  </a:rPr>
                  <a:t>Секция накопления</a:t>
                </a:r>
              </a:p>
            </p:txBody>
          </p:sp>
          <p:sp>
            <p:nvSpPr>
              <p:cNvPr id="14" name="Прямоугольник 13"/>
              <p:cNvSpPr/>
              <p:nvPr/>
            </p:nvSpPr>
            <p:spPr>
              <a:xfrm>
                <a:off x="2214546" y="4357694"/>
                <a:ext cx="142876"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16" name="TextBox 15"/>
            <p:cNvSpPr txBox="1"/>
            <p:nvPr/>
          </p:nvSpPr>
          <p:spPr>
            <a:xfrm>
              <a:off x="5143504" y="4214818"/>
              <a:ext cx="500066" cy="430887"/>
            </a:xfrm>
            <a:prstGeom prst="rect">
              <a:avLst/>
            </a:prstGeom>
            <a:noFill/>
          </p:spPr>
          <p:txBody>
            <a:bodyPr wrap="square" rtlCol="0">
              <a:spAutoFit/>
            </a:bodyPr>
            <a:lstStyle/>
            <a:p>
              <a:r>
                <a:rPr lang="en-US" sz="2200" b="1" i="1" dirty="0">
                  <a:solidFill>
                    <a:prstClr val="black"/>
                  </a:solidFill>
                </a:rPr>
                <a:t>U</a:t>
              </a:r>
              <a:r>
                <a:rPr lang="en-US" sz="2200" b="1" i="1" baseline="-25000" dirty="0">
                  <a:solidFill>
                    <a:prstClr val="black"/>
                  </a:solidFill>
                </a:rPr>
                <a:t>S</a:t>
              </a:r>
              <a:endParaRPr lang="ru-RU" sz="2200" b="1" i="1" baseline="-25000" dirty="0">
                <a:solidFill>
                  <a:prstClr val="black"/>
                </a:solidFill>
              </a:endParaRPr>
            </a:p>
          </p:txBody>
        </p:sp>
      </p:grpSp>
      <p:sp>
        <p:nvSpPr>
          <p:cNvPr id="18" name="TextBox 17"/>
          <p:cNvSpPr txBox="1"/>
          <p:nvPr/>
        </p:nvSpPr>
        <p:spPr>
          <a:xfrm>
            <a:off x="6453191" y="2143116"/>
            <a:ext cx="3891643" cy="2123658"/>
          </a:xfrm>
          <a:prstGeom prst="rect">
            <a:avLst/>
          </a:prstGeom>
          <a:noFill/>
        </p:spPr>
        <p:txBody>
          <a:bodyPr wrap="none" rtlCol="0">
            <a:spAutoFit/>
          </a:bodyPr>
          <a:lstStyle/>
          <a:p>
            <a:r>
              <a:rPr lang="ru-RU" sz="2200" b="1" dirty="0">
                <a:solidFill>
                  <a:prstClr val="black"/>
                </a:solidFill>
              </a:rPr>
              <a:t>Обработка</a:t>
            </a:r>
            <a:r>
              <a:rPr lang="ru-RU" sz="2200" dirty="0">
                <a:solidFill>
                  <a:prstClr val="black"/>
                </a:solidFill>
              </a:rPr>
              <a:t> </a:t>
            </a:r>
            <a:r>
              <a:rPr lang="en-US" sz="2200" b="1" i="1" dirty="0">
                <a:solidFill>
                  <a:prstClr val="black"/>
                </a:solidFill>
              </a:rPr>
              <a:t>U</a:t>
            </a:r>
            <a:r>
              <a:rPr lang="en-US" sz="2200" b="1" i="1" baseline="-25000" dirty="0">
                <a:solidFill>
                  <a:prstClr val="black"/>
                </a:solidFill>
              </a:rPr>
              <a:t>S</a:t>
            </a:r>
            <a:r>
              <a:rPr lang="ru-RU" sz="2200" dirty="0">
                <a:solidFill>
                  <a:prstClr val="black"/>
                </a:solidFill>
              </a:rPr>
              <a:t>:</a:t>
            </a:r>
          </a:p>
          <a:p>
            <a:pPr>
              <a:buFont typeface="Arial" pitchFamily="34" charset="0"/>
              <a:buChar char="•"/>
            </a:pPr>
            <a:r>
              <a:rPr lang="ru-RU" sz="2200" dirty="0">
                <a:solidFill>
                  <a:prstClr val="black"/>
                </a:solidFill>
              </a:rPr>
              <a:t> построчная фиксация;</a:t>
            </a:r>
          </a:p>
          <a:p>
            <a:pPr>
              <a:buFont typeface="Arial" pitchFamily="34" charset="0"/>
              <a:buChar char="•"/>
            </a:pPr>
            <a:r>
              <a:rPr lang="ru-RU" sz="2200" dirty="0">
                <a:solidFill>
                  <a:prstClr val="black"/>
                </a:solidFill>
              </a:rPr>
              <a:t> </a:t>
            </a:r>
            <a:r>
              <a:rPr lang="ru-RU" sz="2200" dirty="0" err="1">
                <a:solidFill>
                  <a:prstClr val="black"/>
                </a:solidFill>
              </a:rPr>
              <a:t>γ-коррекция;</a:t>
            </a:r>
            <a:endParaRPr lang="ru-RU" sz="2200" dirty="0">
              <a:solidFill>
                <a:prstClr val="black"/>
              </a:solidFill>
            </a:endParaRPr>
          </a:p>
          <a:p>
            <a:pPr>
              <a:buFont typeface="Arial" pitchFamily="34" charset="0"/>
              <a:buChar char="•"/>
            </a:pPr>
            <a:r>
              <a:rPr lang="ru-RU" sz="2200" dirty="0">
                <a:solidFill>
                  <a:prstClr val="black"/>
                </a:solidFill>
              </a:rPr>
              <a:t> апертурная коррекция;</a:t>
            </a:r>
          </a:p>
          <a:p>
            <a:pPr>
              <a:buFont typeface="Arial" pitchFamily="34" charset="0"/>
              <a:buChar char="•"/>
            </a:pPr>
            <a:r>
              <a:rPr lang="ru-RU" sz="2200" dirty="0">
                <a:solidFill>
                  <a:prstClr val="black"/>
                </a:solidFill>
              </a:rPr>
              <a:t> устранение тактовой помехи;</a:t>
            </a:r>
          </a:p>
          <a:p>
            <a:pPr>
              <a:buFont typeface="Arial" pitchFamily="34" charset="0"/>
              <a:buChar char="•"/>
            </a:pPr>
            <a:r>
              <a:rPr lang="ru-RU" sz="2200" dirty="0">
                <a:solidFill>
                  <a:prstClr val="black"/>
                </a:solidFill>
              </a:rPr>
              <a:t> поэлементная фиксация. </a:t>
            </a:r>
          </a:p>
        </p:txBody>
      </p:sp>
    </p:spTree>
    <p:extLst>
      <p:ext uri="{BB962C8B-B14F-4D97-AF65-F5344CB8AC3E}">
        <p14:creationId xmlns:p14="http://schemas.microsoft.com/office/powerpoint/2010/main" val="3238538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024034" y="2428868"/>
            <a:ext cx="8229600" cy="1400172"/>
          </a:xfrm>
          <a:solidFill>
            <a:schemeClr val="accent3">
              <a:lumMod val="20000"/>
              <a:lumOff val="80000"/>
            </a:schemeClr>
          </a:solidFill>
        </p:spPr>
        <p:txBody>
          <a:bodyPr>
            <a:normAutofit/>
          </a:bodyPr>
          <a:lstStyle/>
          <a:p>
            <a:pPr algn="ctr">
              <a:buNone/>
            </a:pPr>
            <a:r>
              <a:rPr lang="ru-RU" sz="3600" b="1" dirty="0">
                <a:latin typeface="Times New Roman" pitchFamily="18" charset="0"/>
                <a:cs typeface="Times New Roman" pitchFamily="18" charset="0"/>
              </a:rPr>
              <a:t>Типовая структура телевизионной камеры</a:t>
            </a:r>
            <a:endParaRPr 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052634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95736" y="1500175"/>
            <a:ext cx="4071966" cy="461665"/>
          </a:xfrm>
          <a:prstGeom prst="rect">
            <a:avLst/>
          </a:prstGeom>
          <a:noFill/>
          <a:ln w="25400">
            <a:solidFill>
              <a:schemeClr val="tx2"/>
            </a:solidFill>
          </a:ln>
        </p:spPr>
        <p:txBody>
          <a:bodyPr wrap="square" rtlCol="0">
            <a:spAutoFit/>
          </a:bodyPr>
          <a:lstStyle/>
          <a:p>
            <a:pPr algn="ctr"/>
            <a:r>
              <a:rPr lang="ru-RU" sz="2400" dirty="0"/>
              <a:t>Характеристики телекамер</a:t>
            </a:r>
          </a:p>
        </p:txBody>
      </p:sp>
      <p:sp>
        <p:nvSpPr>
          <p:cNvPr id="9" name="TextBox 8"/>
          <p:cNvSpPr txBox="1"/>
          <p:nvPr/>
        </p:nvSpPr>
        <p:spPr>
          <a:xfrm>
            <a:off x="2355320" y="2595182"/>
            <a:ext cx="3714776" cy="2677656"/>
          </a:xfrm>
          <a:prstGeom prst="rect">
            <a:avLst/>
          </a:prstGeom>
          <a:noFill/>
          <a:ln w="25400">
            <a:solidFill>
              <a:schemeClr val="tx2"/>
            </a:solidFill>
          </a:ln>
        </p:spPr>
        <p:txBody>
          <a:bodyPr wrap="square" rtlCol="0">
            <a:spAutoFit/>
          </a:bodyPr>
          <a:lstStyle/>
          <a:p>
            <a:r>
              <a:rPr lang="ru-RU" sz="2400" dirty="0"/>
              <a:t>Оптико-электрические</a:t>
            </a:r>
          </a:p>
          <a:p>
            <a:r>
              <a:rPr lang="ru-RU" dirty="0"/>
              <a:t>Передача градаций яркости;</a:t>
            </a:r>
          </a:p>
          <a:p>
            <a:r>
              <a:rPr lang="ru-RU" dirty="0"/>
              <a:t>Разрешающая способность;</a:t>
            </a:r>
          </a:p>
          <a:p>
            <a:r>
              <a:rPr lang="ru-RU" dirty="0"/>
              <a:t>Цветопередача;</a:t>
            </a:r>
          </a:p>
          <a:p>
            <a:r>
              <a:rPr lang="ru-RU" dirty="0"/>
              <a:t>Искажения изображения;</a:t>
            </a:r>
          </a:p>
          <a:p>
            <a:r>
              <a:rPr lang="ru-RU" dirty="0"/>
              <a:t>Паразитные составляющие сигналов (механические,</a:t>
            </a:r>
          </a:p>
          <a:p>
            <a:r>
              <a:rPr lang="ru-RU" dirty="0"/>
              <a:t>акустические).</a:t>
            </a:r>
          </a:p>
          <a:p>
            <a:endParaRPr lang="ru-RU" dirty="0"/>
          </a:p>
        </p:txBody>
      </p:sp>
      <p:sp>
        <p:nvSpPr>
          <p:cNvPr id="10" name="TextBox 9"/>
          <p:cNvSpPr txBox="1"/>
          <p:nvPr/>
        </p:nvSpPr>
        <p:spPr>
          <a:xfrm>
            <a:off x="6453190" y="2610035"/>
            <a:ext cx="3571900" cy="3508653"/>
          </a:xfrm>
          <a:prstGeom prst="rect">
            <a:avLst/>
          </a:prstGeom>
          <a:noFill/>
          <a:ln w="25400">
            <a:solidFill>
              <a:schemeClr val="tx2"/>
            </a:solidFill>
          </a:ln>
        </p:spPr>
        <p:txBody>
          <a:bodyPr wrap="square" rtlCol="0">
            <a:spAutoFit/>
          </a:bodyPr>
          <a:lstStyle/>
          <a:p>
            <a:r>
              <a:rPr lang="ru-RU" sz="2400" dirty="0"/>
              <a:t>Эксплуатационные</a:t>
            </a:r>
          </a:p>
          <a:p>
            <a:r>
              <a:rPr lang="ru-RU" dirty="0"/>
              <a:t>Режим работы;</a:t>
            </a:r>
          </a:p>
          <a:p>
            <a:r>
              <a:rPr lang="ru-RU" dirty="0"/>
              <a:t>Масса;</a:t>
            </a:r>
          </a:p>
          <a:p>
            <a:r>
              <a:rPr lang="ru-RU" dirty="0"/>
              <a:t>Размеры;</a:t>
            </a:r>
          </a:p>
          <a:p>
            <a:r>
              <a:rPr lang="ru-RU" dirty="0"/>
              <a:t>Потребляемая мощность;</a:t>
            </a:r>
          </a:p>
          <a:p>
            <a:r>
              <a:rPr lang="ru-RU" dirty="0"/>
              <a:t>Чувствительность;</a:t>
            </a:r>
          </a:p>
          <a:p>
            <a:r>
              <a:rPr lang="ru-RU" dirty="0"/>
              <a:t>Стабильность </a:t>
            </a:r>
            <a:r>
              <a:rPr lang="ru-RU" dirty="0" err="1"/>
              <a:t>характристик</a:t>
            </a:r>
            <a:r>
              <a:rPr lang="ru-RU" dirty="0"/>
              <a:t>;</a:t>
            </a:r>
          </a:p>
          <a:p>
            <a:r>
              <a:rPr lang="ru-RU" dirty="0"/>
              <a:t>Тип управления;</a:t>
            </a:r>
          </a:p>
          <a:p>
            <a:r>
              <a:rPr lang="ru-RU" dirty="0"/>
              <a:t>Типы и число выходных сигналов;</a:t>
            </a:r>
          </a:p>
          <a:p>
            <a:r>
              <a:rPr lang="ru-RU" dirty="0"/>
              <a:t>Наличие авторегулирования параметров.</a:t>
            </a:r>
          </a:p>
          <a:p>
            <a:endParaRPr lang="ru-RU" dirty="0"/>
          </a:p>
        </p:txBody>
      </p:sp>
      <p:grpSp>
        <p:nvGrpSpPr>
          <p:cNvPr id="31" name="Группа 30"/>
          <p:cNvGrpSpPr/>
          <p:nvPr/>
        </p:nvGrpSpPr>
        <p:grpSpPr>
          <a:xfrm>
            <a:off x="4667240" y="1954363"/>
            <a:ext cx="3000398" cy="648617"/>
            <a:chOff x="3143240" y="1954362"/>
            <a:chExt cx="3000398" cy="648617"/>
          </a:xfrm>
        </p:grpSpPr>
        <p:cxnSp>
          <p:nvCxnSpPr>
            <p:cNvPr id="14" name="Прямая соединительная линия 13"/>
            <p:cNvCxnSpPr/>
            <p:nvPr/>
          </p:nvCxnSpPr>
          <p:spPr>
            <a:xfrm rot="5400000">
              <a:off x="4425701" y="2112855"/>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3143240" y="2285992"/>
              <a:ext cx="3000396" cy="1588"/>
            </a:xfrm>
            <a:prstGeom prst="line">
              <a:avLst/>
            </a:prstGeom>
            <a:ln w="254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2984747" y="2444485"/>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5400000">
              <a:off x="5985143" y="2444485"/>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spcBef>
                <a:spcPct val="0"/>
              </a:spcBef>
              <a:defRPr/>
            </a:pPr>
            <a:r>
              <a:rPr lang="ru-RU" sz="2800" b="1" dirty="0"/>
              <a:t>ХАРАКТЕРИСТИКИ</a:t>
            </a:r>
            <a:r>
              <a:rPr lang="ru-RU" sz="2800" dirty="0"/>
              <a:t>, классификация и типовая структура телевизионной камеры</a:t>
            </a:r>
            <a:endParaRPr lang="ru-RU" sz="2800" b="1" dirty="0"/>
          </a:p>
        </p:txBody>
      </p:sp>
    </p:spTree>
    <p:extLst>
      <p:ext uri="{BB962C8B-B14F-4D97-AF65-F5344CB8AC3E}">
        <p14:creationId xmlns:p14="http://schemas.microsoft.com/office/powerpoint/2010/main" val="3859252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5736" y="1500175"/>
            <a:ext cx="4071966" cy="461665"/>
          </a:xfrm>
          <a:prstGeom prst="rect">
            <a:avLst/>
          </a:prstGeom>
          <a:noFill/>
          <a:ln w="25400">
            <a:solidFill>
              <a:schemeClr val="tx2"/>
            </a:solidFill>
          </a:ln>
        </p:spPr>
        <p:txBody>
          <a:bodyPr wrap="square" rtlCol="0">
            <a:spAutoFit/>
          </a:bodyPr>
          <a:lstStyle/>
          <a:p>
            <a:pPr algn="ctr"/>
            <a:r>
              <a:rPr lang="ru-RU" sz="2400" dirty="0"/>
              <a:t>Телекамеры</a:t>
            </a:r>
          </a:p>
        </p:txBody>
      </p:sp>
      <p:sp>
        <p:nvSpPr>
          <p:cNvPr id="6" name="TextBox 5"/>
          <p:cNvSpPr txBox="1"/>
          <p:nvPr/>
        </p:nvSpPr>
        <p:spPr>
          <a:xfrm>
            <a:off x="2095472" y="2571745"/>
            <a:ext cx="2643206" cy="2400657"/>
          </a:xfrm>
          <a:prstGeom prst="rect">
            <a:avLst/>
          </a:prstGeom>
          <a:noFill/>
          <a:ln w="25400">
            <a:solidFill>
              <a:schemeClr val="tx2"/>
            </a:solidFill>
          </a:ln>
        </p:spPr>
        <p:txBody>
          <a:bodyPr wrap="square" rtlCol="0">
            <a:spAutoFit/>
          </a:bodyPr>
          <a:lstStyle/>
          <a:p>
            <a:r>
              <a:rPr lang="ru-RU" sz="2400" dirty="0"/>
              <a:t>Вещательные</a:t>
            </a:r>
          </a:p>
          <a:p>
            <a:pPr>
              <a:buFont typeface="Arial" pitchFamily="34" charset="0"/>
              <a:buChar char="•"/>
            </a:pPr>
            <a:r>
              <a:rPr lang="ru-RU" dirty="0"/>
              <a:t>Студийные;</a:t>
            </a:r>
          </a:p>
          <a:p>
            <a:pPr>
              <a:buFont typeface="Arial" pitchFamily="34" charset="0"/>
              <a:buChar char="•"/>
            </a:pPr>
            <a:r>
              <a:rPr lang="ru-RU" dirty="0"/>
              <a:t>Внестудийного видеопроизводства;</a:t>
            </a:r>
          </a:p>
          <a:p>
            <a:pPr>
              <a:buFont typeface="Arial" pitchFamily="34" charset="0"/>
              <a:buChar char="•"/>
            </a:pPr>
            <a:r>
              <a:rPr lang="ru-RU" dirty="0"/>
              <a:t>Видеожурналистики;</a:t>
            </a:r>
          </a:p>
          <a:p>
            <a:pPr>
              <a:buFont typeface="Arial" pitchFamily="34" charset="0"/>
              <a:buChar char="•"/>
            </a:pPr>
            <a:r>
              <a:rPr lang="ru-RU" dirty="0"/>
              <a:t>Видеокамеры;</a:t>
            </a:r>
          </a:p>
          <a:p>
            <a:pPr>
              <a:buFont typeface="Arial" pitchFamily="34" charset="0"/>
              <a:buChar char="•"/>
            </a:pPr>
            <a:r>
              <a:rPr lang="ru-RU" dirty="0"/>
              <a:t>Телекино- </a:t>
            </a:r>
            <a:r>
              <a:rPr lang="ru-RU" dirty="0" err="1"/>
              <a:t>теледиакамеры</a:t>
            </a:r>
            <a:endParaRPr lang="ru-RU" dirty="0"/>
          </a:p>
        </p:txBody>
      </p:sp>
      <p:sp>
        <p:nvSpPr>
          <p:cNvPr id="7" name="TextBox 6"/>
          <p:cNvSpPr txBox="1"/>
          <p:nvPr/>
        </p:nvSpPr>
        <p:spPr>
          <a:xfrm>
            <a:off x="5274932" y="2607374"/>
            <a:ext cx="2607018" cy="2123658"/>
          </a:xfrm>
          <a:prstGeom prst="rect">
            <a:avLst/>
          </a:prstGeom>
          <a:noFill/>
          <a:ln w="25400">
            <a:solidFill>
              <a:schemeClr val="tx2"/>
            </a:solidFill>
          </a:ln>
        </p:spPr>
        <p:txBody>
          <a:bodyPr wrap="square" rtlCol="0">
            <a:spAutoFit/>
          </a:bodyPr>
          <a:lstStyle/>
          <a:p>
            <a:r>
              <a:rPr lang="ru-RU" sz="2400" dirty="0"/>
              <a:t>Прикладные</a:t>
            </a:r>
          </a:p>
          <a:p>
            <a:pPr>
              <a:buFont typeface="Arial" pitchFamily="34" charset="0"/>
              <a:buChar char="•"/>
            </a:pPr>
            <a:r>
              <a:rPr lang="ru-RU" dirty="0"/>
              <a:t>Визуального наблюдения и контроля;</a:t>
            </a:r>
          </a:p>
          <a:p>
            <a:pPr>
              <a:buFont typeface="Arial" pitchFamily="34" charset="0"/>
              <a:buChar char="•"/>
            </a:pPr>
            <a:r>
              <a:rPr lang="ru-RU" dirty="0"/>
              <a:t>Систем УТВ и тренажеров;</a:t>
            </a:r>
          </a:p>
          <a:p>
            <a:pPr>
              <a:buFont typeface="Arial" pitchFamily="34" charset="0"/>
              <a:buChar char="•"/>
            </a:pPr>
            <a:r>
              <a:rPr lang="ru-RU" dirty="0"/>
              <a:t>Систем телевизионной автоматики</a:t>
            </a:r>
          </a:p>
        </p:txBody>
      </p:sp>
      <p:cxnSp>
        <p:nvCxnSpPr>
          <p:cNvPr id="9" name="Прямая соединительная линия 8"/>
          <p:cNvCxnSpPr/>
          <p:nvPr/>
        </p:nvCxnSpPr>
        <p:spPr>
          <a:xfrm rot="5400000">
            <a:off x="5949702" y="2112855"/>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381356" y="2285992"/>
            <a:ext cx="5857916" cy="2170"/>
          </a:xfrm>
          <a:prstGeom prst="line">
            <a:avLst/>
          </a:prstGeom>
          <a:ln w="254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rot="5400000">
            <a:off x="9058662" y="2466209"/>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5400000">
            <a:off x="6437574" y="2444485"/>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45440" y="2618799"/>
            <a:ext cx="1857388" cy="461665"/>
          </a:xfrm>
          <a:prstGeom prst="rect">
            <a:avLst/>
          </a:prstGeom>
          <a:noFill/>
          <a:ln w="25400">
            <a:solidFill>
              <a:schemeClr val="tx2"/>
            </a:solidFill>
          </a:ln>
        </p:spPr>
        <p:txBody>
          <a:bodyPr wrap="square" rtlCol="0">
            <a:spAutoFit/>
          </a:bodyPr>
          <a:lstStyle/>
          <a:p>
            <a:r>
              <a:rPr lang="ru-RU" sz="2400" dirty="0"/>
              <a:t>Бытовые</a:t>
            </a:r>
          </a:p>
        </p:txBody>
      </p:sp>
      <p:cxnSp>
        <p:nvCxnSpPr>
          <p:cNvPr id="20" name="Прямая соединительная линия 19"/>
          <p:cNvCxnSpPr/>
          <p:nvPr/>
        </p:nvCxnSpPr>
        <p:spPr>
          <a:xfrm rot="5400000">
            <a:off x="3222864" y="2409624"/>
            <a:ext cx="316987" cy="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09852" y="5357827"/>
            <a:ext cx="6215106" cy="461665"/>
          </a:xfrm>
          <a:prstGeom prst="rect">
            <a:avLst/>
          </a:prstGeom>
          <a:noFill/>
          <a:ln w="25400">
            <a:solidFill>
              <a:schemeClr val="tx2"/>
            </a:solidFill>
          </a:ln>
        </p:spPr>
        <p:txBody>
          <a:bodyPr wrap="square" rtlCol="0">
            <a:spAutoFit/>
          </a:bodyPr>
          <a:lstStyle/>
          <a:p>
            <a:pPr algn="ctr"/>
            <a:r>
              <a:rPr lang="ru-RU" sz="2400" dirty="0"/>
              <a:t>Одноблочные, многоблочные, модульные</a:t>
            </a:r>
          </a:p>
        </p:txBody>
      </p:sp>
      <p:sp>
        <p:nvSpPr>
          <p:cNvPr id="14"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dirty="0"/>
              <a:t>Характеристики, </a:t>
            </a:r>
            <a:r>
              <a:rPr lang="ru-RU" sz="2800" b="1" dirty="0"/>
              <a:t>КЛАССИФИКАЦИЯ</a:t>
            </a:r>
            <a:r>
              <a:rPr lang="ru-RU" sz="2800" dirty="0"/>
              <a:t> и типовая структура телевизионной камеры</a:t>
            </a:r>
          </a:p>
        </p:txBody>
      </p:sp>
    </p:spTree>
    <p:extLst>
      <p:ext uri="{BB962C8B-B14F-4D97-AF65-F5344CB8AC3E}">
        <p14:creationId xmlns:p14="http://schemas.microsoft.com/office/powerpoint/2010/main" val="3953209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Группа 129"/>
          <p:cNvGrpSpPr/>
          <p:nvPr/>
        </p:nvGrpSpPr>
        <p:grpSpPr>
          <a:xfrm>
            <a:off x="1666844" y="1857365"/>
            <a:ext cx="7500990" cy="4601445"/>
            <a:chOff x="571472" y="1615855"/>
            <a:chExt cx="7500990" cy="4601445"/>
          </a:xfrm>
        </p:grpSpPr>
        <p:sp>
          <p:nvSpPr>
            <p:cNvPr id="113" name="TextBox 112"/>
            <p:cNvSpPr txBox="1"/>
            <p:nvPr/>
          </p:nvSpPr>
          <p:spPr>
            <a:xfrm>
              <a:off x="5333307" y="1615855"/>
              <a:ext cx="1381833" cy="369332"/>
            </a:xfrm>
            <a:prstGeom prst="rect">
              <a:avLst/>
            </a:prstGeom>
            <a:noFill/>
          </p:spPr>
          <p:txBody>
            <a:bodyPr wrap="square" rtlCol="0">
              <a:spAutoFit/>
            </a:bodyPr>
            <a:lstStyle/>
            <a:p>
              <a:r>
                <a:rPr lang="ru-RU" dirty="0"/>
                <a:t>команды</a:t>
              </a:r>
              <a:endParaRPr lang="ru-RU" dirty="0"/>
            </a:p>
          </p:txBody>
        </p:sp>
        <p:sp>
          <p:nvSpPr>
            <p:cNvPr id="114" name="TextBox 113"/>
            <p:cNvSpPr txBox="1"/>
            <p:nvPr/>
          </p:nvSpPr>
          <p:spPr>
            <a:xfrm>
              <a:off x="5357818" y="2411858"/>
              <a:ext cx="1000132" cy="369332"/>
            </a:xfrm>
            <a:prstGeom prst="rect">
              <a:avLst/>
            </a:prstGeom>
            <a:noFill/>
          </p:spPr>
          <p:txBody>
            <a:bodyPr wrap="square" rtlCol="0">
              <a:spAutoFit/>
            </a:bodyPr>
            <a:lstStyle/>
            <a:p>
              <a:r>
                <a:rPr lang="en-US" dirty="0"/>
                <a:t>R,G,B (Y)</a:t>
              </a:r>
              <a:endParaRPr lang="ru-RU" dirty="0"/>
            </a:p>
          </p:txBody>
        </p:sp>
        <p:sp>
          <p:nvSpPr>
            <p:cNvPr id="115" name="TextBox 114"/>
            <p:cNvSpPr txBox="1"/>
            <p:nvPr/>
          </p:nvSpPr>
          <p:spPr>
            <a:xfrm>
              <a:off x="5357818" y="2928934"/>
              <a:ext cx="2000264" cy="646331"/>
            </a:xfrm>
            <a:prstGeom prst="rect">
              <a:avLst/>
            </a:prstGeom>
            <a:noFill/>
          </p:spPr>
          <p:txBody>
            <a:bodyPr wrap="square" rtlCol="0">
              <a:spAutoFit/>
            </a:bodyPr>
            <a:lstStyle/>
            <a:p>
              <a:r>
                <a:rPr lang="en-US" dirty="0"/>
                <a:t>SECAM </a:t>
              </a:r>
              <a:endParaRPr lang="ru-RU" dirty="0"/>
            </a:p>
            <a:p>
              <a:r>
                <a:rPr lang="en-US" dirty="0"/>
                <a:t>(PAL</a:t>
              </a:r>
              <a:r>
                <a:rPr lang="ru-RU" dirty="0"/>
                <a:t>, </a:t>
              </a:r>
              <a:r>
                <a:rPr lang="en-US" dirty="0"/>
                <a:t>NTSC)</a:t>
              </a:r>
              <a:endParaRPr lang="ru-RU" dirty="0"/>
            </a:p>
          </p:txBody>
        </p:sp>
        <p:sp>
          <p:nvSpPr>
            <p:cNvPr id="120" name="TextBox 119"/>
            <p:cNvSpPr txBox="1"/>
            <p:nvPr/>
          </p:nvSpPr>
          <p:spPr>
            <a:xfrm>
              <a:off x="5357818" y="3571876"/>
              <a:ext cx="1928826" cy="646331"/>
            </a:xfrm>
            <a:prstGeom prst="rect">
              <a:avLst/>
            </a:prstGeom>
            <a:noFill/>
          </p:spPr>
          <p:txBody>
            <a:bodyPr wrap="square" rtlCol="0">
              <a:spAutoFit/>
            </a:bodyPr>
            <a:lstStyle/>
            <a:p>
              <a:r>
                <a:rPr lang="ru-RU" dirty="0"/>
                <a:t>ведущие синхроимпульсы</a:t>
              </a:r>
              <a:endParaRPr lang="ru-RU" dirty="0"/>
            </a:p>
          </p:txBody>
        </p:sp>
        <p:sp>
          <p:nvSpPr>
            <p:cNvPr id="121" name="TextBox 120"/>
            <p:cNvSpPr txBox="1"/>
            <p:nvPr/>
          </p:nvSpPr>
          <p:spPr>
            <a:xfrm>
              <a:off x="5357818" y="4214818"/>
              <a:ext cx="2714644" cy="646331"/>
            </a:xfrm>
            <a:prstGeom prst="rect">
              <a:avLst/>
            </a:prstGeom>
            <a:noFill/>
          </p:spPr>
          <p:txBody>
            <a:bodyPr wrap="square" rtlCol="0">
              <a:spAutoFit/>
            </a:bodyPr>
            <a:lstStyle/>
            <a:p>
              <a:r>
                <a:rPr lang="ru-RU" dirty="0"/>
                <a:t>Испытательные сигналы</a:t>
              </a:r>
            </a:p>
            <a:p>
              <a:r>
                <a:rPr lang="ru-RU" dirty="0"/>
                <a:t>Контрольные сигналы</a:t>
              </a:r>
              <a:endParaRPr lang="ru-RU" dirty="0"/>
            </a:p>
          </p:txBody>
        </p:sp>
        <p:sp>
          <p:nvSpPr>
            <p:cNvPr id="122" name="TextBox 121"/>
            <p:cNvSpPr txBox="1"/>
            <p:nvPr/>
          </p:nvSpPr>
          <p:spPr>
            <a:xfrm>
              <a:off x="5357818" y="4929198"/>
              <a:ext cx="2714644" cy="369332"/>
            </a:xfrm>
            <a:prstGeom prst="rect">
              <a:avLst/>
            </a:prstGeom>
            <a:noFill/>
          </p:spPr>
          <p:txBody>
            <a:bodyPr wrap="square" rtlCol="0">
              <a:spAutoFit/>
            </a:bodyPr>
            <a:lstStyle/>
            <a:p>
              <a:r>
                <a:rPr lang="ru-RU" dirty="0"/>
                <a:t>Сеть (источник питания)</a:t>
              </a:r>
              <a:endParaRPr lang="ru-RU" dirty="0"/>
            </a:p>
          </p:txBody>
        </p:sp>
        <p:sp>
          <p:nvSpPr>
            <p:cNvPr id="123" name="TextBox 122"/>
            <p:cNvSpPr txBox="1"/>
            <p:nvPr/>
          </p:nvSpPr>
          <p:spPr>
            <a:xfrm>
              <a:off x="5357818" y="5429264"/>
              <a:ext cx="2714644" cy="788036"/>
            </a:xfrm>
            <a:prstGeom prst="rect">
              <a:avLst/>
            </a:prstGeom>
            <a:noFill/>
          </p:spPr>
          <p:txBody>
            <a:bodyPr wrap="square" rtlCol="0">
              <a:spAutoFit/>
            </a:bodyPr>
            <a:lstStyle/>
            <a:p>
              <a:pPr>
                <a:lnSpc>
                  <a:spcPts val="1800"/>
                </a:lnSpc>
              </a:pPr>
              <a:r>
                <a:rPr lang="ru-RU" dirty="0"/>
                <a:t>Звук</a:t>
              </a:r>
            </a:p>
            <a:p>
              <a:pPr>
                <a:lnSpc>
                  <a:spcPts val="1800"/>
                </a:lnSpc>
              </a:pPr>
              <a:r>
                <a:rPr lang="ru-RU" dirty="0"/>
                <a:t>Связь</a:t>
              </a:r>
            </a:p>
            <a:p>
              <a:pPr>
                <a:lnSpc>
                  <a:spcPts val="1800"/>
                </a:lnSpc>
              </a:pPr>
              <a:r>
                <a:rPr lang="ru-RU" dirty="0"/>
                <a:t>Звуковое сопровождение</a:t>
              </a:r>
              <a:endParaRPr lang="ru-RU" dirty="0"/>
            </a:p>
          </p:txBody>
        </p:sp>
        <p:grpSp>
          <p:nvGrpSpPr>
            <p:cNvPr id="129" name="Группа 128"/>
            <p:cNvGrpSpPr/>
            <p:nvPr/>
          </p:nvGrpSpPr>
          <p:grpSpPr>
            <a:xfrm>
              <a:off x="571472" y="1643050"/>
              <a:ext cx="4812721" cy="4440929"/>
              <a:chOff x="571472" y="1643050"/>
              <a:chExt cx="4812721" cy="4440929"/>
            </a:xfrm>
          </p:grpSpPr>
          <p:sp>
            <p:nvSpPr>
              <p:cNvPr id="5" name="Облако 4"/>
              <p:cNvSpPr/>
              <p:nvPr/>
            </p:nvSpPr>
            <p:spPr>
              <a:xfrm rot="5400000">
                <a:off x="428596" y="2571744"/>
                <a:ext cx="857256" cy="57150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3143240" y="1643050"/>
                <a:ext cx="1714512" cy="35719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1</a:t>
                </a:r>
                <a:endParaRPr lang="ru-RU" b="1" dirty="0">
                  <a:solidFill>
                    <a:schemeClr val="tx1"/>
                  </a:solidFill>
                </a:endParaRPr>
              </a:p>
            </p:txBody>
          </p:sp>
          <p:sp>
            <p:nvSpPr>
              <p:cNvPr id="8" name="Скругленный прямоугольник 7"/>
              <p:cNvSpPr/>
              <p:nvPr/>
            </p:nvSpPr>
            <p:spPr>
              <a:xfrm>
                <a:off x="3143240" y="2357430"/>
                <a:ext cx="857256" cy="107157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1</a:t>
                </a:r>
                <a:endParaRPr lang="ru-RU" b="1" dirty="0">
                  <a:solidFill>
                    <a:schemeClr val="tx1"/>
                  </a:solidFill>
                </a:endParaRPr>
              </a:p>
            </p:txBody>
          </p:sp>
          <p:sp>
            <p:nvSpPr>
              <p:cNvPr id="9" name="Скругленный прямоугольник 8"/>
              <p:cNvSpPr/>
              <p:nvPr/>
            </p:nvSpPr>
            <p:spPr>
              <a:xfrm>
                <a:off x="4286248" y="2357430"/>
                <a:ext cx="571504" cy="107157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4</a:t>
                </a:r>
                <a:endParaRPr lang="ru-RU" b="1" dirty="0">
                  <a:solidFill>
                    <a:schemeClr val="tx1"/>
                  </a:solidFill>
                </a:endParaRPr>
              </a:p>
            </p:txBody>
          </p:sp>
          <p:sp>
            <p:nvSpPr>
              <p:cNvPr id="10" name="Скругленный прямоугольник 9"/>
              <p:cNvSpPr/>
              <p:nvPr/>
            </p:nvSpPr>
            <p:spPr>
              <a:xfrm>
                <a:off x="3214678" y="2500306"/>
                <a:ext cx="428628" cy="214314"/>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endParaRPr>
              </a:p>
            </p:txBody>
          </p:sp>
          <p:sp>
            <p:nvSpPr>
              <p:cNvPr id="11" name="Скругленный прямоугольник 10"/>
              <p:cNvSpPr/>
              <p:nvPr/>
            </p:nvSpPr>
            <p:spPr>
              <a:xfrm>
                <a:off x="3214678" y="2786058"/>
                <a:ext cx="428628" cy="214314"/>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endParaRPr>
              </a:p>
            </p:txBody>
          </p:sp>
          <p:sp>
            <p:nvSpPr>
              <p:cNvPr id="12" name="Скругленный прямоугольник 11"/>
              <p:cNvSpPr/>
              <p:nvPr/>
            </p:nvSpPr>
            <p:spPr>
              <a:xfrm>
                <a:off x="3214678" y="3071810"/>
                <a:ext cx="428628" cy="214314"/>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endParaRPr>
              </a:p>
            </p:txBody>
          </p:sp>
          <p:cxnSp>
            <p:nvCxnSpPr>
              <p:cNvPr id="14" name="Прямая со стрелкой 13"/>
              <p:cNvCxnSpPr>
                <a:stCxn id="10" idx="3"/>
              </p:cNvCxnSpPr>
              <p:nvPr/>
            </p:nvCxnSpPr>
            <p:spPr>
              <a:xfrm flipV="1">
                <a:off x="3643306" y="2602038"/>
                <a:ext cx="655716" cy="5425"/>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3640460" y="2870262"/>
                <a:ext cx="655716" cy="5425"/>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652652" y="3150678"/>
                <a:ext cx="655716" cy="5425"/>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2548516" y="2614230"/>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2539752" y="2894646"/>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539752" y="3185540"/>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7" idx="1"/>
              </p:cNvCxnSpPr>
              <p:nvPr/>
            </p:nvCxnSpPr>
            <p:spPr>
              <a:xfrm rot="10800000" flipV="1">
                <a:off x="2143108" y="1821645"/>
                <a:ext cx="1000132" cy="892974"/>
              </a:xfrm>
              <a:prstGeom prst="bentConnector3">
                <a:avLst>
                  <a:gd name="adj1" fmla="val 9998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5400000">
                <a:off x="4251323" y="2178041"/>
                <a:ext cx="357190"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5400000" flipH="1" flipV="1">
                <a:off x="4536281" y="2178835"/>
                <a:ext cx="357190"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Скругленный прямоугольник 31"/>
              <p:cNvSpPr/>
              <p:nvPr/>
            </p:nvSpPr>
            <p:spPr>
              <a:xfrm>
                <a:off x="1869192" y="2697666"/>
                <a:ext cx="571504" cy="428628"/>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2</a:t>
                </a:r>
                <a:endParaRPr lang="ru-RU" b="1" dirty="0">
                  <a:solidFill>
                    <a:schemeClr val="tx1"/>
                  </a:solidFill>
                </a:endParaRPr>
              </a:p>
            </p:txBody>
          </p:sp>
          <p:cxnSp>
            <p:nvCxnSpPr>
              <p:cNvPr id="38" name="Прямая со стрелкой 37"/>
              <p:cNvCxnSpPr/>
              <p:nvPr/>
            </p:nvCxnSpPr>
            <p:spPr>
              <a:xfrm rot="5400000">
                <a:off x="1071538" y="1928802"/>
                <a:ext cx="428628" cy="285752"/>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5400000">
                <a:off x="1142976" y="2071678"/>
                <a:ext cx="428628" cy="285752"/>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rot="5400000">
                <a:off x="1214414" y="2214554"/>
                <a:ext cx="428628" cy="285752"/>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a:off x="1269488" y="2908552"/>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Скругленный прямоугольник 43"/>
              <p:cNvSpPr/>
              <p:nvPr/>
            </p:nvSpPr>
            <p:spPr>
              <a:xfrm>
                <a:off x="3143240" y="3714752"/>
                <a:ext cx="1714512" cy="35719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5</a:t>
                </a:r>
                <a:endParaRPr lang="ru-RU" b="1" dirty="0">
                  <a:solidFill>
                    <a:schemeClr val="tx1"/>
                  </a:solidFill>
                </a:endParaRPr>
              </a:p>
            </p:txBody>
          </p:sp>
          <p:cxnSp>
            <p:nvCxnSpPr>
              <p:cNvPr id="45" name="Прямая со стрелкой 44"/>
              <p:cNvCxnSpPr/>
              <p:nvPr/>
            </p:nvCxnSpPr>
            <p:spPr>
              <a:xfrm rot="5400000">
                <a:off x="3394067" y="2178041"/>
                <a:ext cx="357190"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rot="5400000" flipH="1" flipV="1">
                <a:off x="3429786" y="3571082"/>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rot="5400000" flipH="1" flipV="1">
                <a:off x="4287042" y="3571082"/>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rot="5400000">
                <a:off x="4572794" y="3571082"/>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Скругленный прямоугольник 50"/>
              <p:cNvSpPr/>
              <p:nvPr/>
            </p:nvSpPr>
            <p:spPr>
              <a:xfrm>
                <a:off x="3143240" y="4357694"/>
                <a:ext cx="1714512" cy="35719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6</a:t>
                </a:r>
                <a:endParaRPr lang="ru-RU" b="1" dirty="0">
                  <a:solidFill>
                    <a:schemeClr val="tx1"/>
                  </a:solidFill>
                </a:endParaRPr>
              </a:p>
            </p:txBody>
          </p:sp>
          <p:sp>
            <p:nvSpPr>
              <p:cNvPr id="56" name="Скругленный прямоугольник 55"/>
              <p:cNvSpPr/>
              <p:nvPr/>
            </p:nvSpPr>
            <p:spPr>
              <a:xfrm>
                <a:off x="3143240" y="5000636"/>
                <a:ext cx="1714512" cy="35719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7</a:t>
                </a:r>
              </a:p>
            </p:txBody>
          </p:sp>
          <p:cxnSp>
            <p:nvCxnSpPr>
              <p:cNvPr id="60" name="Прямая со стрелкой 59"/>
              <p:cNvCxnSpPr/>
              <p:nvPr/>
            </p:nvCxnSpPr>
            <p:spPr>
              <a:xfrm rot="5400000">
                <a:off x="3429786" y="4214024"/>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rot="5400000" flipH="1" flipV="1">
                <a:off x="4287042" y="4214024"/>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rot="5400000" flipH="1" flipV="1">
                <a:off x="3429786" y="4856966"/>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rot="5400000" flipH="1" flipV="1">
                <a:off x="3644100" y="4856966"/>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rot="5400000" flipH="1" flipV="1">
                <a:off x="3858414" y="4856966"/>
                <a:ext cx="285752" cy="1588"/>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8" name="Группа 67"/>
              <p:cNvGrpSpPr/>
              <p:nvPr/>
            </p:nvGrpSpPr>
            <p:grpSpPr>
              <a:xfrm>
                <a:off x="1285852" y="4929198"/>
                <a:ext cx="785818" cy="821207"/>
                <a:chOff x="571472" y="4822371"/>
                <a:chExt cx="785818" cy="821207"/>
              </a:xfrm>
            </p:grpSpPr>
            <p:grpSp>
              <p:nvGrpSpPr>
                <p:cNvPr id="54" name="Группа 53"/>
                <p:cNvGrpSpPr/>
                <p:nvPr/>
              </p:nvGrpSpPr>
              <p:grpSpPr>
                <a:xfrm>
                  <a:off x="1214414" y="5214950"/>
                  <a:ext cx="142876" cy="428628"/>
                  <a:chOff x="1214414" y="5214950"/>
                  <a:chExt cx="142876" cy="428628"/>
                </a:xfrm>
              </p:grpSpPr>
              <p:sp>
                <p:nvSpPr>
                  <p:cNvPr id="39" name="Трапеция 38"/>
                  <p:cNvSpPr/>
                  <p:nvPr/>
                </p:nvSpPr>
                <p:spPr>
                  <a:xfrm rot="5400000">
                    <a:off x="1142976" y="5357826"/>
                    <a:ext cx="285752" cy="142876"/>
                  </a:xfrm>
                  <a:prstGeom prst="trapezoid">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6" name="Прямая соединительная линия 45"/>
                  <p:cNvCxnSpPr/>
                  <p:nvPr/>
                </p:nvCxnSpPr>
                <p:spPr>
                  <a:xfrm rot="5400000">
                    <a:off x="1000894" y="5428470"/>
                    <a:ext cx="428628" cy="1588"/>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5" name="Группа 54"/>
                <p:cNvGrpSpPr/>
                <p:nvPr/>
              </p:nvGrpSpPr>
              <p:grpSpPr>
                <a:xfrm rot="10800000">
                  <a:off x="571472" y="5214950"/>
                  <a:ext cx="142876" cy="428628"/>
                  <a:chOff x="1214414" y="5214950"/>
                  <a:chExt cx="142876" cy="428628"/>
                </a:xfrm>
              </p:grpSpPr>
              <p:sp>
                <p:nvSpPr>
                  <p:cNvPr id="57" name="Трапеция 56"/>
                  <p:cNvSpPr/>
                  <p:nvPr/>
                </p:nvSpPr>
                <p:spPr>
                  <a:xfrm rot="5400000">
                    <a:off x="1142976" y="5357826"/>
                    <a:ext cx="285752" cy="142876"/>
                  </a:xfrm>
                  <a:prstGeom prst="trapezoid">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8" name="Прямая соединительная линия 57"/>
                  <p:cNvCxnSpPr/>
                  <p:nvPr/>
                </p:nvCxnSpPr>
                <p:spPr>
                  <a:xfrm rot="5400000">
                    <a:off x="1000894" y="5428470"/>
                    <a:ext cx="428628" cy="1588"/>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7" name="Арка 66"/>
                <p:cNvSpPr/>
                <p:nvPr/>
              </p:nvSpPr>
              <p:spPr>
                <a:xfrm>
                  <a:off x="610277" y="4822371"/>
                  <a:ext cx="714380" cy="785818"/>
                </a:xfrm>
                <a:prstGeom prst="blockArc">
                  <a:avLst>
                    <a:gd name="adj1" fmla="val 10008287"/>
                    <a:gd name="adj2" fmla="val 969914"/>
                    <a:gd name="adj3" fmla="val 3776"/>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nvGrpSpPr>
              <p:cNvPr id="73" name="Группа 72"/>
              <p:cNvGrpSpPr/>
              <p:nvPr/>
            </p:nvGrpSpPr>
            <p:grpSpPr>
              <a:xfrm rot="10800000">
                <a:off x="1501544" y="5780991"/>
                <a:ext cx="372837" cy="302988"/>
                <a:chOff x="1858734" y="6066743"/>
                <a:chExt cx="372837" cy="302988"/>
              </a:xfrm>
            </p:grpSpPr>
            <p:sp>
              <p:nvSpPr>
                <p:cNvPr id="69" name="Овал 68"/>
                <p:cNvSpPr/>
                <p:nvPr/>
              </p:nvSpPr>
              <p:spPr>
                <a:xfrm>
                  <a:off x="1908400" y="6066743"/>
                  <a:ext cx="285752" cy="285752"/>
                </a:xfrm>
                <a:prstGeom prst="ellipse">
                  <a:avLst/>
                </a:prstGeom>
                <a:solidFill>
                  <a:schemeClr val="tx1">
                    <a:lumMod val="50000"/>
                    <a:lumOff val="5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1" name="Прямая соединительная линия 70"/>
                <p:cNvCxnSpPr/>
                <p:nvPr/>
              </p:nvCxnSpPr>
              <p:spPr>
                <a:xfrm>
                  <a:off x="1858734" y="6368143"/>
                  <a:ext cx="372837" cy="1588"/>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4" name="Группа 73"/>
              <p:cNvGrpSpPr/>
              <p:nvPr/>
            </p:nvGrpSpPr>
            <p:grpSpPr>
              <a:xfrm rot="5400000">
                <a:off x="750861" y="4678371"/>
                <a:ext cx="372837" cy="302988"/>
                <a:chOff x="1858734" y="6066743"/>
                <a:chExt cx="372837" cy="302988"/>
              </a:xfrm>
            </p:grpSpPr>
            <p:sp>
              <p:nvSpPr>
                <p:cNvPr id="75" name="Овал 74"/>
                <p:cNvSpPr/>
                <p:nvPr/>
              </p:nvSpPr>
              <p:spPr>
                <a:xfrm>
                  <a:off x="1908400" y="6066743"/>
                  <a:ext cx="285752" cy="285752"/>
                </a:xfrm>
                <a:prstGeom prst="ellipse">
                  <a:avLst/>
                </a:prstGeom>
                <a:solidFill>
                  <a:schemeClr val="tx1">
                    <a:lumMod val="50000"/>
                    <a:lumOff val="5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6" name="Прямая соединительная линия 75"/>
                <p:cNvCxnSpPr/>
                <p:nvPr/>
              </p:nvCxnSpPr>
              <p:spPr>
                <a:xfrm>
                  <a:off x="1858734" y="6368143"/>
                  <a:ext cx="372837" cy="1588"/>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7" name="Прямая со стрелкой 76"/>
              <p:cNvCxnSpPr/>
              <p:nvPr/>
            </p:nvCxnSpPr>
            <p:spPr>
              <a:xfrm>
                <a:off x="1114420" y="4847543"/>
                <a:ext cx="2055361" cy="788534"/>
              </a:xfrm>
              <a:prstGeom prst="bentConnector3">
                <a:avLst>
                  <a:gd name="adj1" fmla="val 70655"/>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Прямая со стрелкой 76"/>
              <p:cNvCxnSpPr>
                <a:stCxn id="39" idx="0"/>
              </p:cNvCxnSpPr>
              <p:nvPr/>
            </p:nvCxnSpPr>
            <p:spPr>
              <a:xfrm>
                <a:off x="2071670" y="5536091"/>
                <a:ext cx="1100126" cy="260580"/>
              </a:xfrm>
              <a:prstGeom prst="bentConnector3">
                <a:avLst>
                  <a:gd name="adj1" fmla="val 27242"/>
                </a:avLst>
              </a:prstGeom>
              <a:ln w="25400">
                <a:solidFill>
                  <a:schemeClr val="tx1">
                    <a:lumMod val="85000"/>
                    <a:lumOff val="1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76"/>
              <p:cNvCxnSpPr>
                <a:stCxn id="69" idx="0"/>
              </p:cNvCxnSpPr>
              <p:nvPr/>
            </p:nvCxnSpPr>
            <p:spPr>
              <a:xfrm rot="5400000" flipH="1" flipV="1">
                <a:off x="2372625" y="5284809"/>
                <a:ext cx="108383" cy="1489957"/>
              </a:xfrm>
              <a:prstGeom prst="bentConnector4">
                <a:avLst>
                  <a:gd name="adj1" fmla="val -140613"/>
                  <a:gd name="adj2" fmla="val 59179"/>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6" name="Скругленный прямоугольник 65"/>
              <p:cNvSpPr/>
              <p:nvPr/>
            </p:nvSpPr>
            <p:spPr>
              <a:xfrm>
                <a:off x="3143240" y="5538104"/>
                <a:ext cx="1714512" cy="534101"/>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8</a:t>
                </a:r>
                <a:endParaRPr lang="ru-RU" b="1" dirty="0">
                  <a:solidFill>
                    <a:schemeClr val="tx1"/>
                  </a:solidFill>
                </a:endParaRPr>
              </a:p>
            </p:txBody>
          </p:sp>
          <p:cxnSp>
            <p:nvCxnSpPr>
              <p:cNvPr id="105" name="Прямая со стрелкой 104"/>
              <p:cNvCxnSpPr/>
              <p:nvPr/>
            </p:nvCxnSpPr>
            <p:spPr>
              <a:xfrm rot="10800000">
                <a:off x="4857752" y="4429132"/>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6" name="Прямая со стрелкой 105"/>
              <p:cNvCxnSpPr/>
              <p:nvPr/>
            </p:nvCxnSpPr>
            <p:spPr>
              <a:xfrm>
                <a:off x="4859782" y="2594192"/>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Прямая со стрелкой 106"/>
              <p:cNvCxnSpPr/>
              <p:nvPr/>
            </p:nvCxnSpPr>
            <p:spPr>
              <a:xfrm>
                <a:off x="4857067" y="3156857"/>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8" name="Прямая со стрелкой 107"/>
              <p:cNvCxnSpPr/>
              <p:nvPr/>
            </p:nvCxnSpPr>
            <p:spPr>
              <a:xfrm rot="10800000">
                <a:off x="4857752" y="1818583"/>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Прямая со стрелкой 108"/>
              <p:cNvCxnSpPr/>
              <p:nvPr/>
            </p:nvCxnSpPr>
            <p:spPr>
              <a:xfrm rot="10800000">
                <a:off x="4843458" y="5995305"/>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Прямая со стрелкой 109"/>
              <p:cNvCxnSpPr/>
              <p:nvPr/>
            </p:nvCxnSpPr>
            <p:spPr>
              <a:xfrm>
                <a:off x="4871353" y="5810248"/>
                <a:ext cx="512840" cy="1"/>
              </a:xfrm>
              <a:prstGeom prst="straightConnector1">
                <a:avLst/>
              </a:prstGeom>
              <a:ln w="25400">
                <a:solidFill>
                  <a:schemeClr val="tx1">
                    <a:lumMod val="85000"/>
                    <a:lumOff val="1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Прямая со стрелкой 110"/>
              <p:cNvCxnSpPr/>
              <p:nvPr/>
            </p:nvCxnSpPr>
            <p:spPr>
              <a:xfrm>
                <a:off x="4857752" y="5643578"/>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p:cNvCxnSpPr/>
              <p:nvPr/>
            </p:nvCxnSpPr>
            <p:spPr>
              <a:xfrm rot="10800000">
                <a:off x="4858429" y="3907972"/>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4857752" y="4643446"/>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Прямая со стрелкой 118"/>
              <p:cNvCxnSpPr/>
              <p:nvPr/>
            </p:nvCxnSpPr>
            <p:spPr>
              <a:xfrm rot="10800000">
                <a:off x="4857067" y="5165952"/>
                <a:ext cx="512840" cy="1"/>
              </a:xfrm>
              <a:prstGeom prst="straightConnector1">
                <a:avLst/>
              </a:prstGeom>
              <a:ln w="25400">
                <a:solidFill>
                  <a:schemeClr val="tx1">
                    <a:lumMod val="85000"/>
                    <a:lumOff val="1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626981" y="2022019"/>
                <a:ext cx="357190" cy="369332"/>
              </a:xfrm>
              <a:prstGeom prst="rect">
                <a:avLst/>
              </a:prstGeom>
              <a:noFill/>
            </p:spPr>
            <p:txBody>
              <a:bodyPr wrap="square" rtlCol="0">
                <a:spAutoFit/>
              </a:bodyPr>
              <a:lstStyle/>
              <a:p>
                <a:r>
                  <a:rPr lang="ru-RU" b="1" dirty="0"/>
                  <a:t>3</a:t>
                </a:r>
                <a:endParaRPr lang="ru-RU" b="1" dirty="0"/>
              </a:p>
            </p:txBody>
          </p:sp>
        </p:grpSp>
      </p:grpSp>
      <p:sp>
        <p:nvSpPr>
          <p:cNvPr id="128" name="Скругленный прямоугольник 127"/>
          <p:cNvSpPr/>
          <p:nvPr/>
        </p:nvSpPr>
        <p:spPr>
          <a:xfrm>
            <a:off x="7754698" y="1428736"/>
            <a:ext cx="2786082" cy="2500331"/>
          </a:xfrm>
          <a:prstGeom prst="roundRect">
            <a:avLst>
              <a:gd name="adj" fmla="val 1036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1500"/>
              </a:lnSpc>
            </a:pPr>
            <a:r>
              <a:rPr lang="ru-RU" sz="1500" dirty="0">
                <a:solidFill>
                  <a:schemeClr val="tx1"/>
                </a:solidFill>
              </a:rPr>
              <a:t>1 – система управления</a:t>
            </a:r>
          </a:p>
          <a:p>
            <a:pPr>
              <a:lnSpc>
                <a:spcPts val="1500"/>
              </a:lnSpc>
            </a:pPr>
            <a:r>
              <a:rPr lang="ru-RU" sz="1500" dirty="0">
                <a:solidFill>
                  <a:schemeClr val="tx1"/>
                </a:solidFill>
              </a:rPr>
              <a:t>2 – оптическая система</a:t>
            </a:r>
          </a:p>
          <a:p>
            <a:pPr>
              <a:lnSpc>
                <a:spcPts val="1500"/>
              </a:lnSpc>
            </a:pPr>
            <a:r>
              <a:rPr lang="ru-RU" sz="1500" dirty="0">
                <a:solidFill>
                  <a:schemeClr val="tx1"/>
                </a:solidFill>
              </a:rPr>
              <a:t>3 – преобразователь «свет-сигнал»</a:t>
            </a:r>
          </a:p>
          <a:p>
            <a:pPr>
              <a:lnSpc>
                <a:spcPts val="1500"/>
              </a:lnSpc>
            </a:pPr>
            <a:r>
              <a:rPr lang="ru-RU" sz="1500" dirty="0">
                <a:solidFill>
                  <a:schemeClr val="tx1"/>
                </a:solidFill>
              </a:rPr>
              <a:t>4 – обработка видеосигналов</a:t>
            </a:r>
          </a:p>
          <a:p>
            <a:pPr>
              <a:lnSpc>
                <a:spcPts val="1500"/>
              </a:lnSpc>
            </a:pPr>
            <a:r>
              <a:rPr lang="ru-RU" sz="1500" dirty="0">
                <a:solidFill>
                  <a:schemeClr val="tx1"/>
                </a:solidFill>
              </a:rPr>
              <a:t>5 – система синхронизации</a:t>
            </a:r>
          </a:p>
          <a:p>
            <a:pPr>
              <a:lnSpc>
                <a:spcPts val="1500"/>
              </a:lnSpc>
            </a:pPr>
            <a:r>
              <a:rPr lang="ru-RU" sz="1500" dirty="0">
                <a:solidFill>
                  <a:schemeClr val="tx1"/>
                </a:solidFill>
              </a:rPr>
              <a:t>6 – система контроля и индикации</a:t>
            </a:r>
          </a:p>
          <a:p>
            <a:pPr>
              <a:lnSpc>
                <a:spcPts val="1500"/>
              </a:lnSpc>
            </a:pPr>
            <a:r>
              <a:rPr lang="ru-RU" sz="1500" dirty="0">
                <a:solidFill>
                  <a:schemeClr val="tx1"/>
                </a:solidFill>
              </a:rPr>
              <a:t>7 –  источник питания</a:t>
            </a:r>
          </a:p>
          <a:p>
            <a:pPr>
              <a:lnSpc>
                <a:spcPts val="1500"/>
              </a:lnSpc>
            </a:pPr>
            <a:r>
              <a:rPr lang="ru-RU" sz="1500" dirty="0">
                <a:solidFill>
                  <a:schemeClr val="tx1"/>
                </a:solidFill>
              </a:rPr>
              <a:t>8 – система звукового сопровождения и служебной связи</a:t>
            </a:r>
            <a:endParaRPr lang="ru-RU" sz="1500" dirty="0">
              <a:solidFill>
                <a:schemeClr val="tx1"/>
              </a:solidFill>
            </a:endParaRPr>
          </a:p>
        </p:txBody>
      </p:sp>
      <p:sp>
        <p:nvSpPr>
          <p:cNvPr id="78"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dirty="0"/>
              <a:t>Характеристики, классификация и </a:t>
            </a:r>
            <a:r>
              <a:rPr lang="ru-RU" sz="2800" b="1" dirty="0"/>
              <a:t>ТИПОВАЯ</a:t>
            </a:r>
            <a:r>
              <a:rPr lang="ru-RU" sz="2800" dirty="0"/>
              <a:t> </a:t>
            </a:r>
            <a:r>
              <a:rPr lang="ru-RU" sz="2800" b="1" dirty="0"/>
              <a:t>СТРУКТУРА</a:t>
            </a:r>
            <a:r>
              <a:rPr lang="ru-RU" sz="2800" dirty="0"/>
              <a:t> телевизионной камеры</a:t>
            </a:r>
          </a:p>
        </p:txBody>
      </p:sp>
    </p:spTree>
    <p:extLst>
      <p:ext uri="{BB962C8B-B14F-4D97-AF65-F5344CB8AC3E}">
        <p14:creationId xmlns:p14="http://schemas.microsoft.com/office/powerpoint/2010/main" val="688079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99308" y="1153161"/>
            <a:ext cx="8143932" cy="4525963"/>
          </a:xfrm>
        </p:spPr>
        <p:txBody>
          <a:bodyPr>
            <a:noAutofit/>
          </a:bodyPr>
          <a:lstStyle/>
          <a:p>
            <a:r>
              <a:rPr lang="ru-RU" sz="1800" dirty="0" smtClean="0"/>
              <a:t>Автономность работы;</a:t>
            </a:r>
          </a:p>
          <a:p>
            <a:r>
              <a:rPr lang="ru-RU" sz="1800" dirty="0" smtClean="0"/>
              <a:t>Повышенные требования к надежности, стабильности работы;</a:t>
            </a:r>
          </a:p>
          <a:p>
            <a:r>
              <a:rPr lang="ru-RU" sz="1800" dirty="0" smtClean="0"/>
              <a:t>Высокая чувствительность;</a:t>
            </a:r>
          </a:p>
          <a:p>
            <a:r>
              <a:rPr lang="ru-RU" sz="1800" dirty="0" smtClean="0"/>
              <a:t>Широкие пределы </a:t>
            </a:r>
            <a:r>
              <a:rPr lang="ru-RU" sz="1800" dirty="0" err="1" smtClean="0"/>
              <a:t>диафрагмирования</a:t>
            </a:r>
            <a:r>
              <a:rPr lang="ru-RU" sz="1800" dirty="0" smtClean="0"/>
              <a:t>;</a:t>
            </a:r>
          </a:p>
          <a:p>
            <a:r>
              <a:rPr lang="ru-RU" sz="1800" dirty="0" smtClean="0"/>
              <a:t>Запас по отношению «сигнал</a:t>
            </a:r>
            <a:r>
              <a:rPr lang="en-US" sz="1800" dirty="0" smtClean="0"/>
              <a:t>/</a:t>
            </a:r>
            <a:r>
              <a:rPr lang="ru-RU" sz="1800" dirty="0" smtClean="0"/>
              <a:t>шум»;</a:t>
            </a:r>
          </a:p>
          <a:p>
            <a:r>
              <a:rPr lang="ru-RU" sz="1800" dirty="0" smtClean="0"/>
              <a:t>Соответствие разрешающей способности ТВ-стандарту;</a:t>
            </a:r>
          </a:p>
          <a:p>
            <a:r>
              <a:rPr lang="ru-RU" sz="1800" dirty="0" smtClean="0"/>
              <a:t>Масса не менее и не более 6-7 кг;</a:t>
            </a:r>
          </a:p>
          <a:p>
            <a:r>
              <a:rPr lang="ru-RU" sz="1800" dirty="0" smtClean="0"/>
              <a:t>Ресурс питания не менее 1 ч.;</a:t>
            </a:r>
          </a:p>
          <a:p>
            <a:r>
              <a:rPr lang="ru-RU" sz="1800" dirty="0" err="1" smtClean="0"/>
              <a:t>Виброустойчивость</a:t>
            </a:r>
            <a:r>
              <a:rPr lang="ru-RU" sz="1800" dirty="0" smtClean="0"/>
              <a:t>;</a:t>
            </a:r>
          </a:p>
          <a:p>
            <a:r>
              <a:rPr lang="ru-RU" sz="1800" dirty="0" smtClean="0"/>
              <a:t>Пыле- и </a:t>
            </a:r>
            <a:r>
              <a:rPr lang="ru-RU" sz="1800" dirty="0" err="1" smtClean="0"/>
              <a:t>влагозащищенность</a:t>
            </a:r>
            <a:r>
              <a:rPr lang="ru-RU" sz="1800" dirty="0" smtClean="0"/>
              <a:t>;</a:t>
            </a:r>
          </a:p>
          <a:p>
            <a:r>
              <a:rPr lang="ru-RU" sz="1800" dirty="0" smtClean="0"/>
              <a:t>Простота и удобство управления;</a:t>
            </a:r>
          </a:p>
          <a:p>
            <a:r>
              <a:rPr lang="ru-RU" sz="1800" dirty="0" smtClean="0"/>
              <a:t>Автоматизация настройки параметров.</a:t>
            </a:r>
            <a:endParaRPr lang="ru-RU" sz="1800"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Требования к </a:t>
            </a:r>
            <a:r>
              <a:rPr lang="ru-RU" sz="2800" b="1" dirty="0" err="1"/>
              <a:t>ТВ-камерам</a:t>
            </a:r>
            <a:endParaRPr lang="ru-RU" sz="2800" b="1" dirty="0"/>
          </a:p>
        </p:txBody>
      </p:sp>
    </p:spTree>
    <p:extLst>
      <p:ext uri="{BB962C8B-B14F-4D97-AF65-F5344CB8AC3E}">
        <p14:creationId xmlns:p14="http://schemas.microsoft.com/office/powerpoint/2010/main" val="3016665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600200"/>
            <a:ext cx="7972452" cy="4829196"/>
          </a:xfrm>
        </p:spPr>
        <p:txBody>
          <a:bodyPr>
            <a:normAutofit fontScale="70000" lnSpcReduction="20000"/>
          </a:bodyPr>
          <a:lstStyle/>
          <a:p>
            <a:pPr>
              <a:buNone/>
            </a:pPr>
            <a:r>
              <a:rPr lang="ru-RU" dirty="0" err="1" smtClean="0"/>
              <a:t>Плюмбикон</a:t>
            </a:r>
            <a:r>
              <a:rPr lang="ru-RU" dirty="0" smtClean="0"/>
              <a:t> 				18 мм	3 </a:t>
            </a:r>
            <a:r>
              <a:rPr lang="ru-RU" dirty="0" err="1" smtClean="0"/>
              <a:t>шт</a:t>
            </a:r>
            <a:r>
              <a:rPr lang="ru-RU" dirty="0" smtClean="0"/>
              <a:t>;</a:t>
            </a:r>
          </a:p>
          <a:p>
            <a:pPr>
              <a:buNone/>
            </a:pPr>
            <a:r>
              <a:rPr lang="ru-RU" dirty="0" smtClean="0"/>
              <a:t>(</a:t>
            </a:r>
            <a:r>
              <a:rPr lang="ru-RU" dirty="0" err="1" smtClean="0"/>
              <a:t>глетикон</a:t>
            </a:r>
            <a:r>
              <a:rPr lang="ru-RU" dirty="0" smtClean="0"/>
              <a:t>)</a:t>
            </a:r>
          </a:p>
          <a:p>
            <a:pPr>
              <a:buNone/>
            </a:pPr>
            <a:r>
              <a:rPr lang="ru-RU" dirty="0" smtClean="0"/>
              <a:t>Отношение С</a:t>
            </a:r>
            <a:r>
              <a:rPr lang="en-US" dirty="0" smtClean="0"/>
              <a:t>/</a:t>
            </a:r>
            <a:r>
              <a:rPr lang="ru-RU" dirty="0" smtClean="0"/>
              <a:t>Ш			51 дБ</a:t>
            </a:r>
          </a:p>
          <a:p>
            <a:pPr>
              <a:buNone/>
            </a:pPr>
            <a:r>
              <a:rPr lang="ru-RU" dirty="0" smtClean="0"/>
              <a:t>Разрешающая  способность		600 </a:t>
            </a:r>
            <a:r>
              <a:rPr lang="ru-RU" dirty="0" err="1" smtClean="0"/>
              <a:t>твл</a:t>
            </a:r>
            <a:r>
              <a:rPr lang="ru-RU" dirty="0" smtClean="0"/>
              <a:t>.;</a:t>
            </a:r>
          </a:p>
          <a:p>
            <a:pPr>
              <a:buNone/>
            </a:pPr>
            <a:r>
              <a:rPr lang="ru-RU" dirty="0" smtClean="0"/>
              <a:t>Масса (</a:t>
            </a:r>
            <a:r>
              <a:rPr lang="en-US" dirty="0" smtClean="0"/>
              <a:t>min</a:t>
            </a:r>
            <a:r>
              <a:rPr lang="ru-RU" dirty="0" smtClean="0"/>
              <a:t>)</a:t>
            </a:r>
            <a:r>
              <a:rPr lang="en-US" dirty="0" smtClean="0"/>
              <a:t>				5,6</a:t>
            </a:r>
            <a:r>
              <a:rPr lang="ru-RU" dirty="0" smtClean="0"/>
              <a:t> кг;</a:t>
            </a:r>
          </a:p>
          <a:p>
            <a:pPr>
              <a:buNone/>
            </a:pPr>
            <a:r>
              <a:rPr lang="ru-RU" dirty="0" smtClean="0"/>
              <a:t>Видоискатель				4 см;</a:t>
            </a:r>
          </a:p>
          <a:p>
            <a:pPr>
              <a:buNone/>
            </a:pPr>
            <a:r>
              <a:rPr lang="ru-RU" dirty="0" err="1" smtClean="0"/>
              <a:t>Вариообъектив</a:t>
            </a:r>
            <a:r>
              <a:rPr lang="ru-RU" dirty="0" smtClean="0"/>
              <a:t>			«Вариогоир-24»</a:t>
            </a:r>
          </a:p>
          <a:p>
            <a:pPr>
              <a:buNone/>
            </a:pPr>
            <a:r>
              <a:rPr lang="ru-RU" dirty="0" smtClean="0"/>
              <a:t>(с 10-кратным изменением </a:t>
            </a:r>
          </a:p>
          <a:p>
            <a:pPr>
              <a:buNone/>
            </a:pPr>
            <a:r>
              <a:rPr lang="ru-RU" dirty="0" smtClean="0"/>
              <a:t>фокусного расстояния) 		</a:t>
            </a:r>
          </a:p>
          <a:p>
            <a:pPr>
              <a:buNone/>
            </a:pPr>
            <a:r>
              <a:rPr lang="ru-RU" dirty="0" smtClean="0"/>
              <a:t>Мощность потребления		36 Вт;</a:t>
            </a:r>
          </a:p>
          <a:p>
            <a:pPr>
              <a:buNone/>
            </a:pPr>
            <a:r>
              <a:rPr lang="ru-RU" dirty="0" smtClean="0"/>
              <a:t>Ресурс батареи				1 ч.</a:t>
            </a:r>
          </a:p>
          <a:p>
            <a:pPr>
              <a:buNone/>
            </a:pPr>
            <a:endParaRPr lang="ru-RU" dirty="0" smtClean="0"/>
          </a:p>
          <a:p>
            <a:pPr>
              <a:buNone/>
            </a:pPr>
            <a:r>
              <a:rPr lang="ru-RU" dirty="0" smtClean="0"/>
              <a:t>Автоматическая регулировка токов лучей, диафрагмы, баланса черного и белого, центровки растров;</a:t>
            </a:r>
          </a:p>
          <a:p>
            <a:pPr>
              <a:buNone/>
            </a:pPr>
            <a:endParaRPr lang="ru-RU"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solidFill>
                  <a:prstClr val="black"/>
                </a:solidFill>
              </a:rPr>
              <a:t>Камера видеожурналистики КТ-190</a:t>
            </a:r>
          </a:p>
        </p:txBody>
      </p:sp>
    </p:spTree>
    <p:extLst>
      <p:ext uri="{BB962C8B-B14F-4D97-AF65-F5344CB8AC3E}">
        <p14:creationId xmlns:p14="http://schemas.microsoft.com/office/powerpoint/2010/main" val="389620778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Регулярное вещание</a:t>
            </a:r>
          </a:p>
        </p:txBody>
      </p:sp>
      <p:sp>
        <p:nvSpPr>
          <p:cNvPr id="3" name="Объект 2"/>
          <p:cNvSpPr>
            <a:spLocks noGrp="1"/>
          </p:cNvSpPr>
          <p:nvPr>
            <p:ph idx="1"/>
          </p:nvPr>
        </p:nvSpPr>
        <p:spPr/>
        <p:txBody>
          <a:bodyPr/>
          <a:lstStyle/>
          <a:p>
            <a:r>
              <a:rPr lang="ru-RU" dirty="0"/>
              <a:t>В Москве регулярное электронное вещание началось 10 марта 1939 </a:t>
            </a:r>
            <a:r>
              <a:rPr lang="ru-RU" dirty="0" smtClean="0"/>
              <a:t>года. </a:t>
            </a:r>
            <a:r>
              <a:rPr lang="ru-RU" dirty="0"/>
              <a:t>В этот день московский телецентр на Шаболовке при помощи передатчика мощностью 17 кВт, установленного на </a:t>
            </a:r>
            <a:r>
              <a:rPr lang="ru-RU" dirty="0" err="1"/>
              <a:t>Шуховской</a:t>
            </a:r>
            <a:r>
              <a:rPr lang="ru-RU" dirty="0"/>
              <a:t> башне, передал в эфир документальный фильм об открытии XVIII съезда ВКП(б</a:t>
            </a:r>
            <a:r>
              <a:rPr lang="ru-RU" dirty="0" smtClean="0"/>
              <a:t>). </a:t>
            </a:r>
            <a:r>
              <a:rPr lang="ru-RU" dirty="0"/>
              <a:t>В дальнейшем передачи велись 4 раза в неделю по 2 часа. Весной 1939 года в Москве передачи принимали более 100 телевизоров «ТК-1» с экраном 14×18 сантиметров, выпускавшихся по документации </a:t>
            </a:r>
            <a:r>
              <a:rPr lang="ru-RU" dirty="0" smtClean="0"/>
              <a:t>RCA. </a:t>
            </a:r>
            <a:r>
              <a:rPr lang="ru-RU" dirty="0"/>
              <a:t>Так же, как и «ВРК» в Ленинграде, эти телевизоры использовались для коллективных просмотров. Первый массовый электронный телевизор «КВН-49», рассчитанный на современный стандарт разложения в 625 строк, появился в СССР в 1949 году</a:t>
            </a:r>
          </a:p>
        </p:txBody>
      </p:sp>
    </p:spTree>
    <p:extLst>
      <p:ext uri="{BB962C8B-B14F-4D97-AF65-F5344CB8AC3E}">
        <p14:creationId xmlns:p14="http://schemas.microsoft.com/office/powerpoint/2010/main" val="16882270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2000240"/>
            <a:ext cx="8229600" cy="4643470"/>
          </a:xfrm>
        </p:spPr>
        <p:txBody>
          <a:bodyPr>
            <a:normAutofit fontScale="62500" lnSpcReduction="20000"/>
          </a:bodyPr>
          <a:lstStyle/>
          <a:p>
            <a:pPr lvl="0">
              <a:buNone/>
              <a:defRPr/>
            </a:pPr>
            <a:r>
              <a:rPr lang="ru-RU" b="1" dirty="0" smtClean="0"/>
              <a:t>3-х </a:t>
            </a:r>
            <a:r>
              <a:rPr lang="ru-RU" b="1" dirty="0" err="1" smtClean="0"/>
              <a:t>слойная</a:t>
            </a:r>
            <a:r>
              <a:rPr lang="ru-RU" b="1" dirty="0" smtClean="0"/>
              <a:t> </a:t>
            </a:r>
            <a:r>
              <a:rPr lang="ru-RU" b="1" dirty="0" err="1" smtClean="0"/>
              <a:t>ПЗС-матрица</a:t>
            </a:r>
            <a:r>
              <a:rPr lang="ru-RU" b="1" dirty="0" smtClean="0"/>
              <a:t> 795 </a:t>
            </a:r>
            <a:r>
              <a:rPr lang="ru-RU" b="1" dirty="0" err="1" smtClean="0"/>
              <a:t>х</a:t>
            </a:r>
            <a:r>
              <a:rPr lang="ru-RU" b="1" dirty="0" smtClean="0"/>
              <a:t> 596 элементов с </a:t>
            </a:r>
            <a:r>
              <a:rPr lang="ru-RU" b="1" dirty="0" err="1" smtClean="0"/>
              <a:t>микрообъективами</a:t>
            </a:r>
            <a:endParaRPr lang="ru-RU" b="1" dirty="0" smtClean="0"/>
          </a:p>
          <a:p>
            <a:pPr lvl="0">
              <a:buNone/>
              <a:defRPr/>
            </a:pPr>
            <a:r>
              <a:rPr lang="ru-RU" dirty="0" smtClean="0"/>
              <a:t>Разрешающая способность		</a:t>
            </a:r>
            <a:r>
              <a:rPr lang="en-US" dirty="0" smtClean="0"/>
              <a:t>7</a:t>
            </a:r>
            <a:r>
              <a:rPr lang="ru-RU" dirty="0" smtClean="0"/>
              <a:t>00 </a:t>
            </a:r>
            <a:r>
              <a:rPr lang="ru-RU" dirty="0" err="1" smtClean="0"/>
              <a:t>твл</a:t>
            </a:r>
            <a:r>
              <a:rPr lang="ru-RU" dirty="0" smtClean="0"/>
              <a:t>.;</a:t>
            </a:r>
          </a:p>
          <a:p>
            <a:pPr lvl="0">
              <a:buNone/>
              <a:defRPr/>
            </a:pPr>
            <a:r>
              <a:rPr lang="ru-RU" dirty="0" err="1" smtClean="0"/>
              <a:t>Вариообъектив</a:t>
            </a:r>
            <a:r>
              <a:rPr lang="ru-RU" dirty="0" smtClean="0"/>
              <a:t> серии			</a:t>
            </a:r>
            <a:r>
              <a:rPr lang="en-US" dirty="0" smtClean="0"/>
              <a:t>F</a:t>
            </a:r>
            <a:r>
              <a:rPr lang="ru-RU" dirty="0" smtClean="0"/>
              <a:t>1.4</a:t>
            </a:r>
          </a:p>
          <a:p>
            <a:pPr lvl="0">
              <a:buNone/>
              <a:defRPr/>
            </a:pPr>
            <a:r>
              <a:rPr lang="ru-RU" dirty="0" smtClean="0"/>
              <a:t>(</a:t>
            </a:r>
            <a:r>
              <a:rPr lang="en-US" dirty="0" smtClean="0"/>
              <a:t>max 7-112 </a:t>
            </a:r>
            <a:r>
              <a:rPr lang="ru-RU" dirty="0" smtClean="0"/>
              <a:t>мм)</a:t>
            </a:r>
          </a:p>
          <a:p>
            <a:pPr>
              <a:buNone/>
              <a:defRPr/>
            </a:pPr>
            <a:r>
              <a:rPr lang="ru-RU" dirty="0" smtClean="0"/>
              <a:t>Мин. Освещенность 			7,5 Лк;</a:t>
            </a:r>
            <a:endParaRPr lang="en-US" dirty="0" smtClean="0"/>
          </a:p>
          <a:p>
            <a:pPr>
              <a:buNone/>
              <a:defRPr/>
            </a:pPr>
            <a:r>
              <a:rPr lang="ru-RU" dirty="0" smtClean="0"/>
              <a:t>Автоматическая регулировка 		до 2000 Лк.</a:t>
            </a:r>
          </a:p>
          <a:p>
            <a:pPr>
              <a:buNone/>
              <a:defRPr/>
            </a:pPr>
            <a:r>
              <a:rPr lang="ru-RU" dirty="0" smtClean="0"/>
              <a:t>Настройка на белый			3200 К</a:t>
            </a:r>
          </a:p>
          <a:p>
            <a:pPr lvl="0">
              <a:buNone/>
              <a:defRPr/>
            </a:pPr>
            <a:r>
              <a:rPr lang="ru-RU" dirty="0" smtClean="0"/>
              <a:t>Отношение сигнал</a:t>
            </a:r>
            <a:r>
              <a:rPr lang="en-US" dirty="0" smtClean="0"/>
              <a:t>/</a:t>
            </a:r>
            <a:r>
              <a:rPr lang="ru-RU" dirty="0" smtClean="0"/>
              <a:t>шум			60 дБ;</a:t>
            </a:r>
          </a:p>
          <a:p>
            <a:pPr lvl="0">
              <a:buNone/>
              <a:defRPr/>
            </a:pPr>
            <a:r>
              <a:rPr lang="ru-RU" dirty="0" smtClean="0"/>
              <a:t>Электронный затвор 		1</a:t>
            </a:r>
            <a:r>
              <a:rPr lang="en-US" dirty="0" smtClean="0"/>
              <a:t>/60, 1/250, 1/500, 1/1000, 1/2000 c.</a:t>
            </a:r>
            <a:endParaRPr lang="ru-RU" dirty="0" smtClean="0"/>
          </a:p>
          <a:p>
            <a:pPr lvl="0">
              <a:buNone/>
              <a:defRPr/>
            </a:pPr>
            <a:r>
              <a:rPr lang="ru-RU" dirty="0" smtClean="0"/>
              <a:t>Ч</a:t>
            </a:r>
            <a:r>
              <a:rPr lang="en-US" dirty="0" smtClean="0"/>
              <a:t>/</a:t>
            </a:r>
            <a:r>
              <a:rPr lang="ru-RU" dirty="0" smtClean="0"/>
              <a:t>б видоискатель 			1,5 </a:t>
            </a:r>
            <a:r>
              <a:rPr lang="en-US" dirty="0" smtClean="0"/>
              <a:t>“</a:t>
            </a:r>
            <a:r>
              <a:rPr lang="ru-RU" dirty="0" smtClean="0"/>
              <a:t>, 550 </a:t>
            </a:r>
            <a:r>
              <a:rPr lang="ru-RU" dirty="0" err="1" smtClean="0"/>
              <a:t>твл</a:t>
            </a:r>
            <a:r>
              <a:rPr lang="ru-RU" dirty="0" smtClean="0"/>
              <a:t>.</a:t>
            </a:r>
          </a:p>
          <a:p>
            <a:pPr lvl="0">
              <a:buNone/>
              <a:defRPr/>
            </a:pPr>
            <a:r>
              <a:rPr lang="ru-RU" dirty="0" smtClean="0"/>
              <a:t>Масса					8,2 кг;</a:t>
            </a:r>
          </a:p>
          <a:p>
            <a:pPr lvl="0">
              <a:buNone/>
              <a:defRPr/>
            </a:pPr>
            <a:r>
              <a:rPr lang="ru-RU" dirty="0" smtClean="0"/>
              <a:t>Потребляемая мощность			20,5 Вт;</a:t>
            </a:r>
          </a:p>
          <a:p>
            <a:pPr>
              <a:buNone/>
              <a:defRPr/>
            </a:pPr>
            <a:r>
              <a:rPr lang="ru-RU" dirty="0" smtClean="0"/>
              <a:t>Ресурс батареи				70 мин. </a:t>
            </a:r>
          </a:p>
          <a:p>
            <a:pPr>
              <a:buNone/>
              <a:defRPr/>
            </a:pPr>
            <a:r>
              <a:rPr lang="ru-RU" dirty="0" smtClean="0"/>
              <a:t>Время записи				35 мин;</a:t>
            </a:r>
          </a:p>
          <a:p>
            <a:pPr>
              <a:buNone/>
              <a:defRPr/>
            </a:pPr>
            <a:r>
              <a:rPr lang="ru-RU" dirty="0" smtClean="0"/>
              <a:t>Используется компонентная запись 	</a:t>
            </a:r>
            <a:r>
              <a:rPr lang="en-US" dirty="0" smtClean="0"/>
              <a:t>Y </a:t>
            </a:r>
            <a:r>
              <a:rPr lang="ru-RU" dirty="0" smtClean="0"/>
              <a:t>и </a:t>
            </a:r>
            <a:r>
              <a:rPr lang="en-US" dirty="0" smtClean="0"/>
              <a:t>R-Y, B-Y</a:t>
            </a:r>
            <a:endParaRPr lang="ru-RU" dirty="0" smtClean="0"/>
          </a:p>
          <a:p>
            <a:pPr lvl="0">
              <a:buNone/>
              <a:defRPr/>
            </a:pPr>
            <a:endParaRPr lang="ru-RU" dirty="0" smtClean="0"/>
          </a:p>
        </p:txBody>
      </p:sp>
      <p:sp>
        <p:nvSpPr>
          <p:cNvPr id="4" name="Заголовок 1"/>
          <p:cNvSpPr txBox="1">
            <a:spLocks/>
          </p:cNvSpPr>
          <p:nvPr/>
        </p:nvSpPr>
        <p:spPr>
          <a:xfrm>
            <a:off x="2095472" y="357166"/>
            <a:ext cx="8072494" cy="1143008"/>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lnSpcReduction="20000"/>
          </a:bodyPr>
          <a:lstStyle/>
          <a:p>
            <a:pPr>
              <a:spcBef>
                <a:spcPct val="0"/>
              </a:spcBef>
              <a:defRPr/>
            </a:pPr>
            <a:r>
              <a:rPr lang="en-US" sz="3200" b="1" dirty="0" err="1">
                <a:solidFill>
                  <a:prstClr val="black"/>
                </a:solidFill>
              </a:rPr>
              <a:t>Camcoders</a:t>
            </a:r>
            <a:r>
              <a:rPr lang="en-US" sz="3200" b="1" dirty="0">
                <a:solidFill>
                  <a:prstClr val="black"/>
                </a:solidFill>
              </a:rPr>
              <a:t> (</a:t>
            </a:r>
            <a:r>
              <a:rPr lang="en-US" sz="3200" b="1" dirty="0" err="1">
                <a:solidFill>
                  <a:prstClr val="black"/>
                </a:solidFill>
              </a:rPr>
              <a:t>Betacam</a:t>
            </a:r>
            <a:r>
              <a:rPr lang="en-US" sz="3200" b="1" dirty="0">
                <a:solidFill>
                  <a:prstClr val="black"/>
                </a:solidFill>
              </a:rPr>
              <a:t> SP 2000)</a:t>
            </a:r>
            <a:endParaRPr lang="ru-RU" sz="3200" b="1" dirty="0">
              <a:solidFill>
                <a:prstClr val="black"/>
              </a:solidFill>
            </a:endParaRPr>
          </a:p>
          <a:p>
            <a:pPr indent="1970088">
              <a:spcBef>
                <a:spcPct val="0"/>
              </a:spcBef>
              <a:defRPr/>
            </a:pPr>
            <a:r>
              <a:rPr lang="en-US" sz="2800" b="1" dirty="0">
                <a:solidFill>
                  <a:prstClr val="black"/>
                </a:solidFill>
              </a:rPr>
              <a:t>PVV-1P/DXC-537P</a:t>
            </a:r>
          </a:p>
          <a:p>
            <a:pPr indent="1970088">
              <a:spcBef>
                <a:spcPct val="0"/>
              </a:spcBef>
              <a:defRPr/>
            </a:pPr>
            <a:r>
              <a:rPr lang="en-US" sz="2800" b="1" dirty="0">
                <a:solidFill>
                  <a:prstClr val="black"/>
                </a:solidFill>
              </a:rPr>
              <a:t>PVV-1P/DXC-527AP    PAL</a:t>
            </a:r>
            <a:endParaRPr lang="ru-RU" sz="2800" b="1" dirty="0">
              <a:solidFill>
                <a:prstClr val="black"/>
              </a:solidFill>
            </a:endParaRPr>
          </a:p>
        </p:txBody>
      </p:sp>
    </p:spTree>
    <p:extLst>
      <p:ext uri="{BB962C8B-B14F-4D97-AF65-F5344CB8AC3E}">
        <p14:creationId xmlns:p14="http://schemas.microsoft.com/office/powerpoint/2010/main" val="2483178579"/>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214422"/>
            <a:ext cx="7972452" cy="1928826"/>
          </a:xfrm>
        </p:spPr>
        <p:txBody>
          <a:bodyPr>
            <a:normAutofit fontScale="25000" lnSpcReduction="20000"/>
          </a:bodyPr>
          <a:lstStyle/>
          <a:p>
            <a:pPr>
              <a:buNone/>
            </a:pPr>
            <a:r>
              <a:rPr lang="ru-RU" sz="5100" dirty="0"/>
              <a:t>С постоянным фокусным расстоянием</a:t>
            </a:r>
          </a:p>
          <a:p>
            <a:r>
              <a:rPr lang="ru-RU" sz="5100" dirty="0"/>
              <a:t>Широкоугольные</a:t>
            </a:r>
          </a:p>
          <a:p>
            <a:r>
              <a:rPr lang="ru-RU" sz="5100" dirty="0"/>
              <a:t>Длиннофокусные</a:t>
            </a:r>
          </a:p>
          <a:p>
            <a:pPr>
              <a:buNone/>
            </a:pPr>
            <a:r>
              <a:rPr lang="ru-RU" sz="5100" dirty="0"/>
              <a:t>С переменным фокусным расстоянием</a:t>
            </a:r>
          </a:p>
          <a:p>
            <a:r>
              <a:rPr lang="ru-RU" sz="5100" dirty="0"/>
              <a:t>Вариообъективы</a:t>
            </a:r>
          </a:p>
          <a:p>
            <a:r>
              <a:rPr lang="ru-RU" sz="5100" dirty="0"/>
              <a:t>Трансфокаторы </a:t>
            </a:r>
          </a:p>
          <a:p>
            <a:pPr>
              <a:buNone/>
            </a:pPr>
            <a:endParaRPr lang="ru-RU" dirty="0"/>
          </a:p>
        </p:txBody>
      </p:sp>
      <p:sp>
        <p:nvSpPr>
          <p:cNvPr id="5" name="Содержимое 2"/>
          <p:cNvSpPr txBox="1">
            <a:spLocks/>
          </p:cNvSpPr>
          <p:nvPr/>
        </p:nvSpPr>
        <p:spPr>
          <a:xfrm>
            <a:off x="2238348" y="4071942"/>
            <a:ext cx="7972452" cy="1928826"/>
          </a:xfrm>
          <a:prstGeom prst="rect">
            <a:avLst/>
          </a:prstGeom>
        </p:spPr>
        <p:txBody>
          <a:bodyPr vert="horz" lIns="91440" tIns="45720" rIns="91440" bIns="45720" rtlCol="0">
            <a:normAutofit fontScale="62500" lnSpcReduction="20000"/>
          </a:bodyPr>
          <a:lstStyle/>
          <a:p>
            <a:pPr marL="342900" indent="-342900">
              <a:spcBef>
                <a:spcPct val="20000"/>
              </a:spcBef>
              <a:buFont typeface="Arial" pitchFamily="34" charset="0"/>
              <a:buChar char="•"/>
              <a:defRPr/>
            </a:pPr>
            <a:r>
              <a:rPr lang="ru-RU" sz="3200" dirty="0"/>
              <a:t>Разрешающая способность;</a:t>
            </a:r>
          </a:p>
          <a:p>
            <a:pPr marL="342900" indent="-342900">
              <a:spcBef>
                <a:spcPct val="20000"/>
              </a:spcBef>
              <a:buFont typeface="Arial" pitchFamily="34" charset="0"/>
              <a:buChar char="•"/>
              <a:defRPr/>
            </a:pPr>
            <a:r>
              <a:rPr lang="ru-RU" sz="3200" dirty="0"/>
              <a:t>Частотно-контрастная характеристика;</a:t>
            </a:r>
          </a:p>
          <a:p>
            <a:pPr marL="342900" indent="-342900">
              <a:spcBef>
                <a:spcPct val="20000"/>
              </a:spcBef>
              <a:buFont typeface="Arial" pitchFamily="34" charset="0"/>
              <a:buChar char="•"/>
              <a:defRPr/>
            </a:pPr>
            <a:r>
              <a:rPr lang="ru-RU" sz="3200" dirty="0"/>
              <a:t>Величина относительного отверстия;</a:t>
            </a:r>
          </a:p>
          <a:p>
            <a:pPr marL="342900" indent="-342900">
              <a:spcBef>
                <a:spcPct val="20000"/>
              </a:spcBef>
              <a:buFont typeface="Arial" pitchFamily="34" charset="0"/>
              <a:buChar char="•"/>
              <a:defRPr/>
            </a:pPr>
            <a:r>
              <a:rPr lang="ru-RU" sz="3200" dirty="0"/>
              <a:t>Геометрические искажения (дисторсия);</a:t>
            </a:r>
          </a:p>
          <a:p>
            <a:pPr marL="342900" indent="-342900">
              <a:spcBef>
                <a:spcPct val="20000"/>
              </a:spcBef>
              <a:buFont typeface="Arial" pitchFamily="34" charset="0"/>
              <a:buChar char="•"/>
              <a:defRPr/>
            </a:pPr>
            <a:r>
              <a:rPr lang="ru-RU" sz="3200" dirty="0"/>
              <a:t>Светорассеяние;</a:t>
            </a:r>
          </a:p>
          <a:p>
            <a:pPr marL="342900" indent="-342900">
              <a:spcBef>
                <a:spcPct val="20000"/>
              </a:spcBef>
              <a:buFont typeface="Arial" pitchFamily="34" charset="0"/>
              <a:buChar char="•"/>
              <a:defRPr/>
            </a:pPr>
            <a:r>
              <a:rPr lang="ru-RU" sz="3200" dirty="0"/>
              <a:t>Коэффициент пропускания.</a:t>
            </a:r>
          </a:p>
          <a:p>
            <a:pPr marL="342900" indent="-342900">
              <a:spcBef>
                <a:spcPct val="20000"/>
              </a:spcBef>
              <a:defRPr/>
            </a:pPr>
            <a:endParaRPr lang="ru-RU" sz="3200" dirty="0"/>
          </a:p>
          <a:p>
            <a:pPr marL="342900" indent="-342900">
              <a:spcBef>
                <a:spcPct val="20000"/>
              </a:spcBef>
              <a:defRPr/>
            </a:pPr>
            <a:endParaRPr lang="ru-RU" sz="3200" dirty="0"/>
          </a:p>
        </p:txBody>
      </p:sp>
      <p:sp>
        <p:nvSpPr>
          <p:cNvPr id="7"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latin typeface="+mj-lt"/>
                <a:ea typeface="+mj-ea"/>
                <a:cs typeface="+mj-cs"/>
              </a:rPr>
              <a:t>Объективы</a:t>
            </a:r>
            <a:endParaRPr lang="ru-RU" sz="2800" b="1" dirty="0"/>
          </a:p>
        </p:txBody>
      </p:sp>
      <p:sp>
        <p:nvSpPr>
          <p:cNvPr id="8" name="Заголовок 1"/>
          <p:cNvSpPr txBox="1">
            <a:spLocks/>
          </p:cNvSpPr>
          <p:nvPr/>
        </p:nvSpPr>
        <p:spPr>
          <a:xfrm>
            <a:off x="2095472" y="3286124"/>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latin typeface="+mj-lt"/>
                <a:ea typeface="+mj-ea"/>
                <a:cs typeface="+mj-cs"/>
              </a:rPr>
              <a:t>Параметры объективов</a:t>
            </a:r>
            <a:endParaRPr lang="ru-RU" sz="2800" b="1" dirty="0"/>
          </a:p>
        </p:txBody>
      </p:sp>
    </p:spTree>
    <p:extLst>
      <p:ext uri="{BB962C8B-B14F-4D97-AF65-F5344CB8AC3E}">
        <p14:creationId xmlns:p14="http://schemas.microsoft.com/office/powerpoint/2010/main" val="457310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21722" y="1133852"/>
            <a:ext cx="8229600" cy="1428759"/>
          </a:xfrm>
        </p:spPr>
        <p:txBody>
          <a:bodyPr>
            <a:normAutofit fontScale="85000" lnSpcReduction="20000"/>
          </a:bodyPr>
          <a:lstStyle/>
          <a:p>
            <a:r>
              <a:rPr lang="ru-RU" dirty="0" smtClean="0"/>
              <a:t>Разрешающая способность </a:t>
            </a:r>
            <a:r>
              <a:rPr lang="en-US" b="1" dirty="0" smtClean="0"/>
              <a:t>N</a:t>
            </a:r>
            <a:r>
              <a:rPr lang="ru-RU" b="1" dirty="0" smtClean="0"/>
              <a:t> ≤ 5</a:t>
            </a:r>
            <a:r>
              <a:rPr lang="en-US" b="1" dirty="0" smtClean="0"/>
              <a:t>0</a:t>
            </a:r>
            <a:r>
              <a:rPr lang="ru-RU" dirty="0" smtClean="0"/>
              <a:t>;</a:t>
            </a:r>
          </a:p>
          <a:p>
            <a:r>
              <a:rPr lang="ru-RU" dirty="0" smtClean="0"/>
              <a:t>Геометрические искажения </a:t>
            </a:r>
            <a:r>
              <a:rPr lang="el-GR" b="1" dirty="0" smtClean="0"/>
              <a:t>Δ</a:t>
            </a:r>
            <a:r>
              <a:rPr lang="ru-RU" b="1" dirty="0" smtClean="0"/>
              <a:t> ≤ 2</a:t>
            </a:r>
            <a:r>
              <a:rPr lang="en-US" b="1" dirty="0" smtClean="0"/>
              <a:t>%</a:t>
            </a:r>
            <a:r>
              <a:rPr lang="ru-RU" dirty="0" smtClean="0"/>
              <a:t>, </a:t>
            </a:r>
            <a:r>
              <a:rPr lang="el-GR" b="1" dirty="0" smtClean="0"/>
              <a:t>Δ</a:t>
            </a:r>
            <a:r>
              <a:rPr lang="ru-RU" b="1" dirty="0" smtClean="0"/>
              <a:t> ≤ 0,5</a:t>
            </a:r>
            <a:r>
              <a:rPr lang="en-US" b="1" dirty="0" smtClean="0"/>
              <a:t>%</a:t>
            </a:r>
            <a:r>
              <a:rPr lang="ru-RU" dirty="0" smtClean="0"/>
              <a:t>;</a:t>
            </a:r>
          </a:p>
          <a:p>
            <a:r>
              <a:rPr lang="ru-RU" dirty="0" smtClean="0"/>
              <a:t>Светорассеяние </a:t>
            </a:r>
            <a:r>
              <a:rPr lang="el-GR" b="1" dirty="0" smtClean="0"/>
              <a:t>δ</a:t>
            </a:r>
            <a:r>
              <a:rPr lang="ru-RU" b="1" dirty="0" smtClean="0"/>
              <a:t> ≤ 3%</a:t>
            </a:r>
            <a:r>
              <a:rPr lang="ru-RU" dirty="0" smtClean="0"/>
              <a:t>;</a:t>
            </a:r>
          </a:p>
          <a:p>
            <a:r>
              <a:rPr lang="ru-RU" dirty="0" smtClean="0"/>
              <a:t>Коэффициент пропускания объектива </a:t>
            </a:r>
            <a:r>
              <a:rPr lang="el-GR" b="1" dirty="0" smtClean="0"/>
              <a:t>ρ</a:t>
            </a:r>
            <a:r>
              <a:rPr lang="ru-RU" b="1" dirty="0" smtClean="0"/>
              <a:t> ≈ 0,8</a:t>
            </a:r>
            <a:endParaRPr lang="ru-RU" b="1" dirty="0"/>
          </a:p>
        </p:txBody>
      </p:sp>
      <p:grpSp>
        <p:nvGrpSpPr>
          <p:cNvPr id="132" name="Группа 131"/>
          <p:cNvGrpSpPr/>
          <p:nvPr/>
        </p:nvGrpSpPr>
        <p:grpSpPr>
          <a:xfrm>
            <a:off x="595274" y="3286124"/>
            <a:ext cx="9255958" cy="2236800"/>
            <a:chOff x="-1643106" y="3571876"/>
            <a:chExt cx="9255958" cy="2236800"/>
          </a:xfrm>
        </p:grpSpPr>
        <p:grpSp>
          <p:nvGrpSpPr>
            <p:cNvPr id="120" name="Группа 119"/>
            <p:cNvGrpSpPr/>
            <p:nvPr/>
          </p:nvGrpSpPr>
          <p:grpSpPr>
            <a:xfrm>
              <a:off x="-1643106" y="3571876"/>
              <a:ext cx="9255958" cy="2236800"/>
              <a:chOff x="-1681185" y="4106842"/>
              <a:chExt cx="9255958" cy="2236800"/>
            </a:xfrm>
          </p:grpSpPr>
          <p:grpSp>
            <p:nvGrpSpPr>
              <p:cNvPr id="119" name="Группа 118"/>
              <p:cNvGrpSpPr/>
              <p:nvPr/>
            </p:nvGrpSpPr>
            <p:grpSpPr>
              <a:xfrm>
                <a:off x="-1681185" y="4117966"/>
                <a:ext cx="5879346" cy="2217719"/>
                <a:chOff x="-1681185" y="4117966"/>
                <a:chExt cx="5879346" cy="2217719"/>
              </a:xfrm>
            </p:grpSpPr>
            <p:cxnSp>
              <p:nvCxnSpPr>
                <p:cNvPr id="15" name="Прямая соединительная линия 14"/>
                <p:cNvCxnSpPr/>
                <p:nvPr/>
              </p:nvCxnSpPr>
              <p:spPr>
                <a:xfrm rot="5400000" flipH="1" flipV="1">
                  <a:off x="1256943" y="4670776"/>
                  <a:ext cx="1588" cy="404114"/>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5400000" flipH="1" flipV="1">
                  <a:off x="1258756" y="5378341"/>
                  <a:ext cx="1588" cy="404114"/>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 name="Дуга 21"/>
                <p:cNvSpPr/>
                <p:nvPr/>
              </p:nvSpPr>
              <p:spPr>
                <a:xfrm>
                  <a:off x="-1681185" y="4121131"/>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Дуга 25"/>
                <p:cNvSpPr/>
                <p:nvPr/>
              </p:nvSpPr>
              <p:spPr>
                <a:xfrm rot="10800000">
                  <a:off x="983451" y="4117966"/>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67" name="Группа 66"/>
              <p:cNvGrpSpPr/>
              <p:nvPr/>
            </p:nvGrpSpPr>
            <p:grpSpPr>
              <a:xfrm>
                <a:off x="-1481158" y="4119563"/>
                <a:ext cx="6638970" cy="2224079"/>
                <a:chOff x="-1430360" y="4116379"/>
                <a:chExt cx="6638970" cy="2224079"/>
              </a:xfrm>
            </p:grpSpPr>
            <p:sp>
              <p:nvSpPr>
                <p:cNvPr id="25" name="Дуга 24"/>
                <p:cNvSpPr/>
                <p:nvPr/>
              </p:nvSpPr>
              <p:spPr>
                <a:xfrm>
                  <a:off x="-1430360" y="4125904"/>
                  <a:ext cx="3214710" cy="2214554"/>
                </a:xfrm>
                <a:prstGeom prst="arc">
                  <a:avLst>
                    <a:gd name="adj1" fmla="val 20992263"/>
                    <a:gd name="adj2" fmla="val 587930"/>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8" name="Дуга 27"/>
                <p:cNvSpPr/>
                <p:nvPr/>
              </p:nvSpPr>
              <p:spPr>
                <a:xfrm rot="10800000">
                  <a:off x="1993900" y="4116379"/>
                  <a:ext cx="3214710" cy="2214554"/>
                </a:xfrm>
                <a:prstGeom prst="arc">
                  <a:avLst>
                    <a:gd name="adj1" fmla="val 20990257"/>
                    <a:gd name="adj2" fmla="val 578658"/>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9" name="Прямая соединительная линия 28"/>
                <p:cNvCxnSpPr/>
                <p:nvPr/>
              </p:nvCxnSpPr>
              <p:spPr>
                <a:xfrm flipV="1">
                  <a:off x="1721643" y="5491163"/>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1719242" y="4960154"/>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68" name="Группа 67"/>
              <p:cNvGrpSpPr/>
              <p:nvPr/>
            </p:nvGrpSpPr>
            <p:grpSpPr>
              <a:xfrm>
                <a:off x="517507" y="4106842"/>
                <a:ext cx="6638970" cy="2224079"/>
                <a:chOff x="-1430360" y="4116379"/>
                <a:chExt cx="6638970" cy="2224079"/>
              </a:xfrm>
            </p:grpSpPr>
            <p:sp>
              <p:nvSpPr>
                <p:cNvPr id="69" name="Дуга 68"/>
                <p:cNvSpPr/>
                <p:nvPr/>
              </p:nvSpPr>
              <p:spPr>
                <a:xfrm>
                  <a:off x="-1430360" y="4125904"/>
                  <a:ext cx="3214710" cy="2214554"/>
                </a:xfrm>
                <a:prstGeom prst="arc">
                  <a:avLst>
                    <a:gd name="adj1" fmla="val 20992263"/>
                    <a:gd name="adj2" fmla="val 587930"/>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0" name="Дуга 69"/>
                <p:cNvSpPr/>
                <p:nvPr/>
              </p:nvSpPr>
              <p:spPr>
                <a:xfrm rot="10800000">
                  <a:off x="1993900" y="4116379"/>
                  <a:ext cx="3214710" cy="2214554"/>
                </a:xfrm>
                <a:prstGeom prst="arc">
                  <a:avLst>
                    <a:gd name="adj1" fmla="val 20990257"/>
                    <a:gd name="adj2" fmla="val 578658"/>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71" name="Прямая соединительная линия 70"/>
                <p:cNvCxnSpPr/>
                <p:nvPr/>
              </p:nvCxnSpPr>
              <p:spPr>
                <a:xfrm flipV="1">
                  <a:off x="1721643" y="5491163"/>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V="1">
                  <a:off x="1719242" y="4960154"/>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9" name="Группа 88"/>
              <p:cNvGrpSpPr/>
              <p:nvPr/>
            </p:nvGrpSpPr>
            <p:grpSpPr>
              <a:xfrm>
                <a:off x="2145485" y="4113178"/>
                <a:ext cx="5429288" cy="2217719"/>
                <a:chOff x="2145485" y="4113178"/>
                <a:chExt cx="5429288" cy="2217719"/>
              </a:xfrm>
            </p:grpSpPr>
            <p:grpSp>
              <p:nvGrpSpPr>
                <p:cNvPr id="66" name="Группа 65"/>
                <p:cNvGrpSpPr/>
                <p:nvPr/>
              </p:nvGrpSpPr>
              <p:grpSpPr>
                <a:xfrm>
                  <a:off x="2145485" y="4113178"/>
                  <a:ext cx="5429288" cy="2217719"/>
                  <a:chOff x="1695430" y="4103692"/>
                  <a:chExt cx="5429288" cy="2217719"/>
                </a:xfrm>
              </p:grpSpPr>
              <p:sp>
                <p:nvSpPr>
                  <p:cNvPr id="37" name="Дуга 36"/>
                  <p:cNvSpPr/>
                  <p:nvPr/>
                </p:nvSpPr>
                <p:spPr>
                  <a:xfrm>
                    <a:off x="1695430" y="4106857"/>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 name="Дуга 37"/>
                  <p:cNvSpPr/>
                  <p:nvPr/>
                </p:nvSpPr>
                <p:spPr>
                  <a:xfrm rot="10800000">
                    <a:off x="3910008" y="4103692"/>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50" name="Прямая соединительная линия 49"/>
                  <p:cNvCxnSpPr/>
                  <p:nvPr/>
                </p:nvCxnSpPr>
                <p:spPr>
                  <a:xfrm>
                    <a:off x="3978275" y="5575300"/>
                    <a:ext cx="860425" cy="1588"/>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3979858" y="4860935"/>
                    <a:ext cx="860425" cy="1588"/>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4" name="Прямая соединительная линия 73"/>
                <p:cNvCxnSpPr/>
                <p:nvPr/>
              </p:nvCxnSpPr>
              <p:spPr>
                <a:xfrm rot="16200000" flipH="1">
                  <a:off x="4420377" y="5634831"/>
                  <a:ext cx="301660" cy="159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rot="16200000" flipH="1">
                  <a:off x="4405316" y="4810129"/>
                  <a:ext cx="333368"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rot="10800000" flipV="1">
                  <a:off x="4464048" y="5486370"/>
                  <a:ext cx="214314"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rot="10800000" flipV="1">
                  <a:off x="4464049" y="4991100"/>
                  <a:ext cx="214314"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cxnSp>
          <p:nvCxnSpPr>
            <p:cNvPr id="91" name="Прямая соединительная линия 90"/>
            <p:cNvCxnSpPr/>
            <p:nvPr/>
          </p:nvCxnSpPr>
          <p:spPr>
            <a:xfrm>
              <a:off x="849261" y="4697434"/>
              <a:ext cx="5715040" cy="1588"/>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850879" y="4614884"/>
              <a:ext cx="5715000" cy="38735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a:xfrm flipV="1">
              <a:off x="852467" y="4610134"/>
              <a:ext cx="1114406" cy="31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flipV="1">
              <a:off x="1974033" y="4437084"/>
              <a:ext cx="3386140" cy="1746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a:off x="5350648" y="4441847"/>
              <a:ext cx="1212056" cy="2571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Прямая со стрелкой 121"/>
            <p:cNvCxnSpPr/>
            <p:nvPr/>
          </p:nvCxnSpPr>
          <p:spPr>
            <a:xfrm rot="5400000">
              <a:off x="785786" y="4857760"/>
              <a:ext cx="285752" cy="1588"/>
            </a:xfrm>
            <a:prstGeom prst="straightConnector1">
              <a:avLst/>
            </a:prstGeom>
            <a:ln w="38100">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3" name="Прямая со стрелкой 122"/>
            <p:cNvCxnSpPr/>
            <p:nvPr/>
          </p:nvCxnSpPr>
          <p:spPr>
            <a:xfrm rot="5400000">
              <a:off x="6515101" y="4652962"/>
              <a:ext cx="123824" cy="1588"/>
            </a:xfrm>
            <a:prstGeom prst="straightConnector1">
              <a:avLst/>
            </a:prstGeom>
            <a:ln w="38100">
              <a:solidFill>
                <a:srgbClr val="FF0000"/>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5929322" y="4786322"/>
              <a:ext cx="714380" cy="369332"/>
            </a:xfrm>
            <a:prstGeom prst="rect">
              <a:avLst/>
            </a:prstGeom>
            <a:noFill/>
          </p:spPr>
          <p:txBody>
            <a:bodyPr wrap="square" rtlCol="0">
              <a:spAutoFit/>
            </a:bodyPr>
            <a:lstStyle/>
            <a:p>
              <a:r>
                <a:rPr lang="en-US" b="1" dirty="0"/>
                <a:t>min </a:t>
              </a:r>
              <a:r>
                <a:rPr lang="en-US" b="1" i="1" dirty="0"/>
                <a:t>f</a:t>
              </a:r>
              <a:endParaRPr lang="ru-RU" b="1" i="1" dirty="0"/>
            </a:p>
          </p:txBody>
        </p:sp>
        <p:sp>
          <p:nvSpPr>
            <p:cNvPr id="127" name="TextBox 126"/>
            <p:cNvSpPr txBox="1"/>
            <p:nvPr/>
          </p:nvSpPr>
          <p:spPr>
            <a:xfrm>
              <a:off x="428596" y="4714884"/>
              <a:ext cx="714380" cy="369332"/>
            </a:xfrm>
            <a:prstGeom prst="rect">
              <a:avLst/>
            </a:prstGeom>
            <a:noFill/>
          </p:spPr>
          <p:txBody>
            <a:bodyPr wrap="square" rtlCol="0">
              <a:spAutoFit/>
            </a:bodyPr>
            <a:lstStyle/>
            <a:p>
              <a:r>
                <a:rPr lang="en-US" b="1" dirty="0"/>
                <a:t>30</a:t>
              </a:r>
              <a:r>
                <a:rPr lang="en-US" b="1" baseline="30000" dirty="0"/>
                <a:t>o</a:t>
              </a:r>
              <a:endParaRPr lang="ru-RU" b="1" i="1" baseline="30000" dirty="0"/>
            </a:p>
          </p:txBody>
        </p:sp>
        <p:sp>
          <p:nvSpPr>
            <p:cNvPr id="128" name="TextBox 127"/>
            <p:cNvSpPr txBox="1"/>
            <p:nvPr/>
          </p:nvSpPr>
          <p:spPr>
            <a:xfrm>
              <a:off x="1142976" y="3929066"/>
              <a:ext cx="285752" cy="369332"/>
            </a:xfrm>
            <a:prstGeom prst="rect">
              <a:avLst/>
            </a:prstGeom>
            <a:noFill/>
          </p:spPr>
          <p:txBody>
            <a:bodyPr wrap="square" rtlCol="0">
              <a:spAutoFit/>
            </a:bodyPr>
            <a:lstStyle/>
            <a:p>
              <a:r>
                <a:rPr lang="en-US" b="1" dirty="0"/>
                <a:t>1</a:t>
              </a:r>
              <a:endParaRPr lang="ru-RU" b="1" i="1" baseline="30000" dirty="0"/>
            </a:p>
          </p:txBody>
        </p:sp>
        <p:sp>
          <p:nvSpPr>
            <p:cNvPr id="129" name="TextBox 128"/>
            <p:cNvSpPr txBox="1"/>
            <p:nvPr/>
          </p:nvSpPr>
          <p:spPr>
            <a:xfrm>
              <a:off x="1728786" y="3933823"/>
              <a:ext cx="285752" cy="369332"/>
            </a:xfrm>
            <a:prstGeom prst="rect">
              <a:avLst/>
            </a:prstGeom>
            <a:noFill/>
          </p:spPr>
          <p:txBody>
            <a:bodyPr wrap="square" rtlCol="0">
              <a:spAutoFit/>
            </a:bodyPr>
            <a:lstStyle/>
            <a:p>
              <a:r>
                <a:rPr lang="en-US" b="1" dirty="0"/>
                <a:t>2</a:t>
              </a:r>
              <a:endParaRPr lang="ru-RU" b="1" i="1" baseline="30000" dirty="0"/>
            </a:p>
          </p:txBody>
        </p:sp>
        <p:sp>
          <p:nvSpPr>
            <p:cNvPr id="130" name="TextBox 129"/>
            <p:cNvSpPr txBox="1"/>
            <p:nvPr/>
          </p:nvSpPr>
          <p:spPr>
            <a:xfrm>
              <a:off x="3714744" y="3929066"/>
              <a:ext cx="285752" cy="369332"/>
            </a:xfrm>
            <a:prstGeom prst="rect">
              <a:avLst/>
            </a:prstGeom>
            <a:noFill/>
          </p:spPr>
          <p:txBody>
            <a:bodyPr wrap="square" rtlCol="0">
              <a:spAutoFit/>
            </a:bodyPr>
            <a:lstStyle/>
            <a:p>
              <a:r>
                <a:rPr lang="en-US" b="1" dirty="0"/>
                <a:t>3</a:t>
              </a:r>
              <a:endParaRPr lang="ru-RU" b="1" i="1" baseline="30000" dirty="0"/>
            </a:p>
          </p:txBody>
        </p:sp>
        <p:sp>
          <p:nvSpPr>
            <p:cNvPr id="131" name="TextBox 130"/>
            <p:cNvSpPr txBox="1"/>
            <p:nvPr/>
          </p:nvSpPr>
          <p:spPr>
            <a:xfrm>
              <a:off x="4714876" y="3929066"/>
              <a:ext cx="285752" cy="369332"/>
            </a:xfrm>
            <a:prstGeom prst="rect">
              <a:avLst/>
            </a:prstGeom>
            <a:noFill/>
          </p:spPr>
          <p:txBody>
            <a:bodyPr wrap="square" rtlCol="0">
              <a:spAutoFit/>
            </a:bodyPr>
            <a:lstStyle/>
            <a:p>
              <a:r>
                <a:rPr lang="en-US" b="1" dirty="0"/>
                <a:t>4</a:t>
              </a:r>
              <a:endParaRPr lang="ru-RU" b="1" i="1" baseline="30000" dirty="0"/>
            </a:p>
          </p:txBody>
        </p:sp>
      </p:grpSp>
      <p:grpSp>
        <p:nvGrpSpPr>
          <p:cNvPr id="208" name="Группа 207"/>
          <p:cNvGrpSpPr/>
          <p:nvPr/>
        </p:nvGrpSpPr>
        <p:grpSpPr>
          <a:xfrm>
            <a:off x="595274" y="4643446"/>
            <a:ext cx="9255958" cy="2452704"/>
            <a:chOff x="-1000164" y="3690916"/>
            <a:chExt cx="9255958" cy="2452704"/>
          </a:xfrm>
        </p:grpSpPr>
        <p:grpSp>
          <p:nvGrpSpPr>
            <p:cNvPr id="148" name="Группа 147"/>
            <p:cNvGrpSpPr/>
            <p:nvPr/>
          </p:nvGrpSpPr>
          <p:grpSpPr>
            <a:xfrm>
              <a:off x="-1000164" y="3725876"/>
              <a:ext cx="5879346" cy="2217719"/>
              <a:chOff x="-1681185" y="4117966"/>
              <a:chExt cx="5879346" cy="2217719"/>
            </a:xfrm>
          </p:grpSpPr>
          <p:cxnSp>
            <p:nvCxnSpPr>
              <p:cNvPr id="169" name="Прямая соединительная линия 168"/>
              <p:cNvCxnSpPr/>
              <p:nvPr/>
            </p:nvCxnSpPr>
            <p:spPr>
              <a:xfrm rot="5400000" flipH="1" flipV="1">
                <a:off x="1256943" y="4670776"/>
                <a:ext cx="1588" cy="404114"/>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rot="5400000" flipH="1" flipV="1">
                <a:off x="1258756" y="5378341"/>
                <a:ext cx="1588" cy="404114"/>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1" name="Дуга 170"/>
              <p:cNvSpPr/>
              <p:nvPr/>
            </p:nvSpPr>
            <p:spPr>
              <a:xfrm>
                <a:off x="-1681185" y="4121131"/>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2" name="Дуга 171"/>
              <p:cNvSpPr/>
              <p:nvPr/>
            </p:nvSpPr>
            <p:spPr>
              <a:xfrm rot="10800000">
                <a:off x="983451" y="4117966"/>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149" name="Группа 148"/>
            <p:cNvGrpSpPr/>
            <p:nvPr/>
          </p:nvGrpSpPr>
          <p:grpSpPr>
            <a:xfrm>
              <a:off x="357158" y="3714752"/>
              <a:ext cx="6638970" cy="2224079"/>
              <a:chOff x="-1430360" y="4116379"/>
              <a:chExt cx="6638970" cy="2224079"/>
            </a:xfrm>
          </p:grpSpPr>
          <p:sp>
            <p:nvSpPr>
              <p:cNvPr id="165" name="Дуга 164"/>
              <p:cNvSpPr/>
              <p:nvPr/>
            </p:nvSpPr>
            <p:spPr>
              <a:xfrm>
                <a:off x="-1430360" y="4125904"/>
                <a:ext cx="3214710" cy="2214554"/>
              </a:xfrm>
              <a:prstGeom prst="arc">
                <a:avLst>
                  <a:gd name="adj1" fmla="val 20992263"/>
                  <a:gd name="adj2" fmla="val 587930"/>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6" name="Дуга 165"/>
              <p:cNvSpPr/>
              <p:nvPr/>
            </p:nvSpPr>
            <p:spPr>
              <a:xfrm rot="10800000">
                <a:off x="1993900" y="4116379"/>
                <a:ext cx="3214710" cy="2214554"/>
              </a:xfrm>
              <a:prstGeom prst="arc">
                <a:avLst>
                  <a:gd name="adj1" fmla="val 20990257"/>
                  <a:gd name="adj2" fmla="val 578658"/>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67" name="Прямая соединительная линия 166"/>
              <p:cNvCxnSpPr/>
              <p:nvPr/>
            </p:nvCxnSpPr>
            <p:spPr>
              <a:xfrm flipV="1">
                <a:off x="1721643" y="5491163"/>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Прямая соединительная линия 167"/>
              <p:cNvCxnSpPr/>
              <p:nvPr/>
            </p:nvCxnSpPr>
            <p:spPr>
              <a:xfrm flipV="1">
                <a:off x="1719242" y="4960154"/>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Группа 149"/>
            <p:cNvGrpSpPr/>
            <p:nvPr/>
          </p:nvGrpSpPr>
          <p:grpSpPr>
            <a:xfrm>
              <a:off x="1428728" y="3714752"/>
              <a:ext cx="6638970" cy="2224079"/>
              <a:chOff x="-1430360" y="4116379"/>
              <a:chExt cx="6638970" cy="2224079"/>
            </a:xfrm>
          </p:grpSpPr>
          <p:sp>
            <p:nvSpPr>
              <p:cNvPr id="161" name="Дуга 160"/>
              <p:cNvSpPr/>
              <p:nvPr/>
            </p:nvSpPr>
            <p:spPr>
              <a:xfrm>
                <a:off x="-1430360" y="4125904"/>
                <a:ext cx="3214710" cy="2214554"/>
              </a:xfrm>
              <a:prstGeom prst="arc">
                <a:avLst>
                  <a:gd name="adj1" fmla="val 20992263"/>
                  <a:gd name="adj2" fmla="val 587930"/>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2" name="Дуга 161"/>
              <p:cNvSpPr/>
              <p:nvPr/>
            </p:nvSpPr>
            <p:spPr>
              <a:xfrm rot="10800000">
                <a:off x="1993900" y="4116379"/>
                <a:ext cx="3214710" cy="2214554"/>
              </a:xfrm>
              <a:prstGeom prst="arc">
                <a:avLst>
                  <a:gd name="adj1" fmla="val 20990257"/>
                  <a:gd name="adj2" fmla="val 578658"/>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63" name="Прямая соединительная линия 162"/>
              <p:cNvCxnSpPr/>
              <p:nvPr/>
            </p:nvCxnSpPr>
            <p:spPr>
              <a:xfrm flipV="1">
                <a:off x="1721643" y="5491163"/>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Прямая соединительная линия 163"/>
              <p:cNvCxnSpPr/>
              <p:nvPr/>
            </p:nvCxnSpPr>
            <p:spPr>
              <a:xfrm flipV="1">
                <a:off x="1719242" y="4960154"/>
                <a:ext cx="335757" cy="3969"/>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Группа 150"/>
            <p:cNvGrpSpPr/>
            <p:nvPr/>
          </p:nvGrpSpPr>
          <p:grpSpPr>
            <a:xfrm>
              <a:off x="2826506" y="3721088"/>
              <a:ext cx="5429288" cy="2217719"/>
              <a:chOff x="2145485" y="4113178"/>
              <a:chExt cx="5429288" cy="2217719"/>
            </a:xfrm>
          </p:grpSpPr>
          <p:grpSp>
            <p:nvGrpSpPr>
              <p:cNvPr id="152" name="Группа 151"/>
              <p:cNvGrpSpPr/>
              <p:nvPr/>
            </p:nvGrpSpPr>
            <p:grpSpPr>
              <a:xfrm>
                <a:off x="2145485" y="4113178"/>
                <a:ext cx="5429288" cy="2217719"/>
                <a:chOff x="1695430" y="4103692"/>
                <a:chExt cx="5429288" cy="2217719"/>
              </a:xfrm>
            </p:grpSpPr>
            <p:sp>
              <p:nvSpPr>
                <p:cNvPr id="157" name="Дуга 156"/>
                <p:cNvSpPr/>
                <p:nvPr/>
              </p:nvSpPr>
              <p:spPr>
                <a:xfrm>
                  <a:off x="1695430" y="4106857"/>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8" name="Дуга 157"/>
                <p:cNvSpPr/>
                <p:nvPr/>
              </p:nvSpPr>
              <p:spPr>
                <a:xfrm rot="10800000">
                  <a:off x="3910008" y="4103692"/>
                  <a:ext cx="3214710" cy="2214554"/>
                </a:xfrm>
                <a:prstGeom prst="arc">
                  <a:avLst>
                    <a:gd name="adj1" fmla="val 20785735"/>
                    <a:gd name="adj2" fmla="val 800844"/>
                  </a:avLst>
                </a:prstGeom>
                <a:noFill/>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9" name="Прямая соединительная линия 158"/>
                <p:cNvCxnSpPr/>
                <p:nvPr/>
              </p:nvCxnSpPr>
              <p:spPr>
                <a:xfrm>
                  <a:off x="3978275" y="5575300"/>
                  <a:ext cx="860425" cy="1588"/>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Прямая соединительная линия 159"/>
                <p:cNvCxnSpPr/>
                <p:nvPr/>
              </p:nvCxnSpPr>
              <p:spPr>
                <a:xfrm>
                  <a:off x="3979858" y="4860935"/>
                  <a:ext cx="860425" cy="1588"/>
                </a:xfrm>
                <a:prstGeom prst="line">
                  <a:avLst/>
                </a:prstGeom>
                <a:ln w="38100" cmpd="sng">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3" name="Прямая соединительная линия 152"/>
              <p:cNvCxnSpPr/>
              <p:nvPr/>
            </p:nvCxnSpPr>
            <p:spPr>
              <a:xfrm rot="16200000" flipH="1">
                <a:off x="4420377" y="5634831"/>
                <a:ext cx="301660" cy="159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Прямая соединительная линия 153"/>
              <p:cNvCxnSpPr/>
              <p:nvPr/>
            </p:nvCxnSpPr>
            <p:spPr>
              <a:xfrm rot="16200000" flipH="1">
                <a:off x="4405316" y="4810129"/>
                <a:ext cx="333368"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Прямая соединительная линия 154"/>
              <p:cNvCxnSpPr/>
              <p:nvPr/>
            </p:nvCxnSpPr>
            <p:spPr>
              <a:xfrm rot="10800000" flipV="1">
                <a:off x="4464048" y="5486370"/>
                <a:ext cx="214314"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6" name="Прямая соединительная линия 155"/>
              <p:cNvCxnSpPr/>
              <p:nvPr/>
            </p:nvCxnSpPr>
            <p:spPr>
              <a:xfrm rot="10800000" flipV="1">
                <a:off x="4464049" y="4991100"/>
                <a:ext cx="214314" cy="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35" name="Прямая соединительная линия 134"/>
            <p:cNvCxnSpPr/>
            <p:nvPr/>
          </p:nvCxnSpPr>
          <p:spPr>
            <a:xfrm>
              <a:off x="1492203" y="4840310"/>
              <a:ext cx="5715040" cy="1588"/>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p:nvPr/>
          </p:nvCxnSpPr>
          <p:spPr>
            <a:xfrm flipV="1">
              <a:off x="1500166" y="4806950"/>
              <a:ext cx="5713434" cy="152408"/>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p:cNvCxnSpPr/>
            <p:nvPr/>
          </p:nvCxnSpPr>
          <p:spPr>
            <a:xfrm flipV="1">
              <a:off x="1500166" y="4572000"/>
              <a:ext cx="671534" cy="31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p:nvPr/>
          </p:nvCxnSpPr>
          <p:spPr>
            <a:xfrm>
              <a:off x="2167725" y="4573590"/>
              <a:ext cx="1397006" cy="984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572264" y="4929198"/>
              <a:ext cx="714380" cy="369332"/>
            </a:xfrm>
            <a:prstGeom prst="rect">
              <a:avLst/>
            </a:prstGeom>
            <a:noFill/>
          </p:spPr>
          <p:txBody>
            <a:bodyPr wrap="square" rtlCol="0">
              <a:spAutoFit/>
            </a:bodyPr>
            <a:lstStyle/>
            <a:p>
              <a:r>
                <a:rPr lang="en-US" b="1" dirty="0"/>
                <a:t>max </a:t>
              </a:r>
              <a:r>
                <a:rPr lang="en-US" b="1" i="1" dirty="0"/>
                <a:t>f</a:t>
              </a:r>
              <a:endParaRPr lang="ru-RU" b="1" i="1" dirty="0"/>
            </a:p>
          </p:txBody>
        </p:sp>
        <p:sp>
          <p:nvSpPr>
            <p:cNvPr id="143" name="TextBox 142"/>
            <p:cNvSpPr txBox="1"/>
            <p:nvPr/>
          </p:nvSpPr>
          <p:spPr>
            <a:xfrm>
              <a:off x="1142976" y="4714884"/>
              <a:ext cx="428628" cy="369332"/>
            </a:xfrm>
            <a:prstGeom prst="rect">
              <a:avLst/>
            </a:prstGeom>
            <a:noFill/>
          </p:spPr>
          <p:txBody>
            <a:bodyPr wrap="square" rtlCol="0">
              <a:spAutoFit/>
            </a:bodyPr>
            <a:lstStyle/>
            <a:p>
              <a:r>
                <a:rPr lang="en-US" b="1" dirty="0"/>
                <a:t>6</a:t>
              </a:r>
              <a:r>
                <a:rPr lang="en-US" b="1" baseline="30000" dirty="0"/>
                <a:t>o</a:t>
              </a:r>
              <a:endParaRPr lang="ru-RU" b="1" i="1" baseline="30000" dirty="0"/>
            </a:p>
          </p:txBody>
        </p:sp>
        <p:sp>
          <p:nvSpPr>
            <p:cNvPr id="144" name="TextBox 143"/>
            <p:cNvSpPr txBox="1"/>
            <p:nvPr/>
          </p:nvSpPr>
          <p:spPr>
            <a:xfrm>
              <a:off x="1785918" y="4071942"/>
              <a:ext cx="285752" cy="369332"/>
            </a:xfrm>
            <a:prstGeom prst="rect">
              <a:avLst/>
            </a:prstGeom>
            <a:noFill/>
          </p:spPr>
          <p:txBody>
            <a:bodyPr wrap="square" rtlCol="0">
              <a:spAutoFit/>
            </a:bodyPr>
            <a:lstStyle/>
            <a:p>
              <a:r>
                <a:rPr lang="en-US" b="1" dirty="0"/>
                <a:t>1</a:t>
              </a:r>
              <a:endParaRPr lang="ru-RU" b="1" i="1" baseline="30000" dirty="0"/>
            </a:p>
          </p:txBody>
        </p:sp>
        <p:sp>
          <p:nvSpPr>
            <p:cNvPr id="145" name="TextBox 144"/>
            <p:cNvSpPr txBox="1"/>
            <p:nvPr/>
          </p:nvSpPr>
          <p:spPr>
            <a:xfrm>
              <a:off x="3533798" y="4067165"/>
              <a:ext cx="285752" cy="369332"/>
            </a:xfrm>
            <a:prstGeom prst="rect">
              <a:avLst/>
            </a:prstGeom>
            <a:noFill/>
          </p:spPr>
          <p:txBody>
            <a:bodyPr wrap="square" rtlCol="0">
              <a:spAutoFit/>
            </a:bodyPr>
            <a:lstStyle/>
            <a:p>
              <a:r>
                <a:rPr lang="en-US" b="1" dirty="0"/>
                <a:t>2</a:t>
              </a:r>
              <a:endParaRPr lang="ru-RU" b="1" i="1" baseline="30000" dirty="0"/>
            </a:p>
          </p:txBody>
        </p:sp>
        <p:sp>
          <p:nvSpPr>
            <p:cNvPr id="146" name="TextBox 145"/>
            <p:cNvSpPr txBox="1"/>
            <p:nvPr/>
          </p:nvSpPr>
          <p:spPr>
            <a:xfrm>
              <a:off x="4598986" y="4057650"/>
              <a:ext cx="285752" cy="369332"/>
            </a:xfrm>
            <a:prstGeom prst="rect">
              <a:avLst/>
            </a:prstGeom>
            <a:noFill/>
          </p:spPr>
          <p:txBody>
            <a:bodyPr wrap="square" rtlCol="0">
              <a:spAutoFit/>
            </a:bodyPr>
            <a:lstStyle/>
            <a:p>
              <a:r>
                <a:rPr lang="en-US" b="1" dirty="0"/>
                <a:t>3</a:t>
              </a:r>
              <a:endParaRPr lang="ru-RU" b="1" i="1" baseline="30000" dirty="0"/>
            </a:p>
          </p:txBody>
        </p:sp>
        <p:sp>
          <p:nvSpPr>
            <p:cNvPr id="147" name="TextBox 146"/>
            <p:cNvSpPr txBox="1"/>
            <p:nvPr/>
          </p:nvSpPr>
          <p:spPr>
            <a:xfrm>
              <a:off x="5357818" y="4071942"/>
              <a:ext cx="285752" cy="369332"/>
            </a:xfrm>
            <a:prstGeom prst="rect">
              <a:avLst/>
            </a:prstGeom>
            <a:noFill/>
          </p:spPr>
          <p:txBody>
            <a:bodyPr wrap="square" rtlCol="0">
              <a:spAutoFit/>
            </a:bodyPr>
            <a:lstStyle/>
            <a:p>
              <a:r>
                <a:rPr lang="en-US" b="1" dirty="0"/>
                <a:t>4</a:t>
              </a:r>
              <a:endParaRPr lang="ru-RU" b="1" i="1" baseline="30000" dirty="0"/>
            </a:p>
          </p:txBody>
        </p:sp>
        <p:cxnSp>
          <p:nvCxnSpPr>
            <p:cNvPr id="184" name="Прямая соединительная линия 183"/>
            <p:cNvCxnSpPr/>
            <p:nvPr/>
          </p:nvCxnSpPr>
          <p:spPr>
            <a:xfrm>
              <a:off x="3560768" y="4672004"/>
              <a:ext cx="232563" cy="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Прямая соединительная линия 186"/>
            <p:cNvCxnSpPr/>
            <p:nvPr/>
          </p:nvCxnSpPr>
          <p:spPr>
            <a:xfrm flipV="1">
              <a:off x="3788569" y="4617244"/>
              <a:ext cx="831056" cy="547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Прямая соединительная линия 192"/>
            <p:cNvCxnSpPr/>
            <p:nvPr/>
          </p:nvCxnSpPr>
          <p:spPr>
            <a:xfrm flipV="1">
              <a:off x="4612481" y="4617244"/>
              <a:ext cx="2619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p:nvPr/>
          </p:nvCxnSpPr>
          <p:spPr>
            <a:xfrm>
              <a:off x="4874414" y="4617245"/>
              <a:ext cx="2338392" cy="2238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140"/>
            <p:cNvCxnSpPr/>
            <p:nvPr/>
          </p:nvCxnSpPr>
          <p:spPr>
            <a:xfrm rot="5400000">
              <a:off x="7159232" y="4813696"/>
              <a:ext cx="80958" cy="2384"/>
            </a:xfrm>
            <a:prstGeom prst="straightConnector1">
              <a:avLst/>
            </a:prstGeom>
            <a:ln w="38100">
              <a:solidFill>
                <a:srgbClr val="FF0000"/>
              </a:solidFill>
              <a:headEnd type="triangle" w="sm" len="sm"/>
              <a:tailEnd type="none" w="med" len="sm"/>
            </a:ln>
          </p:spPr>
          <p:style>
            <a:lnRef idx="1">
              <a:schemeClr val="accent1"/>
            </a:lnRef>
            <a:fillRef idx="0">
              <a:schemeClr val="accent1"/>
            </a:fillRef>
            <a:effectRef idx="0">
              <a:schemeClr val="accent1"/>
            </a:effectRef>
            <a:fontRef idx="minor">
              <a:schemeClr val="tx1"/>
            </a:fontRef>
          </p:style>
        </p:cxnSp>
        <p:sp>
          <p:nvSpPr>
            <p:cNvPr id="204" name="Дуга 203"/>
            <p:cNvSpPr/>
            <p:nvPr/>
          </p:nvSpPr>
          <p:spPr>
            <a:xfrm rot="10800000">
              <a:off x="1553366" y="3836992"/>
              <a:ext cx="3214710" cy="2214554"/>
            </a:xfrm>
            <a:prstGeom prst="arc">
              <a:avLst>
                <a:gd name="adj1" fmla="val 247840"/>
                <a:gd name="adj2" fmla="val 729666"/>
              </a:avLst>
            </a:prstGeom>
            <a:noFill/>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5" name="Дуга 204"/>
            <p:cNvSpPr/>
            <p:nvPr/>
          </p:nvSpPr>
          <p:spPr>
            <a:xfrm rot="10800000">
              <a:off x="1571604" y="3714752"/>
              <a:ext cx="3214710" cy="2214554"/>
            </a:xfrm>
            <a:prstGeom prst="arc">
              <a:avLst>
                <a:gd name="adj1" fmla="val 21278938"/>
                <a:gd name="adj2" fmla="val 92678"/>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6" name="Дуга 205"/>
            <p:cNvSpPr/>
            <p:nvPr/>
          </p:nvSpPr>
          <p:spPr>
            <a:xfrm>
              <a:off x="-214346" y="3929066"/>
              <a:ext cx="3214710" cy="2214554"/>
            </a:xfrm>
            <a:prstGeom prst="arc">
              <a:avLst>
                <a:gd name="adj1" fmla="val 247840"/>
                <a:gd name="adj2" fmla="val 729666"/>
              </a:avLst>
            </a:prstGeom>
            <a:noFill/>
            <a:ln w="25400">
              <a:solidFill>
                <a:srgbClr val="FF0000"/>
              </a:solidFill>
              <a:headEnd type="stealth" w="lg" len="lg"/>
              <a:tailEnd type="non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7" name="Дуга 206"/>
            <p:cNvSpPr/>
            <p:nvPr/>
          </p:nvSpPr>
          <p:spPr>
            <a:xfrm rot="10800000">
              <a:off x="1557358" y="3690916"/>
              <a:ext cx="3214710" cy="2214554"/>
            </a:xfrm>
            <a:prstGeom prst="arc">
              <a:avLst>
                <a:gd name="adj1" fmla="val 20792871"/>
                <a:gd name="adj2" fmla="val 21226134"/>
              </a:avLst>
            </a:prstGeom>
            <a:noFill/>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90"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Характеристики объективов</a:t>
            </a:r>
            <a:endParaRPr lang="ru-RU" sz="2800" b="1" dirty="0"/>
          </a:p>
        </p:txBody>
      </p:sp>
      <p:sp>
        <p:nvSpPr>
          <p:cNvPr id="93" name="Заголовок 1"/>
          <p:cNvSpPr txBox="1">
            <a:spLocks/>
          </p:cNvSpPr>
          <p:nvPr/>
        </p:nvSpPr>
        <p:spPr>
          <a:xfrm>
            <a:off x="2095472" y="3000372"/>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4-х компонентный </a:t>
            </a:r>
            <a:r>
              <a:rPr lang="ru-RU" sz="2800" b="1" dirty="0" err="1">
                <a:latin typeface="+mj-lt"/>
                <a:ea typeface="+mj-ea"/>
                <a:cs typeface="+mj-cs"/>
              </a:rPr>
              <a:t>вариообъектив</a:t>
            </a:r>
            <a:endParaRPr lang="ru-RU" sz="2800" b="1" dirty="0"/>
          </a:p>
        </p:txBody>
      </p:sp>
    </p:spTree>
    <p:extLst>
      <p:ext uri="{BB962C8B-B14F-4D97-AF65-F5344CB8AC3E}">
        <p14:creationId xmlns:p14="http://schemas.microsoft.com/office/powerpoint/2010/main" val="308582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95514" y="2028804"/>
            <a:ext cx="7972452" cy="4829196"/>
          </a:xfrm>
        </p:spPr>
        <p:txBody>
          <a:bodyPr>
            <a:normAutofit/>
          </a:bodyPr>
          <a:lstStyle/>
          <a:p>
            <a:pPr>
              <a:buNone/>
            </a:pPr>
            <a:r>
              <a:rPr lang="ru-RU" b="1" dirty="0" smtClean="0"/>
              <a:t>Требования:</a:t>
            </a:r>
          </a:p>
          <a:p>
            <a:r>
              <a:rPr lang="ru-RU" dirty="0" smtClean="0"/>
              <a:t>Большой диапазон изменения фокусных расстояний;</a:t>
            </a:r>
          </a:p>
          <a:p>
            <a:r>
              <a:rPr lang="ru-RU" dirty="0" smtClean="0"/>
              <a:t>Стабильность положения плоскости резкого изображения;</a:t>
            </a:r>
          </a:p>
          <a:p>
            <a:r>
              <a:rPr lang="ru-RU" dirty="0" smtClean="0"/>
              <a:t>Фокусировка на объекты различного удаления;</a:t>
            </a:r>
          </a:p>
          <a:p>
            <a:r>
              <a:rPr lang="ru-RU" dirty="0" smtClean="0"/>
              <a:t>Постоянство относительного отверстия при изменении фокусного расстояния;</a:t>
            </a:r>
          </a:p>
          <a:p>
            <a:r>
              <a:rPr lang="ru-RU" dirty="0" smtClean="0"/>
              <a:t>Минимальные механические перемещения оптических компонентов;</a:t>
            </a:r>
          </a:p>
          <a:p>
            <a:r>
              <a:rPr lang="ru-RU" dirty="0" smtClean="0"/>
              <a:t>Небольшие габариты и вес;</a:t>
            </a:r>
          </a:p>
          <a:p>
            <a:r>
              <a:rPr lang="ru-RU" dirty="0" smtClean="0"/>
              <a:t>Соответствующая частотно-контрастная характеристика</a:t>
            </a:r>
          </a:p>
          <a:p>
            <a:pPr>
              <a:buNone/>
            </a:pPr>
            <a:endParaRPr lang="ru-RU" dirty="0" smtClean="0"/>
          </a:p>
          <a:p>
            <a:pPr>
              <a:buNone/>
            </a:pPr>
            <a:endParaRPr lang="ru-RU" dirty="0" smtClean="0"/>
          </a:p>
          <a:p>
            <a:pPr>
              <a:buNone/>
            </a:pPr>
            <a:endParaRPr lang="ru-RU"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Вариообъективы, трансфокаторы</a:t>
            </a:r>
            <a:endParaRPr lang="ru-RU" sz="2800" b="1" dirty="0"/>
          </a:p>
        </p:txBody>
      </p:sp>
    </p:spTree>
    <p:extLst>
      <p:ext uri="{BB962C8B-B14F-4D97-AF65-F5344CB8AC3E}">
        <p14:creationId xmlns:p14="http://schemas.microsoft.com/office/powerpoint/2010/main" val="3528797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Таблица 99"/>
          <p:cNvGraphicFramePr>
            <a:graphicFrameLocks noGrp="1"/>
          </p:cNvGraphicFramePr>
          <p:nvPr/>
        </p:nvGraphicFramePr>
        <p:xfrm>
          <a:off x="2238348" y="1714488"/>
          <a:ext cx="7929616" cy="4000524"/>
        </p:xfrm>
        <a:graphic>
          <a:graphicData uri="http://schemas.openxmlformats.org/drawingml/2006/table">
            <a:tbl>
              <a:tblPr firstRow="1" bandRow="1">
                <a:tableStyleId>{5C22544A-7EE6-4342-B048-85BDC9FD1C3A}</a:tableStyleId>
              </a:tblPr>
              <a:tblGrid>
                <a:gridCol w="1982404"/>
                <a:gridCol w="1982404"/>
                <a:gridCol w="1982404"/>
                <a:gridCol w="1982404"/>
              </a:tblGrid>
              <a:tr h="666754">
                <a:tc>
                  <a:txBody>
                    <a:bodyPr/>
                    <a:lstStyle/>
                    <a:p>
                      <a:pPr algn="ctr"/>
                      <a:endParaRPr lang="ru-RU" sz="2400" dirty="0"/>
                    </a:p>
                  </a:txBody>
                  <a:tcPr anchor="ctr"/>
                </a:tc>
                <a:tc>
                  <a:txBody>
                    <a:bodyPr/>
                    <a:lstStyle/>
                    <a:p>
                      <a:pPr algn="ctr"/>
                      <a:r>
                        <a:rPr lang="en-US" sz="2400" dirty="0" smtClean="0"/>
                        <a:t>J14a </a:t>
                      </a:r>
                      <a:r>
                        <a:rPr lang="hu-HU" sz="2400" dirty="0" smtClean="0"/>
                        <a:t>*</a:t>
                      </a:r>
                      <a:r>
                        <a:rPr lang="en-US" sz="2400" dirty="0" smtClean="0"/>
                        <a:t> 8,5BI-B</a:t>
                      </a:r>
                      <a:endParaRPr lang="ru-R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J18 </a:t>
                      </a:r>
                      <a:r>
                        <a:rPr lang="hu-HU" sz="2400" dirty="0" smtClean="0"/>
                        <a:t>*</a:t>
                      </a:r>
                      <a:r>
                        <a:rPr lang="en-US" sz="2400" dirty="0" smtClean="0"/>
                        <a:t> 8,5BI-B</a:t>
                      </a:r>
                      <a:endParaRPr lang="ru-R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VCL – 818BX</a:t>
                      </a:r>
                      <a:endParaRPr lang="ru-RU" sz="2400" dirty="0"/>
                    </a:p>
                  </a:txBody>
                  <a:tcPr anchor="ctr"/>
                </a:tc>
              </a:tr>
              <a:tr h="666754">
                <a:tc>
                  <a:txBody>
                    <a:bodyPr/>
                    <a:lstStyle/>
                    <a:p>
                      <a:pPr algn="ctr"/>
                      <a:r>
                        <a:rPr lang="en-US" sz="2800" i="1" dirty="0" smtClean="0"/>
                        <a:t>f</a:t>
                      </a:r>
                      <a:endParaRPr lang="ru-RU" sz="2800" i="1" dirty="0"/>
                    </a:p>
                  </a:txBody>
                  <a:tcPr anchor="ctr"/>
                </a:tc>
                <a:tc>
                  <a:txBody>
                    <a:bodyPr/>
                    <a:lstStyle/>
                    <a:p>
                      <a:pPr algn="ctr"/>
                      <a:r>
                        <a:rPr kumimoji="0" lang="en-US" sz="2200" b="0" i="0" u="none" strike="noStrike" kern="1200" cap="none" spc="0" normalizeH="0" baseline="0" noProof="0" dirty="0" smtClean="0">
                          <a:ln>
                            <a:noFill/>
                          </a:ln>
                          <a:solidFill>
                            <a:schemeClr val="tx1"/>
                          </a:solidFill>
                          <a:effectLst/>
                          <a:uLnTx/>
                          <a:uFillTx/>
                          <a:latin typeface="+mn-lt"/>
                          <a:ea typeface="+mn-ea"/>
                          <a:cs typeface="+mn-cs"/>
                        </a:rPr>
                        <a:t>8,5 ÷ 119 </a:t>
                      </a:r>
                      <a:r>
                        <a:rPr kumimoji="0" lang="ru-RU" sz="2200" b="0" i="0" u="none" strike="noStrike" kern="1200" cap="none" spc="0" normalizeH="0" baseline="0" noProof="0" dirty="0" smtClean="0">
                          <a:ln>
                            <a:noFill/>
                          </a:ln>
                          <a:solidFill>
                            <a:schemeClr val="tx1"/>
                          </a:solidFill>
                          <a:effectLst/>
                          <a:uLnTx/>
                          <a:uFillTx/>
                          <a:latin typeface="+mn-lt"/>
                          <a:ea typeface="+mn-ea"/>
                          <a:cs typeface="+mn-cs"/>
                        </a:rPr>
                        <a:t>мм</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8,5 ÷ 153 </a:t>
                      </a:r>
                      <a:r>
                        <a:rPr kumimoji="0" lang="ru-RU" sz="2200" b="0" i="0" u="none" strike="noStrike" kern="1200" cap="none" spc="0" normalizeH="0" baseline="0" noProof="0" dirty="0" smtClean="0">
                          <a:ln>
                            <a:noFill/>
                          </a:ln>
                          <a:solidFill>
                            <a:schemeClr val="tx1"/>
                          </a:solidFill>
                          <a:effectLst/>
                          <a:uLnTx/>
                          <a:uFillTx/>
                          <a:latin typeface="+mn-lt"/>
                          <a:ea typeface="+mn-ea"/>
                          <a:cs typeface="+mn-cs"/>
                        </a:rPr>
                        <a:t>мм</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8 ÷ 80 </a:t>
                      </a:r>
                      <a:r>
                        <a:rPr kumimoji="0" lang="ru-RU" sz="2200" b="0" i="0" u="none" strike="noStrike" kern="1200" cap="none" spc="0" normalizeH="0" baseline="0" noProof="0" dirty="0" smtClean="0">
                          <a:ln>
                            <a:noFill/>
                          </a:ln>
                          <a:solidFill>
                            <a:schemeClr val="tx1"/>
                          </a:solidFill>
                          <a:effectLst/>
                          <a:uLnTx/>
                          <a:uFillTx/>
                          <a:latin typeface="+mn-lt"/>
                          <a:ea typeface="+mn-ea"/>
                          <a:cs typeface="+mn-cs"/>
                        </a:rPr>
                        <a:t>мм</a:t>
                      </a:r>
                      <a:endParaRPr lang="ru-RU" sz="2200" dirty="0"/>
                    </a:p>
                  </a:txBody>
                  <a:tcPr anchor="ctr"/>
                </a:tc>
              </a:tr>
              <a:tr h="666754">
                <a:tc>
                  <a:txBody>
                    <a:bodyPr/>
                    <a:lstStyle/>
                    <a:p>
                      <a:pPr algn="ctr"/>
                      <a:r>
                        <a:rPr kumimoji="0" lang="hu-HU" sz="2800" b="0" i="1" u="none" strike="noStrike" kern="1200" cap="none" spc="0" normalizeH="0" baseline="0" noProof="0" dirty="0" smtClean="0">
                          <a:ln>
                            <a:noFill/>
                          </a:ln>
                          <a:solidFill>
                            <a:schemeClr val="tx1"/>
                          </a:solidFill>
                          <a:effectLst/>
                          <a:uLnTx/>
                          <a:uFillTx/>
                          <a:latin typeface="+mn-lt"/>
                          <a:ea typeface="+mn-ea"/>
                          <a:cs typeface="+mn-cs"/>
                        </a:rPr>
                        <a:t>Ő</a:t>
                      </a:r>
                      <a:endParaRPr lang="ru-RU" sz="2800" dirty="0"/>
                    </a:p>
                  </a:txBody>
                  <a:tcPr anchor="ctr"/>
                </a:tc>
                <a:tc>
                  <a:txBody>
                    <a:bodyPr/>
                    <a:lstStyle/>
                    <a:p>
                      <a:pPr algn="ctr"/>
                      <a:r>
                        <a:rPr kumimoji="0" lang="en-US" sz="2200" b="0" i="0" u="none" strike="noStrike" kern="1200" cap="none" spc="0" normalizeH="0" baseline="0" noProof="0" dirty="0" smtClean="0">
                          <a:ln>
                            <a:noFill/>
                          </a:ln>
                          <a:solidFill>
                            <a:schemeClr val="tx1"/>
                          </a:solidFill>
                          <a:effectLst/>
                          <a:uLnTx/>
                          <a:uFillTx/>
                          <a:latin typeface="+mn-lt"/>
                          <a:ea typeface="+mn-ea"/>
                          <a:cs typeface="+mn-cs"/>
                        </a:rPr>
                        <a:t>1,7</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1,7</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1,4</a:t>
                      </a:r>
                      <a:endParaRPr lang="ru-RU" sz="2200" dirty="0"/>
                    </a:p>
                  </a:txBody>
                  <a:tcPr anchor="ctr"/>
                </a:tc>
              </a:tr>
              <a:tr h="666754">
                <a:tc>
                  <a:txBody>
                    <a:bodyPr/>
                    <a:lstStyle/>
                    <a:p>
                      <a:pPr algn="ctr"/>
                      <a:r>
                        <a:rPr kumimoji="0" lang="en-US" sz="2800" b="0" i="0" u="none" strike="noStrike" kern="1200" cap="none" spc="0" normalizeH="0" baseline="0" noProof="0" dirty="0" smtClean="0">
                          <a:ln>
                            <a:noFill/>
                          </a:ln>
                          <a:solidFill>
                            <a:schemeClr val="tx1"/>
                          </a:solidFill>
                          <a:effectLst/>
                          <a:uLnTx/>
                          <a:uFillTx/>
                          <a:latin typeface="+mn-lt"/>
                          <a:ea typeface="+mn-ea"/>
                          <a:cs typeface="+mn-cs"/>
                        </a:rPr>
                        <a:t>min</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800" b="0" i="0" u="none" strike="noStrike" kern="1200" cap="none" spc="0" normalizeH="0" baseline="0" noProof="0" dirty="0" err="1" smtClean="0">
                          <a:ln>
                            <a:noFill/>
                          </a:ln>
                          <a:solidFill>
                            <a:schemeClr val="tx1"/>
                          </a:solidFill>
                          <a:effectLst/>
                          <a:uLnTx/>
                          <a:uFillTx/>
                          <a:latin typeface="+mn-lt"/>
                          <a:ea typeface="+mn-ea"/>
                          <a:cs typeface="+mn-cs"/>
                        </a:rPr>
                        <a:t>расст</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a:t>
                      </a:r>
                      <a:endParaRPr lang="ru-RU" sz="2800" dirty="0"/>
                    </a:p>
                  </a:txBody>
                  <a:tcPr anchor="ctr"/>
                </a:tc>
                <a:tc>
                  <a:txBody>
                    <a:bodyPr/>
                    <a:lstStyle/>
                    <a:p>
                      <a:pPr algn="ctr"/>
                      <a:r>
                        <a:rPr kumimoji="0" lang="ru-RU" sz="2200" b="0" i="0" u="none" strike="noStrike" kern="1200" cap="none" spc="0" normalizeH="0" baseline="0" noProof="0" dirty="0" smtClean="0">
                          <a:ln>
                            <a:noFill/>
                          </a:ln>
                          <a:solidFill>
                            <a:schemeClr val="tx1"/>
                          </a:solidFill>
                          <a:effectLst/>
                          <a:uLnTx/>
                          <a:uFillTx/>
                          <a:latin typeface="+mn-lt"/>
                          <a:ea typeface="+mn-ea"/>
                          <a:cs typeface="+mn-cs"/>
                        </a:rPr>
                        <a:t>0,8 мм</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schemeClr val="tx1"/>
                          </a:solidFill>
                          <a:effectLst/>
                          <a:uLnTx/>
                          <a:uFillTx/>
                          <a:latin typeface="+mn-lt"/>
                          <a:ea typeface="+mn-ea"/>
                          <a:cs typeface="+mn-cs"/>
                        </a:rPr>
                        <a:t>0,</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9</a:t>
                      </a:r>
                      <a:r>
                        <a:rPr kumimoji="0" lang="ru-RU" sz="2200" b="0" i="0" u="none" strike="noStrike" kern="1200" cap="none" spc="0" normalizeH="0" baseline="0" noProof="0" dirty="0" smtClean="0">
                          <a:ln>
                            <a:noFill/>
                          </a:ln>
                          <a:solidFill>
                            <a:schemeClr val="tx1"/>
                          </a:solidFill>
                          <a:effectLst/>
                          <a:uLnTx/>
                          <a:uFillTx/>
                          <a:latin typeface="+mn-lt"/>
                          <a:ea typeface="+mn-ea"/>
                          <a:cs typeface="+mn-cs"/>
                        </a:rPr>
                        <a:t> мм</a:t>
                      </a:r>
                      <a:endParaRPr lang="ru-RU" sz="2200" dirty="0"/>
                    </a:p>
                  </a:txBody>
                  <a:tcPr anchor="ctr"/>
                </a:tc>
                <a:tc>
                  <a:txBody>
                    <a:bodyPr/>
                    <a:lstStyle/>
                    <a:p>
                      <a:pPr algn="ctr"/>
                      <a:endParaRPr lang="ru-RU" sz="2200" dirty="0"/>
                    </a:p>
                  </a:txBody>
                  <a:tcPr anchor="ctr"/>
                </a:tc>
              </a:tr>
              <a:tr h="666754">
                <a:tc>
                  <a:txBody>
                    <a:bodyPr/>
                    <a:lstStyle/>
                    <a:p>
                      <a:pPr algn="ctr"/>
                      <a:r>
                        <a:rPr lang="ru-RU" sz="2800" dirty="0" smtClean="0"/>
                        <a:t>длина</a:t>
                      </a:r>
                      <a:endParaRPr lang="ru-RU" sz="2800" dirty="0"/>
                    </a:p>
                  </a:txBody>
                  <a:tcPr anchor="ctr"/>
                </a:tc>
                <a:tc>
                  <a:txBody>
                    <a:bodyPr/>
                    <a:lstStyle/>
                    <a:p>
                      <a:pPr algn="ctr"/>
                      <a:r>
                        <a:rPr lang="ru-RU" sz="2200" dirty="0" smtClean="0"/>
                        <a:t>192,6 мм</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214</a:t>
                      </a:r>
                      <a:r>
                        <a:rPr lang="ru-RU" sz="2200" dirty="0" smtClean="0"/>
                        <a:t> мм</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127</a:t>
                      </a:r>
                      <a:r>
                        <a:rPr lang="ru-RU" sz="2200" dirty="0" smtClean="0"/>
                        <a:t> мм</a:t>
                      </a:r>
                      <a:endParaRPr lang="ru-RU" sz="2200" dirty="0"/>
                    </a:p>
                  </a:txBody>
                  <a:tcPr anchor="ctr"/>
                </a:tc>
              </a:tr>
              <a:tr h="666754">
                <a:tc>
                  <a:txBody>
                    <a:bodyPr/>
                    <a:lstStyle/>
                    <a:p>
                      <a:pPr algn="ctr"/>
                      <a:r>
                        <a:rPr kumimoji="0" lang="ru-RU" sz="2800" b="0" i="0" u="none" strike="noStrike" kern="1200" cap="none" spc="0" normalizeH="0" baseline="0" noProof="0" dirty="0" smtClean="0">
                          <a:ln>
                            <a:noFill/>
                          </a:ln>
                          <a:solidFill>
                            <a:schemeClr val="tx1"/>
                          </a:solidFill>
                          <a:effectLst/>
                          <a:uLnTx/>
                          <a:uFillTx/>
                          <a:latin typeface="+mn-lt"/>
                          <a:ea typeface="+mn-ea"/>
                          <a:cs typeface="+mn-cs"/>
                        </a:rPr>
                        <a:t>вес</a:t>
                      </a:r>
                      <a:endParaRPr lang="ru-RU" sz="2800" dirty="0"/>
                    </a:p>
                  </a:txBody>
                  <a:tcPr anchor="ctr"/>
                </a:tc>
                <a:tc>
                  <a:txBody>
                    <a:bodyPr/>
                    <a:lstStyle/>
                    <a:p>
                      <a:pPr algn="ctr"/>
                      <a:r>
                        <a:rPr kumimoji="0" lang="ru-RU" sz="2200" b="0" i="0" u="none" strike="noStrike" kern="1200" cap="none" spc="0" normalizeH="0" baseline="0" noProof="0" dirty="0" smtClean="0">
                          <a:ln>
                            <a:noFill/>
                          </a:ln>
                          <a:solidFill>
                            <a:schemeClr val="tx1"/>
                          </a:solidFill>
                          <a:effectLst/>
                          <a:uLnTx/>
                          <a:uFillTx/>
                          <a:latin typeface="+mn-lt"/>
                          <a:ea typeface="+mn-ea"/>
                          <a:cs typeface="+mn-cs"/>
                        </a:rPr>
                        <a:t>1,28</a:t>
                      </a:r>
                      <a:r>
                        <a:rPr kumimoji="0" lang="ru-RU" sz="2200" b="0" i="0" u="none" strike="noStrike" kern="1200" cap="none" spc="0" normalizeH="0" noProof="0" dirty="0" smtClean="0">
                          <a:ln>
                            <a:noFill/>
                          </a:ln>
                          <a:solidFill>
                            <a:schemeClr val="tx1"/>
                          </a:solidFill>
                          <a:effectLst/>
                          <a:uLnTx/>
                          <a:uFillTx/>
                          <a:latin typeface="+mn-lt"/>
                          <a:ea typeface="+mn-ea"/>
                          <a:cs typeface="+mn-cs"/>
                        </a:rPr>
                        <a:t> кг</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schemeClr val="tx1"/>
                          </a:solidFill>
                          <a:effectLst/>
                          <a:uLnTx/>
                          <a:uFillTx/>
                          <a:latin typeface="+mn-lt"/>
                          <a:ea typeface="+mn-ea"/>
                          <a:cs typeface="+mn-cs"/>
                        </a:rPr>
                        <a:t>1,</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57</a:t>
                      </a:r>
                      <a:r>
                        <a:rPr kumimoji="0" lang="ru-RU" sz="2200" b="0" i="0" u="none" strike="noStrike" kern="1200" cap="none" spc="0" normalizeH="0" noProof="0" dirty="0" smtClean="0">
                          <a:ln>
                            <a:noFill/>
                          </a:ln>
                          <a:solidFill>
                            <a:schemeClr val="tx1"/>
                          </a:solidFill>
                          <a:effectLst/>
                          <a:uLnTx/>
                          <a:uFillTx/>
                          <a:latin typeface="+mn-lt"/>
                          <a:ea typeface="+mn-ea"/>
                          <a:cs typeface="+mn-cs"/>
                        </a:rPr>
                        <a:t> кг</a:t>
                      </a:r>
                      <a:endParaRPr lang="ru-RU" sz="2200" dirty="0"/>
                    </a:p>
                  </a:txBody>
                  <a:tcPr anchor="ctr"/>
                </a:tc>
                <a:tc>
                  <a:txBody>
                    <a:bodyPr/>
                    <a:lstStyle/>
                    <a:p>
                      <a:pPr algn="ctr"/>
                      <a:r>
                        <a:rPr lang="en-US" sz="2200" dirty="0" smtClean="0"/>
                        <a:t>920 </a:t>
                      </a:r>
                      <a:r>
                        <a:rPr lang="ru-RU" sz="2200" dirty="0" smtClean="0"/>
                        <a:t>г</a:t>
                      </a:r>
                      <a:endParaRPr lang="ru-RU" sz="2200" dirty="0"/>
                    </a:p>
                  </a:txBody>
                  <a:tcPr anchor="ctr"/>
                </a:tc>
              </a:tr>
            </a:tbl>
          </a:graphicData>
        </a:graphic>
      </p:graphicFrame>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Характеристики некоторых объективов</a:t>
            </a:r>
            <a:endParaRPr lang="ru-RU" sz="2800" b="1" dirty="0"/>
          </a:p>
        </p:txBody>
      </p:sp>
    </p:spTree>
    <p:extLst>
      <p:ext uri="{BB962C8B-B14F-4D97-AF65-F5344CB8AC3E}">
        <p14:creationId xmlns:p14="http://schemas.microsoft.com/office/powerpoint/2010/main" val="629182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Группа 142"/>
          <p:cNvGrpSpPr/>
          <p:nvPr/>
        </p:nvGrpSpPr>
        <p:grpSpPr>
          <a:xfrm>
            <a:off x="1738282" y="1571613"/>
            <a:ext cx="4286280" cy="3065341"/>
            <a:chOff x="357158" y="1571612"/>
            <a:chExt cx="4286280" cy="3065341"/>
          </a:xfrm>
        </p:grpSpPr>
        <p:grpSp>
          <p:nvGrpSpPr>
            <p:cNvPr id="21" name="Группа 20"/>
            <p:cNvGrpSpPr/>
            <p:nvPr/>
          </p:nvGrpSpPr>
          <p:grpSpPr>
            <a:xfrm>
              <a:off x="547677" y="2681288"/>
              <a:ext cx="2976557" cy="1019174"/>
              <a:chOff x="881063" y="1982786"/>
              <a:chExt cx="2976557" cy="1019174"/>
            </a:xfrm>
          </p:grpSpPr>
          <p:cxnSp>
            <p:nvCxnSpPr>
              <p:cNvPr id="6" name="Прямая соединительная линия 5"/>
              <p:cNvCxnSpPr/>
              <p:nvPr/>
            </p:nvCxnSpPr>
            <p:spPr>
              <a:xfrm>
                <a:off x="928662" y="2000240"/>
                <a:ext cx="2928958" cy="158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V="1">
                <a:off x="933450" y="2287588"/>
                <a:ext cx="2876550" cy="476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928662" y="3000372"/>
                <a:ext cx="2928958" cy="158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Полилиния 16"/>
              <p:cNvSpPr/>
              <p:nvPr/>
            </p:nvSpPr>
            <p:spPr>
              <a:xfrm>
                <a:off x="3777192" y="2006600"/>
                <a:ext cx="74083" cy="990600"/>
              </a:xfrm>
              <a:custGeom>
                <a:avLst/>
                <a:gdLst>
                  <a:gd name="connsiteX0" fmla="*/ 64558 w 74083"/>
                  <a:gd name="connsiteY0" fmla="*/ 0 h 990600"/>
                  <a:gd name="connsiteX1" fmla="*/ 20108 w 74083"/>
                  <a:gd name="connsiteY1" fmla="*/ 190500 h 990600"/>
                  <a:gd name="connsiteX2" fmla="*/ 70908 w 74083"/>
                  <a:gd name="connsiteY2" fmla="*/ 374650 h 990600"/>
                  <a:gd name="connsiteX3" fmla="*/ 20108 w 74083"/>
                  <a:gd name="connsiteY3" fmla="*/ 533400 h 990600"/>
                  <a:gd name="connsiteX4" fmla="*/ 70908 w 74083"/>
                  <a:gd name="connsiteY4" fmla="*/ 730250 h 990600"/>
                  <a:gd name="connsiteX5" fmla="*/ 1058 w 74083"/>
                  <a:gd name="connsiteY5" fmla="*/ 863600 h 990600"/>
                  <a:gd name="connsiteX6" fmla="*/ 64558 w 74083"/>
                  <a:gd name="connsiteY6" fmla="*/ 990600 h 990600"/>
                  <a:gd name="connsiteX7" fmla="*/ 64558 w 74083"/>
                  <a:gd name="connsiteY7"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83" h="990600">
                    <a:moveTo>
                      <a:pt x="64558" y="0"/>
                    </a:moveTo>
                    <a:cubicBezTo>
                      <a:pt x="41804" y="64029"/>
                      <a:pt x="19050" y="128058"/>
                      <a:pt x="20108" y="190500"/>
                    </a:cubicBezTo>
                    <a:cubicBezTo>
                      <a:pt x="21166" y="252942"/>
                      <a:pt x="70908" y="317500"/>
                      <a:pt x="70908" y="374650"/>
                    </a:cubicBezTo>
                    <a:cubicBezTo>
                      <a:pt x="70908" y="431800"/>
                      <a:pt x="20108" y="474133"/>
                      <a:pt x="20108" y="533400"/>
                    </a:cubicBezTo>
                    <a:cubicBezTo>
                      <a:pt x="20108" y="592667"/>
                      <a:pt x="74083" y="675217"/>
                      <a:pt x="70908" y="730250"/>
                    </a:cubicBezTo>
                    <a:cubicBezTo>
                      <a:pt x="67733" y="785283"/>
                      <a:pt x="2116" y="820208"/>
                      <a:pt x="1058" y="863600"/>
                    </a:cubicBezTo>
                    <a:cubicBezTo>
                      <a:pt x="0" y="906992"/>
                      <a:pt x="64558" y="990600"/>
                      <a:pt x="64558" y="990600"/>
                    </a:cubicBezTo>
                    <a:lnTo>
                      <a:pt x="64558" y="990600"/>
                    </a:lnTo>
                  </a:path>
                </a:pathLst>
              </a:cu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9" name="Полилиния 18"/>
              <p:cNvSpPr/>
              <p:nvPr/>
            </p:nvSpPr>
            <p:spPr>
              <a:xfrm>
                <a:off x="881063" y="1982786"/>
                <a:ext cx="47599" cy="1017586"/>
              </a:xfrm>
              <a:custGeom>
                <a:avLst/>
                <a:gdLst>
                  <a:gd name="connsiteX0" fmla="*/ 64558 w 74083"/>
                  <a:gd name="connsiteY0" fmla="*/ 0 h 990600"/>
                  <a:gd name="connsiteX1" fmla="*/ 20108 w 74083"/>
                  <a:gd name="connsiteY1" fmla="*/ 190500 h 990600"/>
                  <a:gd name="connsiteX2" fmla="*/ 70908 w 74083"/>
                  <a:gd name="connsiteY2" fmla="*/ 374650 h 990600"/>
                  <a:gd name="connsiteX3" fmla="*/ 20108 w 74083"/>
                  <a:gd name="connsiteY3" fmla="*/ 533400 h 990600"/>
                  <a:gd name="connsiteX4" fmla="*/ 70908 w 74083"/>
                  <a:gd name="connsiteY4" fmla="*/ 730250 h 990600"/>
                  <a:gd name="connsiteX5" fmla="*/ 1058 w 74083"/>
                  <a:gd name="connsiteY5" fmla="*/ 863600 h 990600"/>
                  <a:gd name="connsiteX6" fmla="*/ 64558 w 74083"/>
                  <a:gd name="connsiteY6" fmla="*/ 990600 h 990600"/>
                  <a:gd name="connsiteX7" fmla="*/ 64558 w 74083"/>
                  <a:gd name="connsiteY7"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83" h="990600">
                    <a:moveTo>
                      <a:pt x="64558" y="0"/>
                    </a:moveTo>
                    <a:cubicBezTo>
                      <a:pt x="41804" y="64029"/>
                      <a:pt x="19050" y="128058"/>
                      <a:pt x="20108" y="190500"/>
                    </a:cubicBezTo>
                    <a:cubicBezTo>
                      <a:pt x="21166" y="252942"/>
                      <a:pt x="70908" y="317500"/>
                      <a:pt x="70908" y="374650"/>
                    </a:cubicBezTo>
                    <a:cubicBezTo>
                      <a:pt x="70908" y="431800"/>
                      <a:pt x="20108" y="474133"/>
                      <a:pt x="20108" y="533400"/>
                    </a:cubicBezTo>
                    <a:cubicBezTo>
                      <a:pt x="20108" y="592667"/>
                      <a:pt x="74083" y="675217"/>
                      <a:pt x="70908" y="730250"/>
                    </a:cubicBezTo>
                    <a:cubicBezTo>
                      <a:pt x="67733" y="785283"/>
                      <a:pt x="2116" y="820208"/>
                      <a:pt x="1058" y="863600"/>
                    </a:cubicBezTo>
                    <a:cubicBezTo>
                      <a:pt x="0" y="906992"/>
                      <a:pt x="64558" y="990600"/>
                      <a:pt x="64558" y="990600"/>
                    </a:cubicBezTo>
                    <a:lnTo>
                      <a:pt x="64558" y="990600"/>
                    </a:lnTo>
                  </a:path>
                </a:pathLst>
              </a:cu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23" name="Прямая соединительная линия 22"/>
            <p:cNvCxnSpPr/>
            <p:nvPr/>
          </p:nvCxnSpPr>
          <p:spPr>
            <a:xfrm rot="5400000">
              <a:off x="797710" y="2788445"/>
              <a:ext cx="1500198" cy="1588"/>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804836" y="1981190"/>
              <a:ext cx="747738" cy="71914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5400000">
              <a:off x="1540665" y="1978819"/>
              <a:ext cx="733428" cy="719140"/>
            </a:xfrm>
            <a:prstGeom prst="line">
              <a:avLst/>
            </a:prstGeom>
            <a:ln w="25400">
              <a:solidFill>
                <a:schemeClr val="tx1">
                  <a:lumMod val="95000"/>
                  <a:lumOff val="5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rot="5400000">
              <a:off x="1893089" y="1969293"/>
              <a:ext cx="733428" cy="719140"/>
            </a:xfrm>
            <a:prstGeom prst="line">
              <a:avLst/>
            </a:prstGeom>
            <a:ln w="25400">
              <a:solidFill>
                <a:schemeClr val="tx1">
                  <a:lumMod val="95000"/>
                  <a:lumOff val="5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rot="16200000" flipH="1">
              <a:off x="1502566" y="2745578"/>
              <a:ext cx="295277" cy="19526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5400000" flipH="1" flipV="1">
              <a:off x="1676400" y="2752727"/>
              <a:ext cx="290510" cy="16668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rot="16200000" flipV="1">
              <a:off x="1551395" y="3168264"/>
              <a:ext cx="385758" cy="2363"/>
            </a:xfrm>
            <a:prstGeom prst="line">
              <a:avLst/>
            </a:prstGeom>
            <a:ln w="25400">
              <a:solidFill>
                <a:schemeClr val="tx1">
                  <a:lumMod val="95000"/>
                  <a:lumOff val="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7158" y="1928802"/>
              <a:ext cx="571504" cy="461665"/>
            </a:xfrm>
            <a:prstGeom prst="rect">
              <a:avLst/>
            </a:prstGeom>
            <a:noFill/>
          </p:spPr>
          <p:txBody>
            <a:bodyPr wrap="square" rtlCol="0">
              <a:spAutoFit/>
            </a:bodyPr>
            <a:lstStyle/>
            <a:p>
              <a:r>
                <a:rPr lang="ru-RU" sz="2400" b="1" i="1" dirty="0"/>
                <a:t>Ф</a:t>
              </a:r>
              <a:r>
                <a:rPr lang="ru-RU" sz="2400" b="1" baseline="-25000" dirty="0"/>
                <a:t>о</a:t>
              </a:r>
              <a:endParaRPr lang="ru-RU" sz="2400" b="1" baseline="-25000" dirty="0"/>
            </a:p>
          </p:txBody>
        </p:sp>
        <p:cxnSp>
          <p:nvCxnSpPr>
            <p:cNvPr id="52" name="Прямая соединительная линия 51"/>
            <p:cNvCxnSpPr/>
            <p:nvPr/>
          </p:nvCxnSpPr>
          <p:spPr>
            <a:xfrm>
              <a:off x="903490" y="2075512"/>
              <a:ext cx="401434" cy="386701"/>
            </a:xfrm>
            <a:prstGeom prst="line">
              <a:avLst/>
            </a:prstGeom>
            <a:ln w="254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8" name="Полилиния 57"/>
            <p:cNvSpPr/>
            <p:nvPr/>
          </p:nvSpPr>
          <p:spPr>
            <a:xfrm>
              <a:off x="1312544" y="2387600"/>
              <a:ext cx="236220" cy="81280"/>
            </a:xfrm>
            <a:custGeom>
              <a:avLst/>
              <a:gdLst>
                <a:gd name="connsiteX0" fmla="*/ 0 w 236220"/>
                <a:gd name="connsiteY0" fmla="*/ 81280 h 81280"/>
                <a:gd name="connsiteX1" fmla="*/ 114300 w 236220"/>
                <a:gd name="connsiteY1" fmla="*/ 12700 h 81280"/>
                <a:gd name="connsiteX2" fmla="*/ 236220 w 236220"/>
                <a:gd name="connsiteY2" fmla="*/ 5080 h 81280"/>
                <a:gd name="connsiteX3" fmla="*/ 236220 w 236220"/>
                <a:gd name="connsiteY3" fmla="*/ 5080 h 81280"/>
              </a:gdLst>
              <a:ahLst/>
              <a:cxnLst>
                <a:cxn ang="0">
                  <a:pos x="connsiteX0" y="connsiteY0"/>
                </a:cxn>
                <a:cxn ang="0">
                  <a:pos x="connsiteX1" y="connsiteY1"/>
                </a:cxn>
                <a:cxn ang="0">
                  <a:pos x="connsiteX2" y="connsiteY2"/>
                </a:cxn>
                <a:cxn ang="0">
                  <a:pos x="connsiteX3" y="connsiteY3"/>
                </a:cxn>
              </a:cxnLst>
              <a:rect l="l" t="t" r="r" b="b"/>
              <a:pathLst>
                <a:path w="236220" h="81280">
                  <a:moveTo>
                    <a:pt x="0" y="81280"/>
                  </a:moveTo>
                  <a:cubicBezTo>
                    <a:pt x="37465" y="53340"/>
                    <a:pt x="74930" y="25400"/>
                    <a:pt x="114300" y="12700"/>
                  </a:cubicBezTo>
                  <a:cubicBezTo>
                    <a:pt x="153670" y="0"/>
                    <a:pt x="236220" y="5080"/>
                    <a:pt x="236220" y="5080"/>
                  </a:cubicBezTo>
                  <a:lnTo>
                    <a:pt x="236220" y="5080"/>
                  </a:lnTo>
                </a:path>
              </a:pathLst>
            </a:cu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2" name="TextBox 61"/>
            <p:cNvSpPr txBox="1"/>
            <p:nvPr/>
          </p:nvSpPr>
          <p:spPr>
            <a:xfrm>
              <a:off x="1142976" y="1857364"/>
              <a:ext cx="571504" cy="461665"/>
            </a:xfrm>
            <a:prstGeom prst="rect">
              <a:avLst/>
            </a:prstGeom>
            <a:noFill/>
          </p:spPr>
          <p:txBody>
            <a:bodyPr wrap="square" rtlCol="0">
              <a:spAutoFit/>
            </a:bodyPr>
            <a:lstStyle/>
            <a:p>
              <a:r>
                <a:rPr lang="el-GR" sz="2400" b="1" i="1" dirty="0">
                  <a:latin typeface="Times New Roman"/>
                  <a:cs typeface="Times New Roman"/>
                </a:rPr>
                <a:t>φ</a:t>
              </a:r>
              <a:endParaRPr lang="ru-RU" sz="2400" b="1" i="1" baseline="-25000" dirty="0"/>
            </a:p>
          </p:txBody>
        </p:sp>
        <p:sp>
          <p:nvSpPr>
            <p:cNvPr id="63" name="Полилиния 62"/>
            <p:cNvSpPr/>
            <p:nvPr/>
          </p:nvSpPr>
          <p:spPr>
            <a:xfrm>
              <a:off x="1543049" y="2867025"/>
              <a:ext cx="114300" cy="52387"/>
            </a:xfrm>
            <a:custGeom>
              <a:avLst/>
              <a:gdLst>
                <a:gd name="connsiteX0" fmla="*/ 0 w 114300"/>
                <a:gd name="connsiteY0" fmla="*/ 28575 h 52387"/>
                <a:gd name="connsiteX1" fmla="*/ 76200 w 114300"/>
                <a:gd name="connsiteY1" fmla="*/ 47625 h 52387"/>
                <a:gd name="connsiteX2" fmla="*/ 114300 w 114300"/>
                <a:gd name="connsiteY2" fmla="*/ 0 h 52387"/>
              </a:gdLst>
              <a:ahLst/>
              <a:cxnLst>
                <a:cxn ang="0">
                  <a:pos x="connsiteX0" y="connsiteY0"/>
                </a:cxn>
                <a:cxn ang="0">
                  <a:pos x="connsiteX1" y="connsiteY1"/>
                </a:cxn>
                <a:cxn ang="0">
                  <a:pos x="connsiteX2" y="connsiteY2"/>
                </a:cxn>
              </a:cxnLst>
              <a:rect l="l" t="t" r="r" b="b"/>
              <a:pathLst>
                <a:path w="114300" h="52387">
                  <a:moveTo>
                    <a:pt x="0" y="28575"/>
                  </a:moveTo>
                  <a:cubicBezTo>
                    <a:pt x="28575" y="40481"/>
                    <a:pt x="57150" y="52387"/>
                    <a:pt x="76200" y="47625"/>
                  </a:cubicBezTo>
                  <a:cubicBezTo>
                    <a:pt x="95250" y="42863"/>
                    <a:pt x="104775" y="21431"/>
                    <a:pt x="114300" y="0"/>
                  </a:cubicBezTo>
                </a:path>
              </a:pathLst>
            </a:cu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4" name="TextBox 63"/>
            <p:cNvSpPr txBox="1"/>
            <p:nvPr/>
          </p:nvSpPr>
          <p:spPr>
            <a:xfrm>
              <a:off x="1071538" y="2928934"/>
              <a:ext cx="571504" cy="461665"/>
            </a:xfrm>
            <a:prstGeom prst="rect">
              <a:avLst/>
            </a:prstGeom>
            <a:noFill/>
          </p:spPr>
          <p:txBody>
            <a:bodyPr wrap="square" rtlCol="0">
              <a:spAutoFit/>
            </a:bodyPr>
            <a:lstStyle/>
            <a:p>
              <a:r>
                <a:rPr lang="el-GR" sz="2400" b="1" i="1" dirty="0">
                  <a:latin typeface="Times New Roman"/>
                  <a:cs typeface="Times New Roman"/>
                </a:rPr>
                <a:t>φ</a:t>
              </a:r>
              <a:r>
                <a:rPr lang="en-US" sz="2400" b="1" i="1" dirty="0">
                  <a:latin typeface="Times New Roman"/>
                  <a:cs typeface="Times New Roman"/>
                </a:rPr>
                <a:t>'</a:t>
              </a:r>
              <a:endParaRPr lang="ru-RU" sz="2400" b="1" i="1" baseline="-25000" dirty="0"/>
            </a:p>
          </p:txBody>
        </p:sp>
        <p:sp>
          <p:nvSpPr>
            <p:cNvPr id="67" name="TextBox 66"/>
            <p:cNvSpPr txBox="1"/>
            <p:nvPr/>
          </p:nvSpPr>
          <p:spPr>
            <a:xfrm>
              <a:off x="1643042" y="1571612"/>
              <a:ext cx="785818" cy="461665"/>
            </a:xfrm>
            <a:prstGeom prst="rect">
              <a:avLst/>
            </a:prstGeom>
            <a:noFill/>
          </p:spPr>
          <p:txBody>
            <a:bodyPr wrap="square" rtlCol="0">
              <a:spAutoFit/>
            </a:bodyPr>
            <a:lstStyle/>
            <a:p>
              <a:r>
                <a:rPr lang="ru-RU" sz="2400" b="1" i="1" dirty="0"/>
                <a:t>Ф</a:t>
              </a:r>
              <a:r>
                <a:rPr lang="el-GR" sz="2400" b="1" baseline="-25000" dirty="0"/>
                <a:t>ρ</a:t>
              </a:r>
              <a:r>
                <a:rPr lang="en-US" sz="2400" b="1" baseline="-25000" dirty="0"/>
                <a:t>10</a:t>
              </a:r>
              <a:endParaRPr lang="ru-RU" sz="2400" b="1" baseline="-25000" dirty="0"/>
            </a:p>
          </p:txBody>
        </p:sp>
        <p:sp>
          <p:nvSpPr>
            <p:cNvPr id="68" name="TextBox 67"/>
            <p:cNvSpPr txBox="1"/>
            <p:nvPr/>
          </p:nvSpPr>
          <p:spPr>
            <a:xfrm>
              <a:off x="2571736" y="1714488"/>
              <a:ext cx="785818" cy="461665"/>
            </a:xfrm>
            <a:prstGeom prst="rect">
              <a:avLst/>
            </a:prstGeom>
            <a:noFill/>
          </p:spPr>
          <p:txBody>
            <a:bodyPr wrap="square" rtlCol="0">
              <a:spAutoFit/>
            </a:bodyPr>
            <a:lstStyle/>
            <a:p>
              <a:r>
                <a:rPr lang="ru-RU" sz="2400" b="1" i="1" dirty="0"/>
                <a:t>Ф</a:t>
              </a:r>
              <a:r>
                <a:rPr lang="el-GR" sz="2400" b="1" baseline="-25000" dirty="0"/>
                <a:t>ρ</a:t>
              </a:r>
              <a:r>
                <a:rPr lang="en-US" sz="2400" b="1" baseline="-25000" dirty="0"/>
                <a:t>21</a:t>
              </a:r>
              <a:endParaRPr lang="ru-RU" sz="2400" b="1" baseline="-25000" dirty="0"/>
            </a:p>
          </p:txBody>
        </p:sp>
        <p:sp>
          <p:nvSpPr>
            <p:cNvPr id="70" name="TextBox 69"/>
            <p:cNvSpPr txBox="1"/>
            <p:nvPr/>
          </p:nvSpPr>
          <p:spPr>
            <a:xfrm>
              <a:off x="1500166" y="2143116"/>
              <a:ext cx="571504" cy="400110"/>
            </a:xfrm>
            <a:prstGeom prst="rect">
              <a:avLst/>
            </a:prstGeom>
            <a:noFill/>
          </p:spPr>
          <p:txBody>
            <a:bodyPr wrap="square" rtlCol="0">
              <a:spAutoFit/>
            </a:bodyPr>
            <a:lstStyle/>
            <a:p>
              <a:r>
                <a:rPr lang="en-US" sz="2000" b="1" i="1" dirty="0"/>
                <a:t>O</a:t>
              </a:r>
              <a:endParaRPr lang="ru-RU" sz="2000" b="1" baseline="-25000" dirty="0"/>
            </a:p>
          </p:txBody>
        </p:sp>
        <p:sp>
          <p:nvSpPr>
            <p:cNvPr id="72" name="TextBox 71"/>
            <p:cNvSpPr txBox="1"/>
            <p:nvPr/>
          </p:nvSpPr>
          <p:spPr>
            <a:xfrm>
              <a:off x="1895471" y="2609850"/>
              <a:ext cx="571504" cy="400110"/>
            </a:xfrm>
            <a:prstGeom prst="rect">
              <a:avLst/>
            </a:prstGeom>
            <a:noFill/>
          </p:spPr>
          <p:txBody>
            <a:bodyPr wrap="square" rtlCol="0">
              <a:spAutoFit/>
            </a:bodyPr>
            <a:lstStyle/>
            <a:p>
              <a:r>
                <a:rPr lang="en-US" sz="2000" b="1" i="1" dirty="0"/>
                <a:t>O</a:t>
              </a:r>
              <a:r>
                <a:rPr lang="en-US" sz="2000" b="1" baseline="-25000" dirty="0"/>
                <a:t>2</a:t>
              </a:r>
              <a:endParaRPr lang="ru-RU" sz="2000" b="1" baseline="-25000" dirty="0"/>
            </a:p>
          </p:txBody>
        </p:sp>
        <p:sp>
          <p:nvSpPr>
            <p:cNvPr id="73" name="TextBox 72"/>
            <p:cNvSpPr txBox="1"/>
            <p:nvPr/>
          </p:nvSpPr>
          <p:spPr>
            <a:xfrm>
              <a:off x="1785918" y="3000372"/>
              <a:ext cx="571504" cy="400110"/>
            </a:xfrm>
            <a:prstGeom prst="rect">
              <a:avLst/>
            </a:prstGeom>
            <a:noFill/>
          </p:spPr>
          <p:txBody>
            <a:bodyPr wrap="square" rtlCol="0">
              <a:spAutoFit/>
            </a:bodyPr>
            <a:lstStyle/>
            <a:p>
              <a:r>
                <a:rPr lang="en-US" sz="2000" b="1" i="1" dirty="0"/>
                <a:t>O</a:t>
              </a:r>
              <a:r>
                <a:rPr lang="en-US" sz="2000" b="1" baseline="-25000" dirty="0"/>
                <a:t>1</a:t>
              </a:r>
              <a:endParaRPr lang="ru-RU" sz="2000" b="1" baseline="-25000" dirty="0"/>
            </a:p>
          </p:txBody>
        </p:sp>
        <p:sp>
          <p:nvSpPr>
            <p:cNvPr id="74" name="TextBox 73"/>
            <p:cNvSpPr txBox="1"/>
            <p:nvPr/>
          </p:nvSpPr>
          <p:spPr>
            <a:xfrm>
              <a:off x="2786050" y="2285992"/>
              <a:ext cx="571504" cy="400110"/>
            </a:xfrm>
            <a:prstGeom prst="rect">
              <a:avLst/>
            </a:prstGeom>
            <a:noFill/>
          </p:spPr>
          <p:txBody>
            <a:bodyPr wrap="square" rtlCol="0">
              <a:spAutoFit/>
            </a:bodyPr>
            <a:lstStyle/>
            <a:p>
              <a:r>
                <a:rPr lang="en-US" sz="2000" b="1" i="1" dirty="0"/>
                <a:t>n</a:t>
              </a:r>
              <a:r>
                <a:rPr lang="en-US" sz="2000" b="1" baseline="-25000" dirty="0"/>
                <a:t>0</a:t>
              </a:r>
              <a:endParaRPr lang="ru-RU" sz="2000" b="1" baseline="-25000" dirty="0"/>
            </a:p>
          </p:txBody>
        </p:sp>
        <p:sp>
          <p:nvSpPr>
            <p:cNvPr id="75" name="TextBox 74"/>
            <p:cNvSpPr txBox="1"/>
            <p:nvPr/>
          </p:nvSpPr>
          <p:spPr>
            <a:xfrm>
              <a:off x="2795592" y="2947985"/>
              <a:ext cx="571504" cy="400110"/>
            </a:xfrm>
            <a:prstGeom prst="rect">
              <a:avLst/>
            </a:prstGeom>
            <a:noFill/>
          </p:spPr>
          <p:txBody>
            <a:bodyPr wrap="square" rtlCol="0">
              <a:spAutoFit/>
            </a:bodyPr>
            <a:lstStyle/>
            <a:p>
              <a:r>
                <a:rPr lang="en-US" sz="2000" b="1" i="1" dirty="0"/>
                <a:t>n</a:t>
              </a:r>
              <a:r>
                <a:rPr lang="en-US" sz="2000" b="1" baseline="-25000" dirty="0"/>
                <a:t>2</a:t>
              </a:r>
              <a:endParaRPr lang="ru-RU" sz="2000" b="1" baseline="-25000" dirty="0"/>
            </a:p>
          </p:txBody>
        </p:sp>
        <p:sp>
          <p:nvSpPr>
            <p:cNvPr id="76" name="TextBox 75"/>
            <p:cNvSpPr txBox="1"/>
            <p:nvPr/>
          </p:nvSpPr>
          <p:spPr>
            <a:xfrm>
              <a:off x="2786067" y="2586040"/>
              <a:ext cx="571504" cy="400110"/>
            </a:xfrm>
            <a:prstGeom prst="rect">
              <a:avLst/>
            </a:prstGeom>
            <a:noFill/>
          </p:spPr>
          <p:txBody>
            <a:bodyPr wrap="square" rtlCol="0">
              <a:spAutoFit/>
            </a:bodyPr>
            <a:lstStyle/>
            <a:p>
              <a:r>
                <a:rPr lang="en-US" sz="2000" b="1" i="1" dirty="0"/>
                <a:t>n</a:t>
              </a:r>
              <a:r>
                <a:rPr lang="en-US" sz="2000" b="1" baseline="-25000" dirty="0"/>
                <a:t>1</a:t>
              </a:r>
              <a:endParaRPr lang="ru-RU" sz="2000" b="1" baseline="-25000" dirty="0"/>
            </a:p>
          </p:txBody>
        </p:sp>
        <p:cxnSp>
          <p:nvCxnSpPr>
            <p:cNvPr id="80" name="Прямая соединительная линия 79"/>
            <p:cNvCxnSpPr/>
            <p:nvPr/>
          </p:nvCxnSpPr>
          <p:spPr>
            <a:xfrm>
              <a:off x="3607595" y="2988473"/>
              <a:ext cx="445295"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86" name="Группа 85"/>
            <p:cNvGrpSpPr/>
            <p:nvPr/>
          </p:nvGrpSpPr>
          <p:grpSpPr>
            <a:xfrm>
              <a:off x="3786182" y="2214554"/>
              <a:ext cx="5556" cy="1282706"/>
              <a:chOff x="3855244" y="2201066"/>
              <a:chExt cx="5556" cy="1282706"/>
            </a:xfrm>
          </p:grpSpPr>
          <p:cxnSp>
            <p:nvCxnSpPr>
              <p:cNvPr id="81" name="Прямая соединительная линия 80"/>
              <p:cNvCxnSpPr/>
              <p:nvPr/>
            </p:nvCxnSpPr>
            <p:spPr>
              <a:xfrm rot="5400000">
                <a:off x="3609973" y="2450305"/>
                <a:ext cx="500066" cy="1588"/>
              </a:xfrm>
              <a:prstGeom prst="line">
                <a:avLst/>
              </a:prstGeom>
              <a:ln w="254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rot="16200000">
                <a:off x="3606005" y="3232945"/>
                <a:ext cx="500066" cy="1588"/>
              </a:xfrm>
              <a:prstGeom prst="line">
                <a:avLst/>
              </a:prstGeom>
              <a:ln w="254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rot="16200000" flipH="1">
                <a:off x="3721888" y="2850351"/>
                <a:ext cx="271468" cy="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4071934" y="2643182"/>
              <a:ext cx="571504" cy="400110"/>
            </a:xfrm>
            <a:prstGeom prst="rect">
              <a:avLst/>
            </a:prstGeom>
            <a:noFill/>
          </p:spPr>
          <p:txBody>
            <a:bodyPr wrap="square" rtlCol="0">
              <a:spAutoFit/>
            </a:bodyPr>
            <a:lstStyle/>
            <a:p>
              <a:r>
                <a:rPr lang="en-US" sz="2000" b="1" i="1" dirty="0"/>
                <a:t>h</a:t>
              </a:r>
              <a:r>
                <a:rPr lang="en-US" sz="2000" b="1" baseline="-25000" dirty="0"/>
                <a:t>1</a:t>
              </a:r>
              <a:endParaRPr lang="ru-RU" sz="2000" b="1" baseline="-25000" dirty="0"/>
            </a:p>
          </p:txBody>
        </p:sp>
        <p:cxnSp>
          <p:nvCxnSpPr>
            <p:cNvPr id="95" name="Прямая соединительная линия 94"/>
            <p:cNvCxnSpPr/>
            <p:nvPr/>
          </p:nvCxnSpPr>
          <p:spPr>
            <a:xfrm>
              <a:off x="3609976" y="2717012"/>
              <a:ext cx="445295"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14348" y="3929067"/>
              <a:ext cx="3643338" cy="707886"/>
            </a:xfrm>
            <a:prstGeom prst="rect">
              <a:avLst/>
            </a:prstGeom>
            <a:noFill/>
          </p:spPr>
          <p:txBody>
            <a:bodyPr wrap="square" rtlCol="0">
              <a:spAutoFit/>
            </a:bodyPr>
            <a:lstStyle/>
            <a:p>
              <a:r>
                <a:rPr lang="el-GR" sz="2000" dirty="0"/>
                <a:t>ρ</a:t>
              </a:r>
              <a:r>
                <a:rPr lang="en-US" sz="2000" dirty="0"/>
                <a:t> </a:t>
              </a:r>
              <a:r>
                <a:rPr lang="ru-RU" sz="2000" dirty="0"/>
                <a:t>– коэффициент отражения</a:t>
              </a:r>
            </a:p>
            <a:p>
              <a:r>
                <a:rPr lang="en-US" sz="2000" dirty="0"/>
                <a:t>n</a:t>
              </a:r>
              <a:r>
                <a:rPr lang="ru-RU" sz="2000" dirty="0"/>
                <a:t> – показатель преломления</a:t>
              </a:r>
              <a:endParaRPr lang="ru-RU" sz="2000" dirty="0"/>
            </a:p>
          </p:txBody>
        </p:sp>
      </p:grpSp>
      <p:sp>
        <p:nvSpPr>
          <p:cNvPr id="123" name="TextBox 122"/>
          <p:cNvSpPr txBox="1"/>
          <p:nvPr/>
        </p:nvSpPr>
        <p:spPr>
          <a:xfrm>
            <a:off x="9596430" y="4857760"/>
            <a:ext cx="1071570" cy="400110"/>
          </a:xfrm>
          <a:prstGeom prst="rect">
            <a:avLst/>
          </a:prstGeom>
          <a:noFill/>
        </p:spPr>
        <p:txBody>
          <a:bodyPr wrap="square" rtlCol="0">
            <a:spAutoFit/>
          </a:bodyPr>
          <a:lstStyle/>
          <a:p>
            <a:r>
              <a:rPr lang="el-GR" sz="2000" b="1" i="1" dirty="0">
                <a:cs typeface="Times New Roman"/>
              </a:rPr>
              <a:t>λ</a:t>
            </a:r>
            <a:r>
              <a:rPr lang="en-US" sz="2000" b="1" i="1" dirty="0">
                <a:cs typeface="Times New Roman"/>
              </a:rPr>
              <a:t> (</a:t>
            </a:r>
            <a:r>
              <a:rPr lang="ru-RU" sz="2000" b="1" i="1" dirty="0">
                <a:cs typeface="Times New Roman"/>
              </a:rPr>
              <a:t>нм)</a:t>
            </a:r>
            <a:endParaRPr lang="ru-RU" sz="2000" b="1" i="1" baseline="-25000" dirty="0"/>
          </a:p>
        </p:txBody>
      </p:sp>
      <p:grpSp>
        <p:nvGrpSpPr>
          <p:cNvPr id="142" name="Группа 141"/>
          <p:cNvGrpSpPr/>
          <p:nvPr/>
        </p:nvGrpSpPr>
        <p:grpSpPr>
          <a:xfrm>
            <a:off x="5810248" y="1142984"/>
            <a:ext cx="4500594" cy="4186324"/>
            <a:chOff x="4071934" y="1142984"/>
            <a:chExt cx="4500594" cy="4186324"/>
          </a:xfrm>
        </p:grpSpPr>
        <p:sp>
          <p:nvSpPr>
            <p:cNvPr id="106" name="TextBox 105"/>
            <p:cNvSpPr txBox="1"/>
            <p:nvPr/>
          </p:nvSpPr>
          <p:spPr>
            <a:xfrm>
              <a:off x="4214810" y="1142984"/>
              <a:ext cx="571504" cy="400110"/>
            </a:xfrm>
            <a:prstGeom prst="rect">
              <a:avLst/>
            </a:prstGeom>
            <a:noFill/>
          </p:spPr>
          <p:txBody>
            <a:bodyPr wrap="square" rtlCol="0">
              <a:spAutoFit/>
            </a:bodyPr>
            <a:lstStyle/>
            <a:p>
              <a:r>
                <a:rPr lang="el-GR" sz="2000" b="1" i="1" dirty="0">
                  <a:cs typeface="Times New Roman"/>
                </a:rPr>
                <a:t>ρ</a:t>
              </a:r>
              <a:endParaRPr lang="ru-RU" sz="2000" b="1" i="1" baseline="-25000" dirty="0"/>
            </a:p>
          </p:txBody>
        </p:sp>
        <p:sp>
          <p:nvSpPr>
            <p:cNvPr id="119" name="TextBox 118"/>
            <p:cNvSpPr txBox="1"/>
            <p:nvPr/>
          </p:nvSpPr>
          <p:spPr>
            <a:xfrm>
              <a:off x="4071934" y="1785926"/>
              <a:ext cx="571504" cy="400110"/>
            </a:xfrm>
            <a:prstGeom prst="rect">
              <a:avLst/>
            </a:prstGeom>
            <a:noFill/>
          </p:spPr>
          <p:txBody>
            <a:bodyPr wrap="square" rtlCol="0">
              <a:spAutoFit/>
            </a:bodyPr>
            <a:lstStyle/>
            <a:p>
              <a:r>
                <a:rPr lang="ru-RU" sz="2000" dirty="0">
                  <a:cs typeface="Times New Roman"/>
                </a:rPr>
                <a:t>1,0</a:t>
              </a:r>
              <a:endParaRPr lang="ru-RU" sz="2000" baseline="-25000" dirty="0"/>
            </a:p>
          </p:txBody>
        </p:sp>
        <p:sp>
          <p:nvSpPr>
            <p:cNvPr id="120" name="TextBox 119"/>
            <p:cNvSpPr txBox="1"/>
            <p:nvPr/>
          </p:nvSpPr>
          <p:spPr>
            <a:xfrm>
              <a:off x="4071934" y="3214686"/>
              <a:ext cx="571504" cy="400110"/>
            </a:xfrm>
            <a:prstGeom prst="rect">
              <a:avLst/>
            </a:prstGeom>
            <a:noFill/>
          </p:spPr>
          <p:txBody>
            <a:bodyPr wrap="square" rtlCol="0">
              <a:spAutoFit/>
            </a:bodyPr>
            <a:lstStyle/>
            <a:p>
              <a:r>
                <a:rPr lang="ru-RU" sz="2000" dirty="0">
                  <a:cs typeface="Times New Roman"/>
                </a:rPr>
                <a:t>0,5</a:t>
              </a:r>
              <a:endParaRPr lang="ru-RU" sz="2000" baseline="-25000" dirty="0"/>
            </a:p>
          </p:txBody>
        </p:sp>
        <p:cxnSp>
          <p:nvCxnSpPr>
            <p:cNvPr id="99" name="Прямая со стрелкой 98"/>
            <p:cNvCxnSpPr/>
            <p:nvPr/>
          </p:nvCxnSpPr>
          <p:spPr>
            <a:xfrm rot="5400000" flipH="1" flipV="1">
              <a:off x="2786050" y="3071016"/>
              <a:ext cx="357190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0" name="Прямая со стрелкой 99"/>
            <p:cNvCxnSpPr/>
            <p:nvPr/>
          </p:nvCxnSpPr>
          <p:spPr>
            <a:xfrm>
              <a:off x="4572000" y="4856966"/>
              <a:ext cx="4000528"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a:xfrm flipV="1">
              <a:off x="4500562" y="4142581"/>
              <a:ext cx="135730" cy="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p:cNvCxnSpPr/>
            <p:nvPr/>
          </p:nvCxnSpPr>
          <p:spPr>
            <a:xfrm flipV="1">
              <a:off x="4500562" y="3428206"/>
              <a:ext cx="135730" cy="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V="1">
              <a:off x="4500562" y="2713826"/>
              <a:ext cx="135730" cy="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V="1">
              <a:off x="4500562" y="1999446"/>
              <a:ext cx="135730" cy="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429256" y="1928802"/>
              <a:ext cx="571504" cy="400110"/>
            </a:xfrm>
            <a:prstGeom prst="rect">
              <a:avLst/>
            </a:prstGeom>
            <a:noFill/>
          </p:spPr>
          <p:txBody>
            <a:bodyPr wrap="square" rtlCol="0">
              <a:spAutoFit/>
            </a:bodyPr>
            <a:lstStyle/>
            <a:p>
              <a:r>
                <a:rPr lang="el-GR" sz="2000" b="1" i="1" dirty="0">
                  <a:latin typeface="Times New Roman"/>
                  <a:cs typeface="Times New Roman"/>
                </a:rPr>
                <a:t>ρ</a:t>
              </a:r>
              <a:r>
                <a:rPr lang="en-US" sz="2000" b="1" baseline="-25000" dirty="0"/>
                <a:t>B</a:t>
              </a:r>
              <a:endParaRPr lang="ru-RU" sz="2000" b="1" baseline="-25000" dirty="0"/>
            </a:p>
          </p:txBody>
        </p:sp>
        <p:sp>
          <p:nvSpPr>
            <p:cNvPr id="122" name="TextBox 121"/>
            <p:cNvSpPr txBox="1"/>
            <p:nvPr/>
          </p:nvSpPr>
          <p:spPr>
            <a:xfrm>
              <a:off x="6858016" y="2000240"/>
              <a:ext cx="571504" cy="400110"/>
            </a:xfrm>
            <a:prstGeom prst="rect">
              <a:avLst/>
            </a:prstGeom>
            <a:noFill/>
          </p:spPr>
          <p:txBody>
            <a:bodyPr wrap="square" rtlCol="0">
              <a:spAutoFit/>
            </a:bodyPr>
            <a:lstStyle/>
            <a:p>
              <a:r>
                <a:rPr lang="el-GR" sz="2000" b="1" i="1" dirty="0">
                  <a:latin typeface="Times New Roman"/>
                  <a:cs typeface="Times New Roman"/>
                </a:rPr>
                <a:t>ρ</a:t>
              </a:r>
              <a:r>
                <a:rPr lang="en-US" sz="2000" b="1" baseline="-25000" dirty="0"/>
                <a:t>R</a:t>
              </a:r>
              <a:endParaRPr lang="ru-RU" sz="2000" b="1" baseline="-25000" dirty="0"/>
            </a:p>
          </p:txBody>
        </p:sp>
        <p:cxnSp>
          <p:nvCxnSpPr>
            <p:cNvPr id="126" name="Прямая соединительная линия 125"/>
            <p:cNvCxnSpPr/>
            <p:nvPr/>
          </p:nvCxnSpPr>
          <p:spPr>
            <a:xfrm rot="5400000">
              <a:off x="5214942" y="4857760"/>
              <a:ext cx="14287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rot="5400000">
              <a:off x="5929322" y="4857760"/>
              <a:ext cx="14287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rot="5400000">
              <a:off x="6644496" y="4856966"/>
              <a:ext cx="14287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rot="5400000">
              <a:off x="7358876" y="4856966"/>
              <a:ext cx="14287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rot="5400000">
              <a:off x="8073256" y="4856966"/>
              <a:ext cx="14287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4286248" y="4929198"/>
              <a:ext cx="571504" cy="400110"/>
            </a:xfrm>
            <a:prstGeom prst="rect">
              <a:avLst/>
            </a:prstGeom>
            <a:noFill/>
          </p:spPr>
          <p:txBody>
            <a:bodyPr wrap="square" rtlCol="0">
              <a:spAutoFit/>
            </a:bodyPr>
            <a:lstStyle/>
            <a:p>
              <a:r>
                <a:rPr lang="ru-RU" sz="2000" dirty="0">
                  <a:cs typeface="Times New Roman"/>
                </a:rPr>
                <a:t>400</a:t>
              </a:r>
              <a:endParaRPr lang="ru-RU" sz="2000" baseline="-25000" dirty="0"/>
            </a:p>
          </p:txBody>
        </p:sp>
        <p:sp>
          <p:nvSpPr>
            <p:cNvPr id="134" name="TextBox 133"/>
            <p:cNvSpPr txBox="1"/>
            <p:nvPr/>
          </p:nvSpPr>
          <p:spPr>
            <a:xfrm>
              <a:off x="5715008" y="4929198"/>
              <a:ext cx="571504" cy="400110"/>
            </a:xfrm>
            <a:prstGeom prst="rect">
              <a:avLst/>
            </a:prstGeom>
            <a:noFill/>
          </p:spPr>
          <p:txBody>
            <a:bodyPr wrap="square" rtlCol="0">
              <a:spAutoFit/>
            </a:bodyPr>
            <a:lstStyle/>
            <a:p>
              <a:r>
                <a:rPr lang="ru-RU" sz="2000" dirty="0">
                  <a:cs typeface="Times New Roman"/>
                </a:rPr>
                <a:t>500</a:t>
              </a:r>
              <a:endParaRPr lang="ru-RU" sz="2000" baseline="-25000" dirty="0"/>
            </a:p>
          </p:txBody>
        </p:sp>
        <p:sp>
          <p:nvSpPr>
            <p:cNvPr id="135" name="TextBox 134"/>
            <p:cNvSpPr txBox="1"/>
            <p:nvPr/>
          </p:nvSpPr>
          <p:spPr>
            <a:xfrm>
              <a:off x="7143768" y="4929198"/>
              <a:ext cx="571504" cy="400110"/>
            </a:xfrm>
            <a:prstGeom prst="rect">
              <a:avLst/>
            </a:prstGeom>
            <a:noFill/>
          </p:spPr>
          <p:txBody>
            <a:bodyPr wrap="square" rtlCol="0">
              <a:spAutoFit/>
            </a:bodyPr>
            <a:lstStyle/>
            <a:p>
              <a:r>
                <a:rPr lang="ru-RU" sz="2000" dirty="0">
                  <a:cs typeface="Times New Roman"/>
                </a:rPr>
                <a:t>600</a:t>
              </a:r>
              <a:endParaRPr lang="ru-RU" sz="2000" baseline="-25000" dirty="0"/>
            </a:p>
          </p:txBody>
        </p:sp>
        <p:sp>
          <p:nvSpPr>
            <p:cNvPr id="137" name="Овал 136"/>
            <p:cNvSpPr/>
            <p:nvPr/>
          </p:nvSpPr>
          <p:spPr>
            <a:xfrm>
              <a:off x="5929322" y="4786322"/>
              <a:ext cx="142876" cy="1428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8" name="Овал 137"/>
            <p:cNvSpPr/>
            <p:nvPr/>
          </p:nvSpPr>
          <p:spPr>
            <a:xfrm>
              <a:off x="7358082" y="4786322"/>
              <a:ext cx="142876" cy="1428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Полилиния 138"/>
            <p:cNvSpPr/>
            <p:nvPr/>
          </p:nvSpPr>
          <p:spPr>
            <a:xfrm>
              <a:off x="4705350" y="2036763"/>
              <a:ext cx="3562350" cy="2725737"/>
            </a:xfrm>
            <a:custGeom>
              <a:avLst/>
              <a:gdLst>
                <a:gd name="connsiteX0" fmla="*/ 0 w 3562350"/>
                <a:gd name="connsiteY0" fmla="*/ 134937 h 2725737"/>
                <a:gd name="connsiteX1" fmla="*/ 428625 w 3562350"/>
                <a:gd name="connsiteY1" fmla="*/ 11112 h 2725737"/>
                <a:gd name="connsiteX2" fmla="*/ 704850 w 3562350"/>
                <a:gd name="connsiteY2" fmla="*/ 68262 h 2725737"/>
                <a:gd name="connsiteX3" fmla="*/ 781050 w 3562350"/>
                <a:gd name="connsiteY3" fmla="*/ 325437 h 2725737"/>
                <a:gd name="connsiteX4" fmla="*/ 809625 w 3562350"/>
                <a:gd name="connsiteY4" fmla="*/ 525462 h 2725737"/>
                <a:gd name="connsiteX5" fmla="*/ 1066800 w 3562350"/>
                <a:gd name="connsiteY5" fmla="*/ 2392362 h 2725737"/>
                <a:gd name="connsiteX6" fmla="*/ 1495425 w 3562350"/>
                <a:gd name="connsiteY6" fmla="*/ 2525712 h 2725737"/>
                <a:gd name="connsiteX7" fmla="*/ 2152650 w 3562350"/>
                <a:gd name="connsiteY7" fmla="*/ 2563812 h 2725737"/>
                <a:gd name="connsiteX8" fmla="*/ 2419350 w 3562350"/>
                <a:gd name="connsiteY8" fmla="*/ 2620962 h 2725737"/>
                <a:gd name="connsiteX9" fmla="*/ 2981325 w 3562350"/>
                <a:gd name="connsiteY9" fmla="*/ 2620962 h 2725737"/>
                <a:gd name="connsiteX10" fmla="*/ 3238500 w 3562350"/>
                <a:gd name="connsiteY10" fmla="*/ 2554287 h 2725737"/>
                <a:gd name="connsiteX11" fmla="*/ 3562350 w 3562350"/>
                <a:gd name="connsiteY11" fmla="*/ 2678112 h 2725737"/>
                <a:gd name="connsiteX12" fmla="*/ 3562350 w 3562350"/>
                <a:gd name="connsiteY12" fmla="*/ 2678112 h 272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62350" h="2725737">
                  <a:moveTo>
                    <a:pt x="0" y="134937"/>
                  </a:moveTo>
                  <a:cubicBezTo>
                    <a:pt x="155575" y="78580"/>
                    <a:pt x="311150" y="22224"/>
                    <a:pt x="428625" y="11112"/>
                  </a:cubicBezTo>
                  <a:cubicBezTo>
                    <a:pt x="546100" y="0"/>
                    <a:pt x="646113" y="15875"/>
                    <a:pt x="704850" y="68262"/>
                  </a:cubicBezTo>
                  <a:cubicBezTo>
                    <a:pt x="763587" y="120649"/>
                    <a:pt x="763588" y="249237"/>
                    <a:pt x="781050" y="325437"/>
                  </a:cubicBezTo>
                  <a:cubicBezTo>
                    <a:pt x="798513" y="401637"/>
                    <a:pt x="762000" y="180975"/>
                    <a:pt x="809625" y="525462"/>
                  </a:cubicBezTo>
                  <a:cubicBezTo>
                    <a:pt x="857250" y="869949"/>
                    <a:pt x="952500" y="2058987"/>
                    <a:pt x="1066800" y="2392362"/>
                  </a:cubicBezTo>
                  <a:cubicBezTo>
                    <a:pt x="1181100" y="2725737"/>
                    <a:pt x="1314450" y="2497137"/>
                    <a:pt x="1495425" y="2525712"/>
                  </a:cubicBezTo>
                  <a:cubicBezTo>
                    <a:pt x="1676400" y="2554287"/>
                    <a:pt x="1998662" y="2547937"/>
                    <a:pt x="2152650" y="2563812"/>
                  </a:cubicBezTo>
                  <a:cubicBezTo>
                    <a:pt x="2306638" y="2579687"/>
                    <a:pt x="2281238" y="2611437"/>
                    <a:pt x="2419350" y="2620962"/>
                  </a:cubicBezTo>
                  <a:cubicBezTo>
                    <a:pt x="2557463" y="2630487"/>
                    <a:pt x="2844800" y="2632074"/>
                    <a:pt x="2981325" y="2620962"/>
                  </a:cubicBezTo>
                  <a:cubicBezTo>
                    <a:pt x="3117850" y="2609850"/>
                    <a:pt x="3141662" y="2544762"/>
                    <a:pt x="3238500" y="2554287"/>
                  </a:cubicBezTo>
                  <a:cubicBezTo>
                    <a:pt x="3335338" y="2563812"/>
                    <a:pt x="3562350" y="2678112"/>
                    <a:pt x="3562350" y="2678112"/>
                  </a:cubicBezTo>
                  <a:lnTo>
                    <a:pt x="3562350" y="2678112"/>
                  </a:lnTo>
                </a:path>
              </a:pathLst>
            </a:custGeom>
            <a:ln w="31750" cmpd="sng">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0" name="Полилиния 139"/>
            <p:cNvSpPr/>
            <p:nvPr/>
          </p:nvSpPr>
          <p:spPr>
            <a:xfrm>
              <a:off x="4867275" y="1944688"/>
              <a:ext cx="3600450" cy="2957512"/>
            </a:xfrm>
            <a:custGeom>
              <a:avLst/>
              <a:gdLst>
                <a:gd name="connsiteX0" fmla="*/ 0 w 3600450"/>
                <a:gd name="connsiteY0" fmla="*/ 2436812 h 2957512"/>
                <a:gd name="connsiteX1" fmla="*/ 390525 w 3600450"/>
                <a:gd name="connsiteY1" fmla="*/ 2684462 h 2957512"/>
                <a:gd name="connsiteX2" fmla="*/ 1000125 w 3600450"/>
                <a:gd name="connsiteY2" fmla="*/ 2751137 h 2957512"/>
                <a:gd name="connsiteX3" fmla="*/ 1638300 w 3600450"/>
                <a:gd name="connsiteY3" fmla="*/ 2760662 h 2957512"/>
                <a:gd name="connsiteX4" fmla="*/ 2276475 w 3600450"/>
                <a:gd name="connsiteY4" fmla="*/ 1570037 h 2957512"/>
                <a:gd name="connsiteX5" fmla="*/ 2486025 w 3600450"/>
                <a:gd name="connsiteY5" fmla="*/ 446087 h 2957512"/>
                <a:gd name="connsiteX6" fmla="*/ 3019425 w 3600450"/>
                <a:gd name="connsiteY6" fmla="*/ 36512 h 2957512"/>
                <a:gd name="connsiteX7" fmla="*/ 3600450 w 3600450"/>
                <a:gd name="connsiteY7" fmla="*/ 227012 h 295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450" h="2957512">
                  <a:moveTo>
                    <a:pt x="0" y="2436812"/>
                  </a:moveTo>
                  <a:cubicBezTo>
                    <a:pt x="111919" y="2534443"/>
                    <a:pt x="223838" y="2632075"/>
                    <a:pt x="390525" y="2684462"/>
                  </a:cubicBezTo>
                  <a:cubicBezTo>
                    <a:pt x="557213" y="2736850"/>
                    <a:pt x="792163" y="2738437"/>
                    <a:pt x="1000125" y="2751137"/>
                  </a:cubicBezTo>
                  <a:cubicBezTo>
                    <a:pt x="1208087" y="2763837"/>
                    <a:pt x="1425575" y="2957512"/>
                    <a:pt x="1638300" y="2760662"/>
                  </a:cubicBezTo>
                  <a:cubicBezTo>
                    <a:pt x="1851025" y="2563812"/>
                    <a:pt x="2135187" y="1955800"/>
                    <a:pt x="2276475" y="1570037"/>
                  </a:cubicBezTo>
                  <a:cubicBezTo>
                    <a:pt x="2417763" y="1184274"/>
                    <a:pt x="2362200" y="701674"/>
                    <a:pt x="2486025" y="446087"/>
                  </a:cubicBezTo>
                  <a:cubicBezTo>
                    <a:pt x="2609850" y="190500"/>
                    <a:pt x="2833688" y="73024"/>
                    <a:pt x="3019425" y="36512"/>
                  </a:cubicBezTo>
                  <a:cubicBezTo>
                    <a:pt x="3205162" y="0"/>
                    <a:pt x="3402806" y="113506"/>
                    <a:pt x="3600450" y="227012"/>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144" name="TextBox 143"/>
          <p:cNvSpPr txBox="1"/>
          <p:nvPr/>
        </p:nvSpPr>
        <p:spPr>
          <a:xfrm>
            <a:off x="6167438" y="5429264"/>
            <a:ext cx="4214842" cy="714380"/>
          </a:xfrm>
          <a:prstGeom prst="rect">
            <a:avLst/>
          </a:prstGeom>
          <a:noFill/>
        </p:spPr>
        <p:txBody>
          <a:bodyPr wrap="square" rtlCol="0">
            <a:spAutoFit/>
          </a:bodyPr>
          <a:lstStyle/>
          <a:p>
            <a:r>
              <a:rPr lang="ru-RU" sz="2000" dirty="0"/>
              <a:t>Спектральные характеристики </a:t>
            </a:r>
            <a:r>
              <a:rPr lang="ru-RU" sz="2000" dirty="0" err="1"/>
              <a:t>дихроичных</a:t>
            </a:r>
            <a:r>
              <a:rPr lang="ru-RU" sz="2000" dirty="0"/>
              <a:t> зеркал</a:t>
            </a:r>
            <a:endParaRPr lang="ru-RU" sz="2000" dirty="0"/>
          </a:p>
        </p:txBody>
      </p:sp>
      <p:sp>
        <p:nvSpPr>
          <p:cNvPr id="6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Цветоделительные блоки</a:t>
            </a:r>
            <a:endParaRPr lang="ru-RU" sz="2800" b="1" dirty="0"/>
          </a:p>
        </p:txBody>
      </p:sp>
    </p:spTree>
    <p:extLst>
      <p:ext uri="{BB962C8B-B14F-4D97-AF65-F5344CB8AC3E}">
        <p14:creationId xmlns:p14="http://schemas.microsoft.com/office/powerpoint/2010/main" val="1398089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ChangeAspect="1"/>
          </p:cNvGraphicFramePr>
          <p:nvPr/>
        </p:nvGraphicFramePr>
        <p:xfrm>
          <a:off x="1874633" y="357166"/>
          <a:ext cx="8543245" cy="6072230"/>
        </p:xfrm>
        <a:graphic>
          <a:graphicData uri="http://schemas.openxmlformats.org/presentationml/2006/ole">
            <mc:AlternateContent xmlns:mc="http://schemas.openxmlformats.org/markup-compatibility/2006">
              <mc:Choice xmlns:v="urn:schemas-microsoft-com:vml" Requires="v">
                <p:oleObj spid="_x0000_s17411" name="Document" r:id="rId3" imgW="9256614" imgH="6578594" progId="Word.Document.8">
                  <p:embed/>
                </p:oleObj>
              </mc:Choice>
              <mc:Fallback>
                <p:oleObj name="Document" r:id="rId3" imgW="9256614" imgH="657859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33" y="357166"/>
                        <a:ext cx="8543245" cy="6072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52058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400908" y="2120253"/>
            <a:ext cx="8229600" cy="4525963"/>
          </a:xfrm>
        </p:spPr>
        <p:txBody>
          <a:bodyPr/>
          <a:lstStyle/>
          <a:p>
            <a:pPr>
              <a:buFont typeface="Wingdings" pitchFamily="2" charset="2"/>
              <a:buChar char="ü"/>
            </a:pPr>
            <a:r>
              <a:rPr lang="ru-RU" dirty="0" smtClean="0"/>
              <a:t>Коррекция изменений сигналов</a:t>
            </a:r>
          </a:p>
          <a:p>
            <a:pPr marL="804863" indent="-271463"/>
            <a:r>
              <a:rPr lang="ru-RU" dirty="0" smtClean="0"/>
              <a:t>коррекция резкости</a:t>
            </a:r>
          </a:p>
          <a:p>
            <a:pPr marL="804863" indent="-271463"/>
            <a:r>
              <a:rPr lang="ru-RU" dirty="0" smtClean="0"/>
              <a:t>коррекция контраста</a:t>
            </a:r>
          </a:p>
          <a:p>
            <a:pPr marL="804863" indent="-271463"/>
            <a:r>
              <a:rPr lang="ru-RU" dirty="0" err="1" smtClean="0"/>
              <a:t>цветокоррекция</a:t>
            </a:r>
            <a:endParaRPr lang="ru-RU" dirty="0" smtClean="0"/>
          </a:p>
          <a:p>
            <a:pPr>
              <a:buFont typeface="Wingdings" pitchFamily="2" charset="2"/>
              <a:buChar char="ü"/>
            </a:pPr>
            <a:r>
              <a:rPr lang="ru-RU" dirty="0" smtClean="0"/>
              <a:t>Регулирование параметров</a:t>
            </a:r>
          </a:p>
          <a:p>
            <a:pPr>
              <a:buFont typeface="Wingdings" pitchFamily="2" charset="2"/>
              <a:buChar char="ü"/>
            </a:pPr>
            <a:r>
              <a:rPr lang="ru-RU" dirty="0" smtClean="0"/>
              <a:t>Переформирование сигналов</a:t>
            </a:r>
            <a:endParaRPr lang="ru-RU" dirty="0"/>
          </a:p>
        </p:txBody>
      </p:sp>
      <p:sp>
        <p:nvSpPr>
          <p:cNvPr id="5"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Функции системы обработки сигналов изображения в </a:t>
            </a:r>
            <a:r>
              <a:rPr lang="ru-RU" sz="2800" b="1" dirty="0" err="1"/>
              <a:t>ТВ-камерах</a:t>
            </a:r>
            <a:endParaRPr lang="ru-RU" sz="2800" dirty="0"/>
          </a:p>
        </p:txBody>
      </p:sp>
    </p:spTree>
    <p:extLst>
      <p:ext uri="{BB962C8B-B14F-4D97-AF65-F5344CB8AC3E}">
        <p14:creationId xmlns:p14="http://schemas.microsoft.com/office/powerpoint/2010/main" val="2679109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095472" y="2928935"/>
            <a:ext cx="8229600" cy="1400171"/>
          </a:xfrm>
          <a:solidFill>
            <a:schemeClr val="accent3">
              <a:lumMod val="20000"/>
              <a:lumOff val="80000"/>
            </a:schemeClr>
          </a:solidFill>
        </p:spPr>
        <p:txBody>
          <a:bodyPr>
            <a:normAutofit/>
          </a:bodyPr>
          <a:lstStyle/>
          <a:p>
            <a:pPr algn="ctr">
              <a:buNone/>
            </a:pPr>
            <a:r>
              <a:rPr lang="ru-RU" sz="3600" b="1" dirty="0">
                <a:latin typeface="Times New Roman" pitchFamily="18" charset="0"/>
                <a:cs typeface="Times New Roman" pitchFamily="18" charset="0"/>
              </a:rPr>
              <a:t>Запись и воспроизведение сигналов изображений</a:t>
            </a:r>
            <a:endParaRPr 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29994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452794" y="1428736"/>
            <a:ext cx="7000924" cy="928694"/>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AMPEX (</a:t>
            </a:r>
            <a:r>
              <a:rPr lang="ru-RU" sz="2200" b="1" dirty="0">
                <a:solidFill>
                  <a:schemeClr val="tx1"/>
                </a:solidFill>
              </a:rPr>
              <a:t>США) </a:t>
            </a:r>
            <a:r>
              <a:rPr lang="ru-RU" sz="2200" dirty="0">
                <a:solidFill>
                  <a:schemeClr val="tx1"/>
                </a:solidFill>
              </a:rPr>
              <a:t>– первая видеозапись (</a:t>
            </a:r>
            <a:r>
              <a:rPr lang="ru-RU" sz="2200" b="1" dirty="0">
                <a:solidFill>
                  <a:schemeClr val="tx1"/>
                </a:solidFill>
              </a:rPr>
              <a:t>А</a:t>
            </a:r>
            <a:r>
              <a:rPr lang="ru-RU" sz="2200" dirty="0">
                <a:solidFill>
                  <a:schemeClr val="tx1"/>
                </a:solidFill>
              </a:rPr>
              <a:t>лександр </a:t>
            </a:r>
            <a:r>
              <a:rPr lang="ru-RU" sz="2200" b="1" dirty="0" err="1">
                <a:solidFill>
                  <a:schemeClr val="tx1"/>
                </a:solidFill>
              </a:rPr>
              <a:t>М</a:t>
            </a:r>
            <a:r>
              <a:rPr lang="ru-RU" sz="2200" dirty="0" err="1">
                <a:solidFill>
                  <a:schemeClr val="tx1"/>
                </a:solidFill>
              </a:rPr>
              <a:t>ихай-лович</a:t>
            </a:r>
            <a:r>
              <a:rPr lang="ru-RU" sz="2200" dirty="0">
                <a:solidFill>
                  <a:schemeClr val="tx1"/>
                </a:solidFill>
              </a:rPr>
              <a:t> </a:t>
            </a:r>
            <a:r>
              <a:rPr lang="ru-RU" sz="2200" b="1" dirty="0" err="1">
                <a:solidFill>
                  <a:schemeClr val="tx1"/>
                </a:solidFill>
              </a:rPr>
              <a:t>П</a:t>
            </a:r>
            <a:r>
              <a:rPr lang="ru-RU" sz="2200" dirty="0" err="1">
                <a:solidFill>
                  <a:schemeClr val="tx1"/>
                </a:solidFill>
              </a:rPr>
              <a:t>онятов</a:t>
            </a:r>
            <a:r>
              <a:rPr lang="ru-RU" sz="2200" dirty="0">
                <a:solidFill>
                  <a:schemeClr val="tx1"/>
                </a:solidFill>
              </a:rPr>
              <a:t> </a:t>
            </a:r>
            <a:r>
              <a:rPr lang="en-US" sz="2200" b="1" dirty="0" err="1">
                <a:solidFill>
                  <a:schemeClr val="tx1"/>
                </a:solidFill>
              </a:rPr>
              <a:t>Ex</a:t>
            </a:r>
            <a:r>
              <a:rPr lang="en-US" sz="2200" dirty="0" err="1">
                <a:solidFill>
                  <a:schemeClr val="tx1"/>
                </a:solidFill>
              </a:rPr>
              <a:t>ellence</a:t>
            </a:r>
            <a:r>
              <a:rPr lang="en-US" sz="2200" dirty="0">
                <a:solidFill>
                  <a:schemeClr val="tx1"/>
                </a:solidFill>
              </a:rPr>
              <a:t> (</a:t>
            </a:r>
            <a:r>
              <a:rPr lang="ru-RU" sz="2200" dirty="0">
                <a:solidFill>
                  <a:schemeClr val="tx1"/>
                </a:solidFill>
              </a:rPr>
              <a:t>Его Превосходительство)</a:t>
            </a:r>
            <a:endParaRPr lang="ru-RU" sz="2200" dirty="0">
              <a:solidFill>
                <a:schemeClr val="tx1"/>
              </a:solidFill>
            </a:endParaRPr>
          </a:p>
        </p:txBody>
      </p:sp>
      <p:sp>
        <p:nvSpPr>
          <p:cNvPr id="6" name="TextBox 5"/>
          <p:cNvSpPr txBox="1"/>
          <p:nvPr/>
        </p:nvSpPr>
        <p:spPr>
          <a:xfrm>
            <a:off x="2238348" y="1714489"/>
            <a:ext cx="1143008" cy="492443"/>
          </a:xfrm>
          <a:prstGeom prst="rect">
            <a:avLst/>
          </a:prstGeom>
          <a:noFill/>
        </p:spPr>
        <p:txBody>
          <a:bodyPr wrap="square" rtlCol="0">
            <a:spAutoFit/>
          </a:bodyPr>
          <a:lstStyle/>
          <a:p>
            <a:r>
              <a:rPr lang="ru-RU" sz="2600" b="1" dirty="0"/>
              <a:t>1956 г.</a:t>
            </a:r>
            <a:endParaRPr lang="ru-RU" sz="2600" b="1" dirty="0"/>
          </a:p>
        </p:txBody>
      </p:sp>
      <p:sp>
        <p:nvSpPr>
          <p:cNvPr id="8" name="Скругленный прямоугольник 7"/>
          <p:cNvSpPr/>
          <p:nvPr/>
        </p:nvSpPr>
        <p:spPr>
          <a:xfrm>
            <a:off x="3452794" y="2571744"/>
            <a:ext cx="7000924" cy="928694"/>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solidFill>
                  <a:schemeClr val="tx1"/>
                </a:solidFill>
              </a:rPr>
              <a:t>Институт звукозаписи (Москва). Видеозапись на параллельно-продольных дорожках – не удачно.</a:t>
            </a:r>
            <a:endParaRPr lang="ru-RU" sz="2200" dirty="0">
              <a:solidFill>
                <a:schemeClr val="tx1"/>
              </a:solidFill>
            </a:endParaRPr>
          </a:p>
        </p:txBody>
      </p:sp>
      <p:sp>
        <p:nvSpPr>
          <p:cNvPr id="9" name="Скругленный прямоугольник 8"/>
          <p:cNvSpPr/>
          <p:nvPr/>
        </p:nvSpPr>
        <p:spPr>
          <a:xfrm>
            <a:off x="3452794" y="3786190"/>
            <a:ext cx="7000924" cy="928694"/>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solidFill>
                  <a:schemeClr val="tx1"/>
                </a:solidFill>
              </a:rPr>
              <a:t>ВМ «Кадр» с лентой 2 дюйма; сегментная запись, 1 головка – 16 строк; головки из отечественного </a:t>
            </a:r>
            <a:r>
              <a:rPr lang="ru-RU" sz="2200" dirty="0" err="1">
                <a:solidFill>
                  <a:schemeClr val="tx1"/>
                </a:solidFill>
              </a:rPr>
              <a:t>сендаста</a:t>
            </a:r>
            <a:r>
              <a:rPr lang="ru-RU" sz="2200" dirty="0">
                <a:solidFill>
                  <a:schemeClr val="tx1"/>
                </a:solidFill>
              </a:rPr>
              <a:t>.</a:t>
            </a:r>
            <a:endParaRPr lang="ru-RU" sz="2200" dirty="0">
              <a:solidFill>
                <a:schemeClr val="tx1"/>
              </a:solidFill>
            </a:endParaRPr>
          </a:p>
        </p:txBody>
      </p:sp>
      <p:sp>
        <p:nvSpPr>
          <p:cNvPr id="10" name="TextBox 9"/>
          <p:cNvSpPr txBox="1"/>
          <p:nvPr/>
        </p:nvSpPr>
        <p:spPr>
          <a:xfrm>
            <a:off x="2238348" y="2714621"/>
            <a:ext cx="1143008" cy="492443"/>
          </a:xfrm>
          <a:prstGeom prst="rect">
            <a:avLst/>
          </a:prstGeom>
          <a:noFill/>
        </p:spPr>
        <p:txBody>
          <a:bodyPr wrap="square" rtlCol="0">
            <a:spAutoFit/>
          </a:bodyPr>
          <a:lstStyle/>
          <a:p>
            <a:r>
              <a:rPr lang="ru-RU" sz="2600" b="1" dirty="0"/>
              <a:t>1956 г.</a:t>
            </a:r>
            <a:endParaRPr lang="ru-RU" sz="2600" b="1" dirty="0"/>
          </a:p>
        </p:txBody>
      </p:sp>
      <p:sp>
        <p:nvSpPr>
          <p:cNvPr id="11" name="TextBox 10"/>
          <p:cNvSpPr txBox="1"/>
          <p:nvPr/>
        </p:nvSpPr>
        <p:spPr>
          <a:xfrm>
            <a:off x="2238348" y="3786190"/>
            <a:ext cx="1214446" cy="892552"/>
          </a:xfrm>
          <a:prstGeom prst="rect">
            <a:avLst/>
          </a:prstGeom>
          <a:noFill/>
        </p:spPr>
        <p:txBody>
          <a:bodyPr wrap="square" rtlCol="0">
            <a:spAutoFit/>
          </a:bodyPr>
          <a:lstStyle/>
          <a:p>
            <a:r>
              <a:rPr lang="ru-RU" sz="2600" b="1" dirty="0"/>
              <a:t>1960 г.</a:t>
            </a:r>
          </a:p>
          <a:p>
            <a:r>
              <a:rPr lang="ru-RU" sz="2600" b="1" dirty="0"/>
              <a:t>(20.02)</a:t>
            </a:r>
            <a:endParaRPr lang="ru-RU" sz="2600" b="1" dirty="0"/>
          </a:p>
        </p:txBody>
      </p:sp>
      <p:sp>
        <p:nvSpPr>
          <p:cNvPr id="12" name="Скругленный прямоугольник 11"/>
          <p:cNvSpPr/>
          <p:nvPr/>
        </p:nvSpPr>
        <p:spPr>
          <a:xfrm>
            <a:off x="3452794" y="5000636"/>
            <a:ext cx="7000924" cy="428628"/>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solidFill>
                  <a:schemeClr val="tx1"/>
                </a:solidFill>
              </a:rPr>
              <a:t>ВМ «Электроника Л1-03» </a:t>
            </a:r>
            <a:r>
              <a:rPr lang="ru-RU" sz="2200" dirty="0" err="1">
                <a:solidFill>
                  <a:schemeClr val="tx1"/>
                </a:solidFill>
              </a:rPr>
              <a:t>бабинный</a:t>
            </a:r>
            <a:r>
              <a:rPr lang="ru-RU" sz="2200" dirty="0">
                <a:solidFill>
                  <a:schemeClr val="tx1"/>
                </a:solidFill>
              </a:rPr>
              <a:t>, бытовой, цветной.</a:t>
            </a:r>
            <a:endParaRPr lang="ru-RU" sz="2200" dirty="0">
              <a:solidFill>
                <a:schemeClr val="tx1"/>
              </a:solidFill>
            </a:endParaRPr>
          </a:p>
        </p:txBody>
      </p:sp>
      <p:sp>
        <p:nvSpPr>
          <p:cNvPr id="13" name="Скругленный прямоугольник 12"/>
          <p:cNvSpPr/>
          <p:nvPr/>
        </p:nvSpPr>
        <p:spPr>
          <a:xfrm>
            <a:off x="3452794" y="5715016"/>
            <a:ext cx="7000924"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solidFill>
                  <a:schemeClr val="tx1"/>
                </a:solidFill>
              </a:rPr>
              <a:t>ВМ «Электроника ВМ-12» кассетный, цветной, </a:t>
            </a:r>
            <a:r>
              <a:rPr lang="en-US" sz="2200" dirty="0">
                <a:solidFill>
                  <a:schemeClr val="tx1"/>
                </a:solidFill>
              </a:rPr>
              <a:t>VHS</a:t>
            </a:r>
            <a:r>
              <a:rPr lang="ru-RU" sz="2200" dirty="0">
                <a:solidFill>
                  <a:schemeClr val="tx1"/>
                </a:solidFill>
              </a:rPr>
              <a:t>.</a:t>
            </a:r>
            <a:endParaRPr lang="ru-RU" sz="2200" dirty="0">
              <a:solidFill>
                <a:schemeClr val="tx1"/>
              </a:solidFill>
            </a:endParaRPr>
          </a:p>
        </p:txBody>
      </p:sp>
      <p:sp>
        <p:nvSpPr>
          <p:cNvPr id="14" name="TextBox 13"/>
          <p:cNvSpPr txBox="1"/>
          <p:nvPr/>
        </p:nvSpPr>
        <p:spPr>
          <a:xfrm>
            <a:off x="2238348" y="4929199"/>
            <a:ext cx="1143008" cy="492443"/>
          </a:xfrm>
          <a:prstGeom prst="rect">
            <a:avLst/>
          </a:prstGeom>
          <a:noFill/>
        </p:spPr>
        <p:txBody>
          <a:bodyPr wrap="square" rtlCol="0">
            <a:spAutoFit/>
          </a:bodyPr>
          <a:lstStyle/>
          <a:p>
            <a:r>
              <a:rPr lang="ru-RU" sz="2600" b="1" dirty="0"/>
              <a:t>19</a:t>
            </a:r>
            <a:r>
              <a:rPr lang="en-US" sz="2600" b="1" dirty="0"/>
              <a:t>70</a:t>
            </a:r>
            <a:r>
              <a:rPr lang="ru-RU" sz="2600" b="1" dirty="0"/>
              <a:t> г.</a:t>
            </a:r>
            <a:endParaRPr lang="ru-RU" sz="2600" b="1" dirty="0"/>
          </a:p>
        </p:txBody>
      </p:sp>
      <p:sp>
        <p:nvSpPr>
          <p:cNvPr id="15" name="TextBox 14"/>
          <p:cNvSpPr txBox="1"/>
          <p:nvPr/>
        </p:nvSpPr>
        <p:spPr>
          <a:xfrm>
            <a:off x="2238348" y="5715017"/>
            <a:ext cx="1143008" cy="492443"/>
          </a:xfrm>
          <a:prstGeom prst="rect">
            <a:avLst/>
          </a:prstGeom>
          <a:noFill/>
        </p:spPr>
        <p:txBody>
          <a:bodyPr wrap="square" rtlCol="0">
            <a:spAutoFit/>
          </a:bodyPr>
          <a:lstStyle/>
          <a:p>
            <a:r>
              <a:rPr lang="ru-RU" sz="2600" b="1" dirty="0"/>
              <a:t>19</a:t>
            </a:r>
            <a:r>
              <a:rPr lang="en-US" sz="2600" b="1" dirty="0"/>
              <a:t>78</a:t>
            </a:r>
            <a:r>
              <a:rPr lang="ru-RU" sz="2600" b="1" dirty="0"/>
              <a:t> г.</a:t>
            </a:r>
            <a:endParaRPr lang="ru-RU" sz="2600" b="1" dirty="0"/>
          </a:p>
        </p:txBody>
      </p:sp>
      <p:sp>
        <p:nvSpPr>
          <p:cNvPr id="16"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История видеозаписи</a:t>
            </a:r>
            <a:endParaRPr lang="ru-RU" sz="2800" b="1" dirty="0"/>
          </a:p>
        </p:txBody>
      </p:sp>
    </p:spTree>
    <p:extLst>
      <p:ext uri="{BB962C8B-B14F-4D97-AF65-F5344CB8AC3E}">
        <p14:creationId xmlns:p14="http://schemas.microsoft.com/office/powerpoint/2010/main" val="793223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a:t>
            </a:r>
            <a:r>
              <a:rPr lang="ru-RU" dirty="0" smtClean="0"/>
              <a:t>Цветное телевидение</a:t>
            </a:r>
            <a:endParaRPr lang="ru-RU" dirty="0"/>
          </a:p>
        </p:txBody>
      </p:sp>
      <p:sp>
        <p:nvSpPr>
          <p:cNvPr id="3" name="Объект 2"/>
          <p:cNvSpPr>
            <a:spLocks noGrp="1"/>
          </p:cNvSpPr>
          <p:nvPr>
            <p:ph idx="1"/>
          </p:nvPr>
        </p:nvSpPr>
        <p:spPr/>
        <p:txBody>
          <a:bodyPr>
            <a:normAutofit lnSpcReduction="10000"/>
          </a:bodyPr>
          <a:lstStyle/>
          <a:p>
            <a:r>
              <a:rPr lang="ru-RU" dirty="0"/>
              <a:t>Разработки технологий передачи цветного изображения начались ещё в эпоху механического телевидения, но первыми пригодными для вещания оказались гибридные системы, сочетающие электронное телевидение с механическим цветоделением. 17 октября 1950 года в США принят первый в мире стандарт цветного телевещания с последовательной передачей цвета, использовавшийся телекомпанией CBS меньше четырёх месяцев и отменённый из-за полной несовместимости с чёрно-белыми </a:t>
            </a:r>
            <a:r>
              <a:rPr lang="ru-RU" dirty="0" smtClean="0"/>
              <a:t>телевизорами.</a:t>
            </a:r>
          </a:p>
          <a:p>
            <a:r>
              <a:rPr lang="ru-RU" dirty="0"/>
              <a:t>Спустя три года в СССР началось регулярное экспериментальное цветное вещание по аналогичной системе с последовательной передачей </a:t>
            </a:r>
            <a:r>
              <a:rPr lang="ru-RU" dirty="0" smtClean="0"/>
              <a:t>цвета. </a:t>
            </a:r>
            <a:r>
              <a:rPr lang="ru-RU" dirty="0"/>
              <a:t>Приёмник «Радуга» оснащался чёрно-белым кинескопом с диагональю 18 см, перед которым синхронный электродвигатель с частотой 1500 оборотов в минуту вращал диск с тремя парами цветных </a:t>
            </a:r>
            <a:r>
              <a:rPr lang="ru-RU" dirty="0" smtClean="0"/>
              <a:t>светофильтров. </a:t>
            </a:r>
            <a:r>
              <a:rPr lang="ru-RU" dirty="0"/>
              <a:t>Цветной приём обеспечивался только в зоне московской электросети, так как синхронизация осуществлялась общим со студийными камерами источником переменного тока. Вещание продолжалось до 5 декабря 1955 года, когда принцип был признан бесперспективным и в </a:t>
            </a:r>
            <a:r>
              <a:rPr lang="ru-RU" dirty="0" smtClean="0"/>
              <a:t>СССР.</a:t>
            </a:r>
            <a:endParaRPr lang="ru-RU" dirty="0"/>
          </a:p>
        </p:txBody>
      </p:sp>
    </p:spTree>
    <p:extLst>
      <p:ext uri="{BB962C8B-B14F-4D97-AF65-F5344CB8AC3E}">
        <p14:creationId xmlns:p14="http://schemas.microsoft.com/office/powerpoint/2010/main" val="19013860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Скругленный прямоугольник 15"/>
          <p:cNvSpPr/>
          <p:nvPr/>
        </p:nvSpPr>
        <p:spPr>
          <a:xfrm>
            <a:off x="3452794" y="1428736"/>
            <a:ext cx="7000924"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err="1">
                <a:solidFill>
                  <a:schemeClr val="tx1"/>
                </a:solidFill>
              </a:rPr>
              <a:t>Видеодисковая</a:t>
            </a:r>
            <a:r>
              <a:rPr lang="ru-RU" sz="2200" dirty="0">
                <a:solidFill>
                  <a:schemeClr val="tx1"/>
                </a:solidFill>
              </a:rPr>
              <a:t> система, </a:t>
            </a:r>
            <a:r>
              <a:rPr lang="en-US" sz="2200" dirty="0">
                <a:solidFill>
                  <a:schemeClr val="tx1"/>
                </a:solidFill>
              </a:rPr>
              <a:t>Philips</a:t>
            </a:r>
            <a:endParaRPr lang="ru-RU" sz="2200" dirty="0">
              <a:solidFill>
                <a:schemeClr val="tx1"/>
              </a:solidFill>
            </a:endParaRPr>
          </a:p>
        </p:txBody>
      </p:sp>
      <p:sp>
        <p:nvSpPr>
          <p:cNvPr id="17" name="TextBox 16"/>
          <p:cNvSpPr txBox="1"/>
          <p:nvPr/>
        </p:nvSpPr>
        <p:spPr>
          <a:xfrm>
            <a:off x="2238348" y="1428737"/>
            <a:ext cx="1143008" cy="492443"/>
          </a:xfrm>
          <a:prstGeom prst="rect">
            <a:avLst/>
          </a:prstGeom>
          <a:noFill/>
        </p:spPr>
        <p:txBody>
          <a:bodyPr wrap="square" rtlCol="0">
            <a:spAutoFit/>
          </a:bodyPr>
          <a:lstStyle/>
          <a:p>
            <a:r>
              <a:rPr lang="ru-RU" sz="2600" b="1" dirty="0"/>
              <a:t>19</a:t>
            </a:r>
            <a:r>
              <a:rPr lang="en-US" sz="2600" b="1" dirty="0"/>
              <a:t>80</a:t>
            </a:r>
            <a:r>
              <a:rPr lang="ru-RU" sz="2600" b="1" dirty="0"/>
              <a:t> г.</a:t>
            </a:r>
            <a:endParaRPr lang="ru-RU" sz="2600" b="1" dirty="0"/>
          </a:p>
        </p:txBody>
      </p:sp>
      <p:sp>
        <p:nvSpPr>
          <p:cNvPr id="18" name="Скругленный прямоугольник 17"/>
          <p:cNvSpPr/>
          <p:nvPr/>
        </p:nvSpPr>
        <p:spPr>
          <a:xfrm>
            <a:off x="3452794" y="2143116"/>
            <a:ext cx="7000924"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dirty="0">
                <a:solidFill>
                  <a:schemeClr val="tx1"/>
                </a:solidFill>
              </a:rPr>
              <a:t>Видеокамера, </a:t>
            </a:r>
            <a:r>
              <a:rPr lang="en-US" sz="2200" dirty="0">
                <a:solidFill>
                  <a:schemeClr val="tx1"/>
                </a:solidFill>
              </a:rPr>
              <a:t>Sony</a:t>
            </a:r>
            <a:endParaRPr lang="ru-RU" sz="2200" dirty="0">
              <a:solidFill>
                <a:schemeClr val="tx1"/>
              </a:solidFill>
            </a:endParaRPr>
          </a:p>
        </p:txBody>
      </p:sp>
      <p:sp>
        <p:nvSpPr>
          <p:cNvPr id="19" name="TextBox 18"/>
          <p:cNvSpPr txBox="1"/>
          <p:nvPr/>
        </p:nvSpPr>
        <p:spPr>
          <a:xfrm>
            <a:off x="2238348" y="2143117"/>
            <a:ext cx="1143008" cy="492443"/>
          </a:xfrm>
          <a:prstGeom prst="rect">
            <a:avLst/>
          </a:prstGeom>
          <a:noFill/>
        </p:spPr>
        <p:txBody>
          <a:bodyPr wrap="square" rtlCol="0">
            <a:spAutoFit/>
          </a:bodyPr>
          <a:lstStyle/>
          <a:p>
            <a:r>
              <a:rPr lang="ru-RU" sz="2600" b="1" dirty="0"/>
              <a:t>19</a:t>
            </a:r>
            <a:r>
              <a:rPr lang="en-US" sz="2600" b="1" dirty="0"/>
              <a:t>81</a:t>
            </a:r>
            <a:r>
              <a:rPr lang="ru-RU" sz="2600" b="1" dirty="0"/>
              <a:t> г.</a:t>
            </a:r>
            <a:endParaRPr lang="ru-RU" sz="2600" b="1" dirty="0"/>
          </a:p>
        </p:txBody>
      </p:sp>
      <p:sp>
        <p:nvSpPr>
          <p:cNvPr id="20" name="Скругленный прямоугольник 19"/>
          <p:cNvSpPr/>
          <p:nvPr/>
        </p:nvSpPr>
        <p:spPr>
          <a:xfrm>
            <a:off x="3452794" y="2857496"/>
            <a:ext cx="7000924"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spc="-20" dirty="0">
                <a:solidFill>
                  <a:schemeClr val="tx1"/>
                </a:solidFill>
              </a:rPr>
              <a:t>Накопители видеоинформации в цифровой форме (1,5 с)</a:t>
            </a:r>
            <a:endParaRPr lang="ru-RU" sz="2200" spc="-20" dirty="0">
              <a:solidFill>
                <a:schemeClr val="tx1"/>
              </a:solidFill>
            </a:endParaRPr>
          </a:p>
        </p:txBody>
      </p:sp>
      <p:sp>
        <p:nvSpPr>
          <p:cNvPr id="21" name="TextBox 20"/>
          <p:cNvSpPr txBox="1"/>
          <p:nvPr/>
        </p:nvSpPr>
        <p:spPr>
          <a:xfrm>
            <a:off x="2238348" y="2857497"/>
            <a:ext cx="1143008" cy="492443"/>
          </a:xfrm>
          <a:prstGeom prst="rect">
            <a:avLst/>
          </a:prstGeom>
          <a:noFill/>
        </p:spPr>
        <p:txBody>
          <a:bodyPr wrap="square" rtlCol="0">
            <a:spAutoFit/>
          </a:bodyPr>
          <a:lstStyle/>
          <a:p>
            <a:r>
              <a:rPr lang="ru-RU" sz="2600" b="1" dirty="0"/>
              <a:t>19</a:t>
            </a:r>
            <a:r>
              <a:rPr lang="en-US" sz="2600" b="1" dirty="0"/>
              <a:t>81</a:t>
            </a:r>
            <a:r>
              <a:rPr lang="ru-RU" sz="2600" b="1" dirty="0"/>
              <a:t> г.</a:t>
            </a:r>
            <a:endParaRPr lang="ru-RU" sz="2600" b="1" dirty="0"/>
          </a:p>
        </p:txBody>
      </p:sp>
      <p:sp>
        <p:nvSpPr>
          <p:cNvPr id="22" name="Скругленный прямоугольник 21"/>
          <p:cNvSpPr/>
          <p:nvPr/>
        </p:nvSpPr>
        <p:spPr>
          <a:xfrm>
            <a:off x="3452794" y="3571876"/>
            <a:ext cx="7000924"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200" spc="-20" dirty="0">
                <a:solidFill>
                  <a:schemeClr val="tx1"/>
                </a:solidFill>
              </a:rPr>
              <a:t>Цифровой ВМ. Франция, ФРГ, Япония</a:t>
            </a:r>
            <a:endParaRPr lang="ru-RU" sz="2200" spc="-20" dirty="0">
              <a:solidFill>
                <a:schemeClr val="tx1"/>
              </a:solidFill>
            </a:endParaRPr>
          </a:p>
        </p:txBody>
      </p:sp>
      <p:sp>
        <p:nvSpPr>
          <p:cNvPr id="23" name="TextBox 22"/>
          <p:cNvSpPr txBox="1"/>
          <p:nvPr/>
        </p:nvSpPr>
        <p:spPr>
          <a:xfrm>
            <a:off x="2238348" y="3571877"/>
            <a:ext cx="1143008" cy="492443"/>
          </a:xfrm>
          <a:prstGeom prst="rect">
            <a:avLst/>
          </a:prstGeom>
          <a:noFill/>
        </p:spPr>
        <p:txBody>
          <a:bodyPr wrap="square" rtlCol="0">
            <a:spAutoFit/>
          </a:bodyPr>
          <a:lstStyle/>
          <a:p>
            <a:r>
              <a:rPr lang="ru-RU" sz="2600" b="1" dirty="0"/>
              <a:t>19</a:t>
            </a:r>
            <a:r>
              <a:rPr lang="en-US" sz="2600" b="1" dirty="0"/>
              <a:t>8</a:t>
            </a:r>
            <a:r>
              <a:rPr lang="ru-RU" sz="2600" b="1" dirty="0"/>
              <a:t>3 г.</a:t>
            </a:r>
            <a:endParaRPr lang="ru-RU" sz="2600" b="1" dirty="0"/>
          </a:p>
        </p:txBody>
      </p:sp>
      <p:sp>
        <p:nvSpPr>
          <p:cNvPr id="24" name="Скругленный прямоугольник 23"/>
          <p:cNvSpPr/>
          <p:nvPr/>
        </p:nvSpPr>
        <p:spPr>
          <a:xfrm>
            <a:off x="3452794" y="4286256"/>
            <a:ext cx="7000924" cy="642942"/>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spc="-20" dirty="0" err="1">
                <a:solidFill>
                  <a:schemeClr val="tx1"/>
                </a:solidFill>
              </a:rPr>
              <a:t>CamCutter</a:t>
            </a:r>
            <a:r>
              <a:rPr lang="en-US" sz="2200" spc="-20" dirty="0">
                <a:solidFill>
                  <a:schemeClr val="tx1"/>
                </a:solidFill>
              </a:rPr>
              <a:t> </a:t>
            </a:r>
            <a:r>
              <a:rPr lang="ru-RU" sz="2200" spc="-20" dirty="0">
                <a:solidFill>
                  <a:schemeClr val="tx1"/>
                </a:solidFill>
              </a:rPr>
              <a:t>фирмы </a:t>
            </a:r>
            <a:r>
              <a:rPr lang="en-US" sz="2200" spc="-20" dirty="0">
                <a:solidFill>
                  <a:schemeClr val="tx1"/>
                </a:solidFill>
              </a:rPr>
              <a:t>Avid</a:t>
            </a:r>
            <a:r>
              <a:rPr lang="ru-RU" sz="2200" spc="-20" dirty="0">
                <a:solidFill>
                  <a:schemeClr val="tx1"/>
                </a:solidFill>
              </a:rPr>
              <a:t>. 20 мин, 2,4 Гбайт, кодирование 4:2:2 (8 бит)</a:t>
            </a:r>
            <a:endParaRPr lang="ru-RU" sz="2200" spc="-20" dirty="0">
              <a:solidFill>
                <a:schemeClr val="tx1"/>
              </a:solidFill>
            </a:endParaRPr>
          </a:p>
        </p:txBody>
      </p:sp>
      <p:sp>
        <p:nvSpPr>
          <p:cNvPr id="25" name="TextBox 24"/>
          <p:cNvSpPr txBox="1"/>
          <p:nvPr/>
        </p:nvSpPr>
        <p:spPr>
          <a:xfrm>
            <a:off x="2238348" y="4286257"/>
            <a:ext cx="1143008" cy="492443"/>
          </a:xfrm>
          <a:prstGeom prst="rect">
            <a:avLst/>
          </a:prstGeom>
          <a:noFill/>
        </p:spPr>
        <p:txBody>
          <a:bodyPr wrap="square" rtlCol="0">
            <a:spAutoFit/>
          </a:bodyPr>
          <a:lstStyle/>
          <a:p>
            <a:r>
              <a:rPr lang="ru-RU" sz="2600" b="1" dirty="0"/>
              <a:t>1995 г.</a:t>
            </a:r>
            <a:endParaRPr lang="ru-RU" sz="2600" b="1" dirty="0"/>
          </a:p>
        </p:txBody>
      </p:sp>
      <p:sp>
        <p:nvSpPr>
          <p:cNvPr id="13"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История видеозаписи</a:t>
            </a:r>
            <a:endParaRPr lang="ru-RU" sz="2800" b="1" dirty="0"/>
          </a:p>
        </p:txBody>
      </p:sp>
    </p:spTree>
    <p:extLst>
      <p:ext uri="{BB962C8B-B14F-4D97-AF65-F5344CB8AC3E}">
        <p14:creationId xmlns:p14="http://schemas.microsoft.com/office/powerpoint/2010/main" val="1793410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Таблица 99"/>
          <p:cNvGraphicFramePr>
            <a:graphicFrameLocks noGrp="1"/>
          </p:cNvGraphicFramePr>
          <p:nvPr/>
        </p:nvGraphicFramePr>
        <p:xfrm>
          <a:off x="2095472" y="1214423"/>
          <a:ext cx="8001056" cy="5323607"/>
        </p:xfrm>
        <a:graphic>
          <a:graphicData uri="http://schemas.openxmlformats.org/drawingml/2006/table">
            <a:tbl>
              <a:tblPr firstRow="1" bandRow="1">
                <a:tableStyleId>{5C22544A-7EE6-4342-B048-85BDC9FD1C3A}</a:tableStyleId>
              </a:tblPr>
              <a:tblGrid>
                <a:gridCol w="3186261"/>
                <a:gridCol w="2478203"/>
                <a:gridCol w="2336592"/>
              </a:tblGrid>
              <a:tr h="389525">
                <a:tc>
                  <a:txBody>
                    <a:bodyPr/>
                    <a:lstStyle/>
                    <a:p>
                      <a:pPr algn="ctr"/>
                      <a:r>
                        <a:rPr lang="ru-RU" sz="2200" dirty="0" smtClean="0"/>
                        <a:t>Характеристика</a:t>
                      </a:r>
                      <a:endParaRPr lang="ru-RU" sz="2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200" spc="-20" dirty="0" smtClean="0"/>
                        <a:t>Электроника</a:t>
                      </a:r>
                      <a:r>
                        <a:rPr lang="ru-RU" sz="2200" spc="-20" baseline="0" dirty="0" smtClean="0"/>
                        <a:t> Л1-08</a:t>
                      </a:r>
                      <a:endParaRPr lang="ru-RU" sz="2200" spc="-2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200" dirty="0" smtClean="0"/>
                        <a:t>Орбита-50, видео</a:t>
                      </a:r>
                      <a:endParaRPr lang="ru-RU" sz="2200" dirty="0"/>
                    </a:p>
                  </a:txBody>
                  <a:tcPr anchor="ctr"/>
                </a:tc>
              </a:tr>
              <a:tr h="389525">
                <a:tc>
                  <a:txBody>
                    <a:bodyPr/>
                    <a:lstStyle/>
                    <a:p>
                      <a:pPr algn="ctr">
                        <a:lnSpc>
                          <a:spcPts val="2300"/>
                        </a:lnSpc>
                        <a:spcBef>
                          <a:spcPts val="0"/>
                        </a:spcBef>
                      </a:pPr>
                      <a:r>
                        <a:rPr lang="ru-RU" sz="2200" i="0" dirty="0" smtClean="0"/>
                        <a:t>Назначение </a:t>
                      </a:r>
                      <a:endParaRPr lang="ru-RU" sz="2200" i="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Настольный</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Переносной </a:t>
                      </a:r>
                      <a:endParaRPr lang="ru-RU" sz="2200" dirty="0"/>
                    </a:p>
                  </a:txBody>
                  <a:tcPr anchor="ctr"/>
                </a:tc>
              </a:tr>
              <a:tr h="389525">
                <a:tc>
                  <a:txBody>
                    <a:bodyPr/>
                    <a:lstStyle/>
                    <a:p>
                      <a:pPr algn="ctr">
                        <a:lnSpc>
                          <a:spcPts val="2300"/>
                        </a:lnSpc>
                        <a:spcBef>
                          <a:spcPts val="0"/>
                        </a:spcBef>
                      </a:pPr>
                      <a:r>
                        <a:rPr lang="ru-RU" sz="2200" dirty="0" smtClean="0"/>
                        <a:t>Масса, кг</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10</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10</a:t>
                      </a:r>
                      <a:endParaRPr lang="ru-RU" sz="2200" dirty="0"/>
                    </a:p>
                  </a:txBody>
                  <a:tcPr anchor="ctr"/>
                </a:tc>
              </a:tr>
              <a:tr h="389525">
                <a:tc>
                  <a:txBody>
                    <a:bodyPr/>
                    <a:lstStyle/>
                    <a:p>
                      <a:pPr algn="ctr">
                        <a:lnSpc>
                          <a:spcPts val="2300"/>
                        </a:lnSpc>
                        <a:spcBef>
                          <a:spcPts val="0"/>
                        </a:spcBef>
                      </a:pPr>
                      <a:r>
                        <a:rPr lang="ru-RU" sz="2200" dirty="0" smtClean="0"/>
                        <a:t>Габариты </a:t>
                      </a:r>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410</a:t>
                      </a:r>
                      <a:r>
                        <a:rPr lang="ru-RU" sz="2200" baseline="0" dirty="0" smtClean="0"/>
                        <a:t> </a:t>
                      </a:r>
                      <a:r>
                        <a:rPr lang="ru-RU" sz="2200" baseline="0" dirty="0" err="1" smtClean="0"/>
                        <a:t>х</a:t>
                      </a:r>
                      <a:r>
                        <a:rPr lang="ru-RU" sz="2200" baseline="0" dirty="0" smtClean="0"/>
                        <a:t> 282 </a:t>
                      </a:r>
                      <a:r>
                        <a:rPr lang="ru-RU" sz="2200" baseline="0" dirty="0" err="1" smtClean="0"/>
                        <a:t>х</a:t>
                      </a:r>
                      <a:r>
                        <a:rPr lang="ru-RU" sz="2200" baseline="0" dirty="0" smtClean="0"/>
                        <a:t> 135</a:t>
                      </a:r>
                      <a:endParaRPr lang="ru-RU" sz="2200" dirty="0"/>
                    </a:p>
                  </a:txBody>
                  <a:tcPr anchor="ctr"/>
                </a:tc>
                <a:tc>
                  <a:txBody>
                    <a:bodyPr/>
                    <a:lstStyle/>
                    <a:p>
                      <a:pPr algn="ctr">
                        <a:lnSpc>
                          <a:spcPts val="2300"/>
                        </a:lnSpc>
                        <a:spcBef>
                          <a:spcPts val="0"/>
                        </a:spcBef>
                      </a:pPr>
                      <a:r>
                        <a:rPr lang="ru-RU" sz="2200" dirty="0" smtClean="0"/>
                        <a:t>300 </a:t>
                      </a:r>
                      <a:r>
                        <a:rPr lang="ru-RU" sz="2200" dirty="0" err="1" smtClean="0"/>
                        <a:t>х</a:t>
                      </a:r>
                      <a:r>
                        <a:rPr lang="ru-RU" sz="2200" baseline="0" dirty="0" smtClean="0"/>
                        <a:t> 300 </a:t>
                      </a:r>
                      <a:r>
                        <a:rPr lang="ru-RU" sz="2200" baseline="0" dirty="0" err="1" smtClean="0"/>
                        <a:t>х</a:t>
                      </a:r>
                      <a:r>
                        <a:rPr lang="ru-RU" sz="2200" baseline="0" dirty="0" smtClean="0"/>
                        <a:t> 125</a:t>
                      </a:r>
                      <a:endParaRPr lang="ru-RU" sz="2200" dirty="0"/>
                    </a:p>
                  </a:txBody>
                  <a:tcPr anchor="ctr"/>
                </a:tc>
              </a:tr>
              <a:tr h="389525">
                <a:tc>
                  <a:txBody>
                    <a:bodyPr/>
                    <a:lstStyle/>
                    <a:p>
                      <a:pPr algn="ctr">
                        <a:lnSpc>
                          <a:spcPts val="2300"/>
                        </a:lnSpc>
                        <a:spcBef>
                          <a:spcPts val="0"/>
                        </a:spcBef>
                      </a:pPr>
                      <a:r>
                        <a:rPr lang="ru-RU" sz="2200" dirty="0" smtClean="0"/>
                        <a:t>ТВ-сигнал</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ч</a:t>
                      </a:r>
                      <a:r>
                        <a:rPr lang="en-US" sz="2200" dirty="0" smtClean="0"/>
                        <a:t>/</a:t>
                      </a:r>
                      <a:r>
                        <a:rPr lang="ru-RU" sz="2200" dirty="0" smtClean="0"/>
                        <a:t>б</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Цветной</a:t>
                      </a:r>
                      <a:endParaRPr lang="ru-RU" sz="2200" dirty="0"/>
                    </a:p>
                  </a:txBody>
                  <a:tcPr anchor="ctr"/>
                </a:tc>
              </a:tr>
              <a:tr h="389525">
                <a:tc>
                  <a:txBody>
                    <a:bodyPr/>
                    <a:lstStyle/>
                    <a:p>
                      <a:pPr algn="ctr">
                        <a:lnSpc>
                          <a:spcPts val="2300"/>
                        </a:lnSpc>
                        <a:spcBef>
                          <a:spcPts val="0"/>
                        </a:spcBef>
                      </a:pPr>
                      <a:r>
                        <a:rPr lang="ru-RU" sz="2200" dirty="0" smtClean="0"/>
                        <a:t>Лента</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Катушка</a:t>
                      </a:r>
                      <a:endParaRPr lang="ru-RU" sz="2200" dirty="0"/>
                    </a:p>
                  </a:txBody>
                  <a:tcPr anchor="ctr"/>
                </a:tc>
                <a:tc>
                  <a:txBody>
                    <a:bodyPr/>
                    <a:lstStyle/>
                    <a:p>
                      <a:pPr algn="ctr">
                        <a:lnSpc>
                          <a:spcPts val="2300"/>
                        </a:lnSpc>
                        <a:spcBef>
                          <a:spcPts val="0"/>
                        </a:spcBef>
                      </a:pPr>
                      <a:r>
                        <a:rPr lang="ru-RU" sz="2200" dirty="0" smtClean="0"/>
                        <a:t>Кассета</a:t>
                      </a:r>
                      <a:endParaRPr lang="ru-RU" sz="2200" dirty="0"/>
                    </a:p>
                  </a:txBody>
                  <a:tcPr anchor="ctr"/>
                </a:tc>
              </a:tr>
              <a:tr h="695581">
                <a:tc>
                  <a:txBody>
                    <a:bodyPr/>
                    <a:lstStyle/>
                    <a:p>
                      <a:pPr algn="ctr">
                        <a:lnSpc>
                          <a:spcPts val="2300"/>
                        </a:lnSpc>
                        <a:spcBef>
                          <a:spcPts val="0"/>
                        </a:spcBef>
                      </a:pPr>
                      <a:r>
                        <a:rPr lang="ru-RU" sz="2200" dirty="0" smtClean="0"/>
                        <a:t>Скорость ленты, см</a:t>
                      </a:r>
                      <a:r>
                        <a:rPr lang="en-US" sz="2200" dirty="0" smtClean="0"/>
                        <a:t>/c</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7,8</a:t>
                      </a:r>
                      <a:endParaRPr lang="ru-RU" sz="2200" dirty="0"/>
                    </a:p>
                  </a:txBody>
                  <a:tcPr anchor="ctr"/>
                </a:tc>
                <a:tc>
                  <a:txBody>
                    <a:bodyPr/>
                    <a:lstStyle/>
                    <a:p>
                      <a:pPr algn="ctr">
                        <a:lnSpc>
                          <a:spcPts val="2300"/>
                        </a:lnSpc>
                        <a:spcBef>
                          <a:spcPts val="0"/>
                        </a:spcBef>
                      </a:pPr>
                      <a:r>
                        <a:rPr lang="ru-RU" sz="2200" dirty="0" smtClean="0"/>
                        <a:t>14,29</a:t>
                      </a:r>
                      <a:endParaRPr lang="ru-RU" sz="2200" dirty="0"/>
                    </a:p>
                  </a:txBody>
                  <a:tcPr anchor="ctr"/>
                </a:tc>
              </a:tr>
              <a:tr h="389525">
                <a:tc>
                  <a:txBody>
                    <a:bodyPr/>
                    <a:lstStyle/>
                    <a:p>
                      <a:pPr algn="ctr">
                        <a:lnSpc>
                          <a:spcPts val="2300"/>
                        </a:lnSpc>
                        <a:spcBef>
                          <a:spcPts val="0"/>
                        </a:spcBef>
                      </a:pPr>
                      <a:r>
                        <a:rPr lang="ru-RU" sz="2200" dirty="0" smtClean="0"/>
                        <a:t>Время</a:t>
                      </a:r>
                      <a:r>
                        <a:rPr lang="ru-RU" sz="2200" baseline="0" dirty="0" smtClean="0"/>
                        <a:t> записи, мин</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170</a:t>
                      </a:r>
                      <a:endParaRPr lang="ru-RU" sz="2200" dirty="0"/>
                    </a:p>
                  </a:txBody>
                  <a:tcPr anchor="ctr"/>
                </a:tc>
                <a:tc>
                  <a:txBody>
                    <a:bodyPr/>
                    <a:lstStyle/>
                    <a:p>
                      <a:pPr algn="ctr">
                        <a:lnSpc>
                          <a:spcPts val="2300"/>
                        </a:lnSpc>
                        <a:spcBef>
                          <a:spcPts val="0"/>
                        </a:spcBef>
                      </a:pPr>
                      <a:r>
                        <a:rPr lang="ru-RU" sz="2200" dirty="0" smtClean="0"/>
                        <a:t>30</a:t>
                      </a:r>
                      <a:endParaRPr lang="ru-RU" sz="2200" dirty="0"/>
                    </a:p>
                  </a:txBody>
                  <a:tcPr anchor="ctr"/>
                </a:tc>
              </a:tr>
              <a:tr h="695581">
                <a:tc>
                  <a:txBody>
                    <a:bodyPr/>
                    <a:lstStyle/>
                    <a:p>
                      <a:pPr algn="ctr">
                        <a:lnSpc>
                          <a:spcPts val="2300"/>
                        </a:lnSpc>
                        <a:spcBef>
                          <a:spcPts val="0"/>
                        </a:spcBef>
                      </a:pPr>
                      <a:r>
                        <a:rPr lang="ru-RU" sz="2200" spc="-20" baseline="0" dirty="0" smtClean="0"/>
                        <a:t>Скорость головка-лента, м</a:t>
                      </a:r>
                      <a:r>
                        <a:rPr lang="en-US" sz="2200" spc="-20" baseline="0" dirty="0" smtClean="0"/>
                        <a:t>/c</a:t>
                      </a:r>
                      <a:endParaRPr lang="ru-RU" sz="2200" spc="-20" baseline="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8,1</a:t>
                      </a:r>
                      <a:endParaRPr lang="ru-RU" sz="2200" dirty="0"/>
                    </a:p>
                  </a:txBody>
                  <a:tcPr anchor="ctr"/>
                </a:tc>
                <a:tc>
                  <a:txBody>
                    <a:bodyPr/>
                    <a:lstStyle/>
                    <a:p>
                      <a:pPr algn="ctr">
                        <a:lnSpc>
                          <a:spcPts val="2300"/>
                        </a:lnSpc>
                        <a:spcBef>
                          <a:spcPts val="0"/>
                        </a:spcBef>
                      </a:pPr>
                      <a:r>
                        <a:rPr lang="ru-RU" sz="2200" dirty="0" smtClean="0"/>
                        <a:t>8,1</a:t>
                      </a:r>
                      <a:endParaRPr lang="ru-RU" sz="2200" dirty="0"/>
                    </a:p>
                  </a:txBody>
                  <a:tcPr anchor="ctr"/>
                </a:tc>
              </a:tr>
              <a:tr h="389525">
                <a:tc>
                  <a:txBody>
                    <a:bodyPr/>
                    <a:lstStyle/>
                    <a:p>
                      <a:pPr algn="ctr">
                        <a:lnSpc>
                          <a:spcPts val="2300"/>
                        </a:lnSpc>
                        <a:spcBef>
                          <a:spcPts val="0"/>
                        </a:spcBef>
                      </a:pPr>
                      <a:r>
                        <a:rPr lang="ru-RU" sz="2200" dirty="0" smtClean="0"/>
                        <a:t>Число строк</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220</a:t>
                      </a:r>
                      <a:endParaRPr lang="ru-RU" sz="2200" dirty="0"/>
                    </a:p>
                  </a:txBody>
                  <a:tcPr anchor="ctr"/>
                </a:tc>
                <a:tc>
                  <a:txBody>
                    <a:bodyPr/>
                    <a:lstStyle/>
                    <a:p>
                      <a:pPr algn="ctr">
                        <a:lnSpc>
                          <a:spcPts val="2300"/>
                        </a:lnSpc>
                        <a:spcBef>
                          <a:spcPts val="0"/>
                        </a:spcBef>
                      </a:pPr>
                      <a:r>
                        <a:rPr lang="ru-RU" sz="2200" dirty="0" smtClean="0"/>
                        <a:t>220</a:t>
                      </a:r>
                      <a:endParaRPr lang="ru-RU" sz="2200" dirty="0"/>
                    </a:p>
                  </a:txBody>
                  <a:tcPr anchor="ctr"/>
                </a:tc>
              </a:tr>
              <a:tr h="389525">
                <a:tc>
                  <a:txBody>
                    <a:bodyPr/>
                    <a:lstStyle/>
                    <a:p>
                      <a:pPr algn="ctr">
                        <a:lnSpc>
                          <a:spcPts val="2300"/>
                        </a:lnSpc>
                        <a:spcBef>
                          <a:spcPts val="0"/>
                        </a:spcBef>
                      </a:pPr>
                      <a:r>
                        <a:rPr lang="ru-RU" sz="2200" dirty="0" smtClean="0"/>
                        <a:t>Отношение </a:t>
                      </a:r>
                      <a:r>
                        <a:rPr lang="en-US" sz="2200" dirty="0" smtClean="0"/>
                        <a:t>C/</a:t>
                      </a:r>
                      <a:r>
                        <a:rPr lang="ru-RU" sz="2200" dirty="0" smtClean="0"/>
                        <a:t>Ш,</a:t>
                      </a:r>
                      <a:r>
                        <a:rPr lang="ru-RU" sz="2200" baseline="0" dirty="0" smtClean="0"/>
                        <a:t> </a:t>
                      </a:r>
                      <a:r>
                        <a:rPr lang="ru-RU" sz="2200" baseline="0" dirty="0" err="1" smtClean="0"/>
                        <a:t>дб</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40</a:t>
                      </a:r>
                      <a:endParaRPr lang="ru-RU" sz="2200" dirty="0"/>
                    </a:p>
                  </a:txBody>
                  <a:tcPr anchor="ctr"/>
                </a:tc>
                <a:tc>
                  <a:txBody>
                    <a:bodyPr/>
                    <a:lstStyle/>
                    <a:p>
                      <a:pPr algn="ctr">
                        <a:lnSpc>
                          <a:spcPts val="2300"/>
                        </a:lnSpc>
                        <a:spcBef>
                          <a:spcPts val="0"/>
                        </a:spcBef>
                      </a:pPr>
                      <a:r>
                        <a:rPr lang="ru-RU" sz="2200" dirty="0" smtClean="0"/>
                        <a:t>38</a:t>
                      </a:r>
                      <a:endParaRPr lang="ru-RU" sz="2200" dirty="0"/>
                    </a:p>
                  </a:txBody>
                  <a:tcPr anchor="ctr"/>
                </a:tc>
              </a:tr>
              <a:tr h="389525">
                <a:tc>
                  <a:txBody>
                    <a:bodyPr/>
                    <a:lstStyle/>
                    <a:p>
                      <a:pPr algn="ctr">
                        <a:lnSpc>
                          <a:spcPts val="2300"/>
                        </a:lnSpc>
                        <a:spcBef>
                          <a:spcPts val="0"/>
                        </a:spcBef>
                      </a:pPr>
                      <a:r>
                        <a:rPr lang="ru-RU" sz="2200" dirty="0" smtClean="0"/>
                        <a:t>Питание </a:t>
                      </a:r>
                      <a:endParaRPr lang="ru-RU" sz="22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200" dirty="0" smtClean="0"/>
                        <a:t>сеть</a:t>
                      </a:r>
                      <a:endParaRPr lang="ru-RU" sz="2200" dirty="0"/>
                    </a:p>
                  </a:txBody>
                  <a:tcPr anchor="ctr"/>
                </a:tc>
                <a:tc>
                  <a:txBody>
                    <a:bodyPr/>
                    <a:lstStyle/>
                    <a:p>
                      <a:pPr algn="ctr">
                        <a:lnSpc>
                          <a:spcPts val="2300"/>
                        </a:lnSpc>
                        <a:spcBef>
                          <a:spcPts val="0"/>
                        </a:spcBef>
                      </a:pPr>
                      <a:r>
                        <a:rPr lang="ru-RU" sz="2200" dirty="0" smtClean="0"/>
                        <a:t>батарея</a:t>
                      </a:r>
                      <a:endParaRPr lang="ru-RU" sz="2200" dirty="0"/>
                    </a:p>
                  </a:txBody>
                  <a:tcPr anchor="ctr"/>
                </a:tc>
              </a:tr>
            </a:tbl>
          </a:graphicData>
        </a:graphic>
      </p:graphicFrame>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Характеристики первых бытовых ВМ</a:t>
            </a:r>
            <a:endParaRPr lang="ru-RU" sz="2800" b="1" dirty="0"/>
          </a:p>
        </p:txBody>
      </p:sp>
    </p:spTree>
    <p:extLst>
      <p:ext uri="{BB962C8B-B14F-4D97-AF65-F5344CB8AC3E}">
        <p14:creationId xmlns:p14="http://schemas.microsoft.com/office/powerpoint/2010/main" val="148973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Таблица 99"/>
          <p:cNvGraphicFramePr>
            <a:graphicFrameLocks noGrp="1"/>
          </p:cNvGraphicFramePr>
          <p:nvPr/>
        </p:nvGraphicFramePr>
        <p:xfrm>
          <a:off x="2024034" y="2285992"/>
          <a:ext cx="8072494" cy="2807402"/>
        </p:xfrm>
        <a:graphic>
          <a:graphicData uri="http://schemas.openxmlformats.org/drawingml/2006/table">
            <a:tbl>
              <a:tblPr firstRow="1" bandRow="1">
                <a:tableStyleId>{5C22544A-7EE6-4342-B048-85BDC9FD1C3A}</a:tableStyleId>
              </a:tblPr>
              <a:tblGrid>
                <a:gridCol w="5715040"/>
                <a:gridCol w="2357454"/>
              </a:tblGrid>
              <a:tr h="282407">
                <a:tc>
                  <a:txBody>
                    <a:bodyPr/>
                    <a:lstStyle/>
                    <a:p>
                      <a:pPr algn="ctr"/>
                      <a:r>
                        <a:rPr lang="ru-RU" sz="2400" dirty="0" smtClean="0"/>
                        <a:t>Носитель</a:t>
                      </a:r>
                      <a:endParaRPr lang="ru-RU"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Плотность, мм</a:t>
                      </a:r>
                      <a:r>
                        <a:rPr lang="ru-RU" sz="2400" baseline="30000" dirty="0" smtClean="0"/>
                        <a:t>2</a:t>
                      </a:r>
                      <a:endParaRPr lang="ru-RU" sz="2400" baseline="30000" dirty="0"/>
                    </a:p>
                  </a:txBody>
                  <a:tcPr anchor="ctr"/>
                </a:tc>
              </a:tr>
              <a:tr h="253830">
                <a:tc>
                  <a:txBody>
                    <a:bodyPr/>
                    <a:lstStyle/>
                    <a:p>
                      <a:pPr algn="ctr">
                        <a:lnSpc>
                          <a:spcPts val="2300"/>
                        </a:lnSpc>
                        <a:spcBef>
                          <a:spcPts val="0"/>
                        </a:spcBef>
                      </a:pPr>
                      <a:r>
                        <a:rPr lang="ru-RU" sz="2400" i="0" dirty="0" smtClean="0"/>
                        <a:t>ВМ «Кадр»</a:t>
                      </a:r>
                      <a:endParaRPr lang="ru-RU" sz="2400" i="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400" dirty="0" smtClean="0"/>
                        <a:t>645</a:t>
                      </a:r>
                      <a:endParaRPr lang="ru-RU" sz="2400" dirty="0"/>
                    </a:p>
                  </a:txBody>
                  <a:tcPr anchor="ctr"/>
                </a:tc>
              </a:tr>
              <a:tr h="253830">
                <a:tc>
                  <a:txBody>
                    <a:bodyPr/>
                    <a:lstStyle/>
                    <a:p>
                      <a:pPr algn="ctr">
                        <a:lnSpc>
                          <a:spcPts val="2300"/>
                        </a:lnSpc>
                        <a:spcBef>
                          <a:spcPts val="0"/>
                        </a:spcBef>
                      </a:pPr>
                      <a:r>
                        <a:rPr lang="ru-RU" sz="2400" dirty="0" smtClean="0"/>
                        <a:t>16-мм кинопленка</a:t>
                      </a:r>
                      <a:endParaRPr lang="ru-RU" sz="24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ru-RU" sz="2400" dirty="0" smtClean="0"/>
                        <a:t>98,1</a:t>
                      </a:r>
                      <a:endParaRPr lang="ru-RU" sz="2400" dirty="0"/>
                    </a:p>
                  </a:txBody>
                  <a:tcPr anchor="ctr"/>
                </a:tc>
              </a:tr>
              <a:tr h="253830">
                <a:tc>
                  <a:txBody>
                    <a:bodyPr/>
                    <a:lstStyle/>
                    <a:p>
                      <a:pPr algn="ctr">
                        <a:lnSpc>
                          <a:spcPts val="2300"/>
                        </a:lnSpc>
                        <a:spcBef>
                          <a:spcPts val="0"/>
                        </a:spcBef>
                      </a:pPr>
                      <a:r>
                        <a:rPr lang="ru-RU" sz="2400" dirty="0" smtClean="0"/>
                        <a:t>ВМ</a:t>
                      </a:r>
                      <a:r>
                        <a:rPr lang="en-US" sz="2400" baseline="0" dirty="0" smtClean="0"/>
                        <a:t> </a:t>
                      </a:r>
                      <a:r>
                        <a:rPr lang="ru-RU" sz="2400" baseline="0" dirty="0" smtClean="0"/>
                        <a:t>«</a:t>
                      </a:r>
                      <a:r>
                        <a:rPr lang="en-US" sz="2400" baseline="0" dirty="0" smtClean="0"/>
                        <a:t>U-</a:t>
                      </a:r>
                      <a:r>
                        <a:rPr lang="en-US" sz="2400" baseline="0" dirty="0" err="1" smtClean="0"/>
                        <a:t>matic</a:t>
                      </a:r>
                      <a:r>
                        <a:rPr lang="ru-RU" sz="2400" baseline="0" dirty="0" smtClean="0"/>
                        <a:t>»</a:t>
                      </a:r>
                      <a:endParaRPr lang="ru-RU" sz="2400" dirty="0" smtClean="0"/>
                    </a:p>
                  </a:txBody>
                  <a:tcPr anchor="ctr"/>
                </a:tc>
                <a:tc>
                  <a:txBody>
                    <a:bodyPr/>
                    <a:lstStyle/>
                    <a:p>
                      <a:pPr algn="ctr">
                        <a:lnSpc>
                          <a:spcPts val="2300"/>
                        </a:lnSpc>
                        <a:spcBef>
                          <a:spcPts val="0"/>
                        </a:spcBef>
                      </a:pPr>
                      <a:r>
                        <a:rPr lang="ru-RU" sz="2400" dirty="0" smtClean="0"/>
                        <a:t>59,7</a:t>
                      </a:r>
                      <a:endParaRPr lang="ru-RU" sz="2400" dirty="0"/>
                    </a:p>
                  </a:txBody>
                  <a:tcPr anchor="ctr"/>
                </a:tc>
              </a:tr>
              <a:tr h="253830">
                <a:tc>
                  <a:txBody>
                    <a:bodyPr/>
                    <a:lstStyle/>
                    <a:p>
                      <a:pPr algn="ctr">
                        <a:lnSpc>
                          <a:spcPts val="2300"/>
                        </a:lnSpc>
                        <a:spcBef>
                          <a:spcPts val="0"/>
                        </a:spcBef>
                      </a:pPr>
                      <a:r>
                        <a:rPr lang="ru-RU" sz="2400" dirty="0" smtClean="0"/>
                        <a:t>ВМ</a:t>
                      </a:r>
                      <a:r>
                        <a:rPr lang="ru-RU" sz="2400" baseline="0" dirty="0" smtClean="0"/>
                        <a:t> «</a:t>
                      </a:r>
                      <a:r>
                        <a:rPr lang="en-US" sz="2400" baseline="0" dirty="0" err="1" smtClean="0"/>
                        <a:t>Betacam</a:t>
                      </a:r>
                      <a:r>
                        <a:rPr lang="ru-RU" sz="2400" baseline="0" dirty="0" smtClean="0"/>
                        <a:t>»</a:t>
                      </a:r>
                      <a:endParaRPr lang="ru-RU" sz="2400" dirty="0"/>
                    </a:p>
                  </a:txBody>
                  <a:tcPr anchor="ctr"/>
                </a:tc>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r>
                        <a:rPr lang="en-US" sz="2400" dirty="0" smtClean="0"/>
                        <a:t>8,8</a:t>
                      </a:r>
                      <a:endParaRPr lang="ru-RU" sz="2400" dirty="0"/>
                    </a:p>
                  </a:txBody>
                  <a:tcPr anchor="ctr"/>
                </a:tc>
              </a:tr>
              <a:tr h="253830">
                <a:tc>
                  <a:txBody>
                    <a:bodyPr/>
                    <a:lstStyle/>
                    <a:p>
                      <a:pPr algn="ctr">
                        <a:lnSpc>
                          <a:spcPts val="2300"/>
                        </a:lnSpc>
                        <a:spcBef>
                          <a:spcPts val="0"/>
                        </a:spcBef>
                      </a:pPr>
                      <a:r>
                        <a:rPr lang="ru-RU" sz="2400" dirty="0" smtClean="0"/>
                        <a:t>Видеодиск </a:t>
                      </a:r>
                      <a:r>
                        <a:rPr lang="en-US" sz="2400" dirty="0" smtClean="0"/>
                        <a:t>Laser Vision</a:t>
                      </a:r>
                      <a:endParaRPr lang="ru-RU" sz="2400" dirty="0"/>
                    </a:p>
                  </a:txBody>
                  <a:tcPr anchor="ctr"/>
                </a:tc>
                <a:tc>
                  <a:txBody>
                    <a:bodyPr/>
                    <a:lstStyle/>
                    <a:p>
                      <a:pPr algn="ctr">
                        <a:lnSpc>
                          <a:spcPts val="2300"/>
                        </a:lnSpc>
                        <a:spcBef>
                          <a:spcPts val="0"/>
                        </a:spcBef>
                      </a:pPr>
                      <a:r>
                        <a:rPr lang="en-US" sz="2400" dirty="0" smtClean="0"/>
                        <a:t>0,52</a:t>
                      </a:r>
                      <a:endParaRPr lang="ru-RU" sz="2400" dirty="0"/>
                    </a:p>
                  </a:txBody>
                  <a:tcPr anchor="ctr"/>
                </a:tc>
              </a:tr>
              <a:tr h="395352">
                <a:tc>
                  <a:txBody>
                    <a:bodyPr/>
                    <a:lstStyle/>
                    <a:p>
                      <a:pPr algn="ctr">
                        <a:lnSpc>
                          <a:spcPts val="2300"/>
                        </a:lnSpc>
                        <a:spcBef>
                          <a:spcPts val="0"/>
                        </a:spcBef>
                      </a:pPr>
                      <a:r>
                        <a:rPr lang="ru-RU" sz="2400" dirty="0" smtClean="0"/>
                        <a:t>Жесткий</a:t>
                      </a:r>
                      <a:r>
                        <a:rPr lang="ru-RU" sz="2400" baseline="0" dirty="0" smtClean="0"/>
                        <a:t> магнитный диск (со сжатием 1:5)</a:t>
                      </a:r>
                      <a:endParaRPr lang="ru-RU" sz="2400" dirty="0"/>
                    </a:p>
                  </a:txBody>
                  <a:tcPr anchor="ctr"/>
                </a:tc>
                <a:tc>
                  <a:txBody>
                    <a:bodyPr/>
                    <a:lstStyle/>
                    <a:p>
                      <a:pPr algn="ctr">
                        <a:lnSpc>
                          <a:spcPts val="2300"/>
                        </a:lnSpc>
                        <a:spcBef>
                          <a:spcPts val="0"/>
                        </a:spcBef>
                      </a:pPr>
                      <a:r>
                        <a:rPr lang="ru-RU" sz="2400" dirty="0" smtClean="0"/>
                        <a:t>44,3</a:t>
                      </a:r>
                      <a:endParaRPr lang="ru-RU" sz="2400" dirty="0"/>
                    </a:p>
                  </a:txBody>
                  <a:tcPr anchor="ctr"/>
                </a:tc>
              </a:tr>
            </a:tbl>
          </a:graphicData>
        </a:graphic>
      </p:graphicFrame>
      <p:sp>
        <p:nvSpPr>
          <p:cNvPr id="5" name="TextBox 4"/>
          <p:cNvSpPr txBox="1"/>
          <p:nvPr/>
        </p:nvSpPr>
        <p:spPr>
          <a:xfrm>
            <a:off x="2238348" y="1643051"/>
            <a:ext cx="5286412" cy="461665"/>
          </a:xfrm>
          <a:prstGeom prst="rect">
            <a:avLst/>
          </a:prstGeom>
          <a:noFill/>
        </p:spPr>
        <p:txBody>
          <a:bodyPr wrap="square" rtlCol="0">
            <a:spAutoFit/>
          </a:bodyPr>
          <a:lstStyle/>
          <a:p>
            <a:r>
              <a:rPr lang="ru-RU" sz="2400" dirty="0"/>
              <a:t>Для записи 1 ТВ-кадра</a:t>
            </a:r>
            <a:endParaRPr lang="ru-RU" sz="2400" dirty="0"/>
          </a:p>
        </p:txBody>
      </p:sp>
      <p:sp>
        <p:nvSpPr>
          <p:cNvPr id="6"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Сравнительная плотность записи видеоинформации на различных носителях</a:t>
            </a:r>
          </a:p>
        </p:txBody>
      </p:sp>
    </p:spTree>
    <p:extLst>
      <p:ext uri="{BB962C8B-B14F-4D97-AF65-F5344CB8AC3E}">
        <p14:creationId xmlns:p14="http://schemas.microsoft.com/office/powerpoint/2010/main" val="2086262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6720" y="928694"/>
            <a:ext cx="11236960" cy="5309546"/>
          </a:xfrm>
        </p:spPr>
        <p:txBody>
          <a:bodyPr>
            <a:noAutofit/>
          </a:bodyPr>
          <a:lstStyle/>
          <a:p>
            <a:pPr>
              <a:buNone/>
            </a:pPr>
            <a:r>
              <a:rPr lang="ru-RU" sz="1800" b="1" dirty="0" smtClean="0"/>
              <a:t>Основные требования к каналу магнитной </a:t>
            </a:r>
            <a:r>
              <a:rPr lang="ru-RU" sz="1800" b="1" dirty="0" err="1" smtClean="0"/>
              <a:t>записи-воспроизведе</a:t>
            </a:r>
            <a:r>
              <a:rPr lang="ru-RU" sz="1800" b="1" dirty="0" smtClean="0"/>
              <a:t>-</a:t>
            </a:r>
            <a:br>
              <a:rPr lang="ru-RU" sz="1800" b="1" dirty="0" smtClean="0"/>
            </a:br>
            <a:r>
              <a:rPr lang="ru-RU" sz="1800" b="1" dirty="0" err="1" smtClean="0"/>
              <a:t>ния</a:t>
            </a:r>
            <a:r>
              <a:rPr lang="ru-RU" sz="1800" b="1" dirty="0" smtClean="0"/>
              <a:t> сигналов:</a:t>
            </a:r>
          </a:p>
          <a:p>
            <a:pPr marL="533400" indent="-174625"/>
            <a:r>
              <a:rPr lang="ru-RU" sz="1800" dirty="0" smtClean="0"/>
              <a:t>высокая </a:t>
            </a:r>
            <a:r>
              <a:rPr lang="en-US" sz="1800" i="1" dirty="0" smtClean="0"/>
              <a:t>f</a:t>
            </a:r>
            <a:r>
              <a:rPr lang="ru-RU" sz="1800" dirty="0" smtClean="0"/>
              <a:t>в;</a:t>
            </a:r>
          </a:p>
          <a:p>
            <a:pPr marL="533400" indent="-174625"/>
            <a:r>
              <a:rPr lang="ru-RU" sz="1800" dirty="0" smtClean="0"/>
              <a:t>широкий частотный диапазон;</a:t>
            </a:r>
          </a:p>
          <a:p>
            <a:pPr marL="533400" indent="-174625"/>
            <a:r>
              <a:rPr lang="ru-RU" sz="1800" dirty="0" smtClean="0"/>
              <a:t>сохранность временных соотношений;</a:t>
            </a:r>
          </a:p>
          <a:p>
            <a:pPr marL="533400" indent="-174625"/>
            <a:r>
              <a:rPr lang="ru-RU" sz="1800" dirty="0" smtClean="0"/>
              <a:t>необходимое превышение сигнала над шумами.</a:t>
            </a:r>
          </a:p>
          <a:p>
            <a:pPr>
              <a:buNone/>
            </a:pPr>
            <a:r>
              <a:rPr lang="ru-RU" sz="1800" b="1" dirty="0" smtClean="0"/>
              <a:t>Запись:</a:t>
            </a:r>
          </a:p>
          <a:p>
            <a:pPr marL="533400" indent="-174625"/>
            <a:r>
              <a:rPr lang="ru-RU" sz="1800" dirty="0" smtClean="0"/>
              <a:t>Способность ферромагнитных материалов намагничиваться </a:t>
            </a:r>
            <a:br>
              <a:rPr lang="ru-RU" sz="1800" dirty="0" smtClean="0"/>
            </a:br>
            <a:r>
              <a:rPr lang="ru-RU" sz="1800" dirty="0" smtClean="0"/>
              <a:t>под действием изменяющегося магнитного поля;</a:t>
            </a:r>
          </a:p>
          <a:p>
            <a:pPr marL="533400" indent="-174625"/>
            <a:r>
              <a:rPr lang="ru-RU" sz="1800" dirty="0" smtClean="0"/>
              <a:t>Сохранение остаточной намагниченности</a:t>
            </a:r>
          </a:p>
          <a:p>
            <a:pPr>
              <a:buNone/>
            </a:pPr>
            <a:r>
              <a:rPr lang="ru-RU" sz="1800" b="1" dirty="0" smtClean="0"/>
              <a:t>Распределение магнитного потока по оси ленты (по оси Х)</a:t>
            </a:r>
          </a:p>
          <a:p>
            <a:pPr algn="ctr">
              <a:spcAft>
                <a:spcPts val="600"/>
              </a:spcAft>
              <a:buNone/>
            </a:pPr>
            <a:r>
              <a:rPr lang="ru-RU" sz="3200" b="1" dirty="0"/>
              <a:t>Ф</a:t>
            </a:r>
            <a:r>
              <a:rPr lang="en-US" sz="3200" b="1" baseline="-25000" dirty="0"/>
              <a:t>r</a:t>
            </a:r>
            <a:r>
              <a:rPr lang="ru-RU" sz="3200" b="1" dirty="0"/>
              <a:t> = Ф</a:t>
            </a:r>
            <a:r>
              <a:rPr lang="en-US" sz="3200" b="1" baseline="-25000" dirty="0" err="1"/>
              <a:t>ro</a:t>
            </a:r>
            <a:r>
              <a:rPr lang="ru-RU" sz="3200" b="1" dirty="0"/>
              <a:t> </a:t>
            </a:r>
            <a:r>
              <a:rPr lang="en-US" sz="3200" b="1" dirty="0"/>
              <a:t>sin </a:t>
            </a:r>
            <a:r>
              <a:rPr lang="ru-RU" sz="3200" b="1" dirty="0"/>
              <a:t>(</a:t>
            </a:r>
            <a:r>
              <a:rPr lang="el-GR" sz="3200" b="1" dirty="0"/>
              <a:t>ω</a:t>
            </a:r>
            <a:r>
              <a:rPr lang="ru-RU" sz="3200" b="1" dirty="0" err="1"/>
              <a:t>х</a:t>
            </a:r>
            <a:r>
              <a:rPr lang="en-US" sz="3200" b="1" dirty="0"/>
              <a:t>/V</a:t>
            </a:r>
            <a:r>
              <a:rPr lang="ru-RU" sz="3200" b="1" baseline="-25000" dirty="0"/>
              <a:t>з</a:t>
            </a:r>
            <a:r>
              <a:rPr lang="ru-RU" sz="3200" b="1" dirty="0"/>
              <a:t>),</a:t>
            </a:r>
          </a:p>
          <a:p>
            <a:pPr indent="15875">
              <a:buNone/>
            </a:pPr>
            <a:r>
              <a:rPr lang="ru-RU" sz="1800" dirty="0" smtClean="0"/>
              <a:t>Ф</a:t>
            </a:r>
            <a:r>
              <a:rPr lang="en-US" sz="3200" baseline="-25000" dirty="0" err="1"/>
              <a:t>ro</a:t>
            </a:r>
            <a:r>
              <a:rPr lang="ru-RU" sz="1800" dirty="0" smtClean="0"/>
              <a:t> – амплитуда магнитного потока;</a:t>
            </a:r>
          </a:p>
          <a:p>
            <a:pPr indent="15875">
              <a:buNone/>
            </a:pPr>
            <a:r>
              <a:rPr lang="el-GR" sz="1800" dirty="0" smtClean="0"/>
              <a:t>ω</a:t>
            </a:r>
            <a:r>
              <a:rPr lang="ru-RU" sz="1800" dirty="0" smtClean="0"/>
              <a:t> – круговая частота записываемого сигнала;</a:t>
            </a:r>
          </a:p>
          <a:p>
            <a:pPr indent="15875">
              <a:buNone/>
            </a:pPr>
            <a:r>
              <a:rPr lang="en-US" sz="1800" dirty="0" smtClean="0"/>
              <a:t>V</a:t>
            </a:r>
            <a:r>
              <a:rPr lang="ru-RU" sz="3200" baseline="-25000" dirty="0"/>
              <a:t>з</a:t>
            </a:r>
            <a:r>
              <a:rPr lang="ru-RU" sz="3200" dirty="0"/>
              <a:t> </a:t>
            </a:r>
            <a:r>
              <a:rPr lang="ru-RU" sz="1800" dirty="0" smtClean="0"/>
              <a:t>– скорость перемещения ленты относительно головки</a:t>
            </a:r>
            <a:endParaRPr lang="ru-RU" sz="1800" dirty="0"/>
          </a:p>
        </p:txBody>
      </p:sp>
      <p:sp>
        <p:nvSpPr>
          <p:cNvPr id="5" name="Заголовок 1"/>
          <p:cNvSpPr txBox="1">
            <a:spLocks/>
          </p:cNvSpPr>
          <p:nvPr/>
        </p:nvSpPr>
        <p:spPr>
          <a:xfrm>
            <a:off x="2217392" y="0"/>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Физические принципы магнитной записи и воспроизведения сигналов</a:t>
            </a:r>
          </a:p>
        </p:txBody>
      </p:sp>
    </p:spTree>
    <p:extLst>
      <p:ext uri="{BB962C8B-B14F-4D97-AF65-F5344CB8AC3E}">
        <p14:creationId xmlns:p14="http://schemas.microsoft.com/office/powerpoint/2010/main" val="1545819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24002" y="1500174"/>
            <a:ext cx="8429716" cy="4857784"/>
          </a:xfrm>
        </p:spPr>
        <p:txBody>
          <a:bodyPr>
            <a:normAutofit lnSpcReduction="10000"/>
          </a:bodyPr>
          <a:lstStyle/>
          <a:p>
            <a:pPr>
              <a:buNone/>
            </a:pPr>
            <a:r>
              <a:rPr lang="ru-RU" sz="2600" b="1" dirty="0"/>
              <a:t>Воспроизведение:</a:t>
            </a:r>
          </a:p>
          <a:p>
            <a:pPr marL="533400" indent="-174625"/>
            <a:r>
              <a:rPr lang="ru-RU" sz="2600" dirty="0"/>
              <a:t>Создание внешнего магнитного поля вследствие остаточной намагниченности </a:t>
            </a:r>
            <a:r>
              <a:rPr lang="ru-RU" sz="2600" dirty="0" err="1"/>
              <a:t>ферромагнитного</a:t>
            </a:r>
            <a:r>
              <a:rPr lang="ru-RU" sz="2600" dirty="0"/>
              <a:t> слоя;</a:t>
            </a:r>
          </a:p>
          <a:p>
            <a:pPr marL="533400" indent="-174625"/>
            <a:r>
              <a:rPr lang="ru-RU" sz="2600" dirty="0" err="1"/>
              <a:t>Индуцирование</a:t>
            </a:r>
            <a:r>
              <a:rPr lang="ru-RU" sz="2600" dirty="0"/>
              <a:t> переменной ЭДС в обмотке головки</a:t>
            </a:r>
          </a:p>
          <a:p>
            <a:pPr marL="533400" indent="-174625" algn="ctr">
              <a:buNone/>
            </a:pPr>
            <a:r>
              <a:rPr lang="en-US" sz="2800" b="1" dirty="0"/>
              <a:t>E = wd</a:t>
            </a:r>
            <a:r>
              <a:rPr lang="ru-RU" sz="2800" b="1" dirty="0"/>
              <a:t>Ф</a:t>
            </a:r>
            <a:r>
              <a:rPr lang="en-US" sz="2800" b="1" baseline="-25000" dirty="0"/>
              <a:t>r</a:t>
            </a:r>
            <a:r>
              <a:rPr lang="en-US" sz="2800" b="1" dirty="0"/>
              <a:t>/</a:t>
            </a:r>
            <a:r>
              <a:rPr lang="en-US" sz="2800" b="1" dirty="0" err="1"/>
              <a:t>dt</a:t>
            </a:r>
            <a:endParaRPr lang="ru-RU" sz="2800" dirty="0"/>
          </a:p>
          <a:p>
            <a:pPr>
              <a:buNone/>
            </a:pPr>
            <a:r>
              <a:rPr lang="en-US" sz="2600" dirty="0"/>
              <a:t>E</a:t>
            </a:r>
            <a:r>
              <a:rPr lang="ru-RU" sz="2600" dirty="0"/>
              <a:t> – ЭДС;</a:t>
            </a:r>
            <a:endParaRPr lang="en-US" sz="2600" dirty="0"/>
          </a:p>
          <a:p>
            <a:pPr>
              <a:buNone/>
            </a:pPr>
            <a:r>
              <a:rPr lang="en-US" sz="2600" dirty="0"/>
              <a:t>w</a:t>
            </a:r>
            <a:r>
              <a:rPr lang="ru-RU" sz="2600" dirty="0"/>
              <a:t> – число витков обмотки.</a:t>
            </a:r>
          </a:p>
          <a:p>
            <a:pPr>
              <a:buNone/>
            </a:pPr>
            <a:r>
              <a:rPr lang="ru-RU" sz="2600" dirty="0"/>
              <a:t>Т.к. </a:t>
            </a:r>
            <a:r>
              <a:rPr lang="ru-RU" sz="2600" dirty="0" err="1"/>
              <a:t>х</a:t>
            </a:r>
            <a:r>
              <a:rPr lang="ru-RU" sz="2600" dirty="0"/>
              <a:t> = </a:t>
            </a:r>
            <a:r>
              <a:rPr lang="en-US" sz="2600" dirty="0"/>
              <a:t>V</a:t>
            </a:r>
            <a:r>
              <a:rPr lang="ru-RU" sz="2600" baseline="-25000" dirty="0"/>
              <a:t>в</a:t>
            </a:r>
            <a:r>
              <a:rPr lang="en-US" sz="2600" dirty="0"/>
              <a:t>t</a:t>
            </a:r>
            <a:r>
              <a:rPr lang="ru-RU" sz="2600" dirty="0"/>
              <a:t>, где </a:t>
            </a:r>
            <a:r>
              <a:rPr lang="en-US" sz="2600" dirty="0"/>
              <a:t>V</a:t>
            </a:r>
            <a:r>
              <a:rPr lang="ru-RU" sz="2600" baseline="-25000" dirty="0"/>
              <a:t>в </a:t>
            </a:r>
            <a:r>
              <a:rPr lang="ru-RU" sz="2600" dirty="0"/>
              <a:t>– относительная скорость головка-лента при воспроизведении, то при </a:t>
            </a:r>
            <a:r>
              <a:rPr lang="en-US" sz="2600" dirty="0"/>
              <a:t>V</a:t>
            </a:r>
            <a:r>
              <a:rPr lang="ru-RU" sz="2600" baseline="-25000" dirty="0" err="1"/>
              <a:t>з</a:t>
            </a:r>
            <a:r>
              <a:rPr lang="ru-RU" sz="2600" dirty="0" err="1"/>
              <a:t>=</a:t>
            </a:r>
            <a:r>
              <a:rPr lang="ru-RU" sz="2600" dirty="0"/>
              <a:t> </a:t>
            </a:r>
            <a:r>
              <a:rPr lang="en-US" sz="2600" dirty="0"/>
              <a:t>V</a:t>
            </a:r>
            <a:r>
              <a:rPr lang="ru-RU" sz="2600" baseline="-25000" dirty="0"/>
              <a:t>в</a:t>
            </a:r>
            <a:r>
              <a:rPr lang="ru-RU" sz="2600" dirty="0"/>
              <a:t>:</a:t>
            </a:r>
          </a:p>
          <a:p>
            <a:pPr algn="ctr">
              <a:buNone/>
            </a:pPr>
            <a:r>
              <a:rPr lang="ru-RU" sz="2800" b="1" dirty="0"/>
              <a:t>Е = Ф</a:t>
            </a:r>
            <a:r>
              <a:rPr lang="en-US" sz="2800" b="1" baseline="-25000" dirty="0" err="1"/>
              <a:t>ro</a:t>
            </a:r>
            <a:r>
              <a:rPr lang="ru-RU" sz="2800" b="1" dirty="0"/>
              <a:t> </a:t>
            </a:r>
            <a:r>
              <a:rPr lang="en-US" sz="2800" b="1" dirty="0"/>
              <a:t>w</a:t>
            </a:r>
            <a:r>
              <a:rPr lang="el-GR" sz="2800" b="1" dirty="0"/>
              <a:t>ω </a:t>
            </a:r>
            <a:r>
              <a:rPr lang="en-US" sz="2800" b="1" dirty="0" err="1"/>
              <a:t>cos</a:t>
            </a:r>
            <a:r>
              <a:rPr lang="en-US" sz="2800" b="1" dirty="0"/>
              <a:t> </a:t>
            </a:r>
            <a:r>
              <a:rPr lang="el-GR" sz="2800" b="1" dirty="0"/>
              <a:t>ω</a:t>
            </a:r>
            <a:r>
              <a:rPr lang="en-US" sz="2800" b="1" dirty="0"/>
              <a:t>t</a:t>
            </a:r>
            <a:endParaRPr lang="ru-RU" sz="2800" b="1" dirty="0"/>
          </a:p>
        </p:txBody>
      </p:sp>
      <p:sp>
        <p:nvSpPr>
          <p:cNvPr id="5"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Физические принципы магнитной записи и воспроизведения сигналов</a:t>
            </a:r>
          </a:p>
        </p:txBody>
      </p:sp>
    </p:spTree>
    <p:extLst>
      <p:ext uri="{BB962C8B-B14F-4D97-AF65-F5344CB8AC3E}">
        <p14:creationId xmlns:p14="http://schemas.microsoft.com/office/powerpoint/2010/main" val="3373035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головка.bmp"/>
          <p:cNvPicPr>
            <a:picLocks noGrp="1" noChangeAspect="1"/>
          </p:cNvPicPr>
          <p:nvPr>
            <p:ph idx="1"/>
          </p:nvPr>
        </p:nvPicPr>
        <p:blipFill>
          <a:blip r:embed="rId2" cstate="print"/>
          <a:srcRect l="5245" r="5594" b="15624"/>
          <a:stretch>
            <a:fillRect/>
          </a:stretch>
        </p:blipFill>
        <p:spPr>
          <a:xfrm>
            <a:off x="2332218" y="1857364"/>
            <a:ext cx="2428892" cy="2571768"/>
          </a:xfrm>
        </p:spPr>
      </p:pic>
      <p:cxnSp>
        <p:nvCxnSpPr>
          <p:cNvPr id="11" name="Прямая соединительная линия 10"/>
          <p:cNvCxnSpPr/>
          <p:nvPr/>
        </p:nvCxnSpPr>
        <p:spPr>
          <a:xfrm>
            <a:off x="3189474" y="1643050"/>
            <a:ext cx="857256" cy="158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10800000">
            <a:off x="3616756" y="1640343"/>
            <a:ext cx="428628" cy="1588"/>
          </a:xfrm>
          <a:prstGeom prst="line">
            <a:avLst/>
          </a:prstGeom>
          <a:ln w="254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V="1">
            <a:off x="3975292" y="2857496"/>
            <a:ext cx="1000132" cy="3571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7" name="Группа 26"/>
          <p:cNvGrpSpPr/>
          <p:nvPr/>
        </p:nvGrpSpPr>
        <p:grpSpPr>
          <a:xfrm>
            <a:off x="3095604" y="1214422"/>
            <a:ext cx="4237274" cy="2500330"/>
            <a:chOff x="1549172" y="1000108"/>
            <a:chExt cx="4237274" cy="2500330"/>
          </a:xfrm>
        </p:grpSpPr>
        <p:cxnSp>
          <p:nvCxnSpPr>
            <p:cNvPr id="8" name="Прямая соединительная линия 7"/>
            <p:cNvCxnSpPr/>
            <p:nvPr/>
          </p:nvCxnSpPr>
          <p:spPr>
            <a:xfrm rot="5400000">
              <a:off x="1450177" y="1884253"/>
              <a:ext cx="1214446" cy="1588"/>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rot="5400000">
              <a:off x="1366624" y="1869865"/>
              <a:ext cx="1214446" cy="1588"/>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1549172" y="1426029"/>
              <a:ext cx="428628" cy="1588"/>
            </a:xfrm>
            <a:prstGeom prst="line">
              <a:avLst/>
            </a:prstGeom>
            <a:ln w="254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71670" y="1000108"/>
              <a:ext cx="2428892" cy="430887"/>
            </a:xfrm>
            <a:prstGeom prst="rect">
              <a:avLst/>
            </a:prstGeom>
            <a:noFill/>
          </p:spPr>
          <p:txBody>
            <a:bodyPr wrap="square" rtlCol="0">
              <a:spAutoFit/>
            </a:bodyPr>
            <a:lstStyle/>
            <a:p>
              <a:r>
                <a:rPr lang="ru-RU" sz="2200" dirty="0"/>
                <a:t>а – рабочий зазор </a:t>
              </a:r>
              <a:endParaRPr lang="ru-RU" sz="2200" dirty="0"/>
            </a:p>
          </p:txBody>
        </p:sp>
        <p:cxnSp>
          <p:nvCxnSpPr>
            <p:cNvPr id="17" name="Прямая соединительная линия 16"/>
            <p:cNvCxnSpPr/>
            <p:nvPr/>
          </p:nvCxnSpPr>
          <p:spPr>
            <a:xfrm flipV="1">
              <a:off x="2928926" y="1643050"/>
              <a:ext cx="428628" cy="14287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57554" y="1357298"/>
              <a:ext cx="2428892" cy="430887"/>
            </a:xfrm>
            <a:prstGeom prst="rect">
              <a:avLst/>
            </a:prstGeom>
            <a:noFill/>
          </p:spPr>
          <p:txBody>
            <a:bodyPr wrap="square" rtlCol="0">
              <a:spAutoFit/>
            </a:bodyPr>
            <a:lstStyle/>
            <a:p>
              <a:r>
                <a:rPr lang="ru-RU" sz="2200" dirty="0"/>
                <a:t>основа ленты</a:t>
              </a:r>
              <a:endParaRPr lang="ru-RU" sz="2200" dirty="0"/>
            </a:p>
          </p:txBody>
        </p:sp>
        <p:sp>
          <p:nvSpPr>
            <p:cNvPr id="19" name="TextBox 18"/>
            <p:cNvSpPr txBox="1"/>
            <p:nvPr/>
          </p:nvSpPr>
          <p:spPr>
            <a:xfrm>
              <a:off x="3357554" y="1785926"/>
              <a:ext cx="2428892" cy="430887"/>
            </a:xfrm>
            <a:prstGeom prst="rect">
              <a:avLst/>
            </a:prstGeom>
            <a:noFill/>
          </p:spPr>
          <p:txBody>
            <a:bodyPr wrap="square" rtlCol="0">
              <a:spAutoFit/>
            </a:bodyPr>
            <a:lstStyle/>
            <a:p>
              <a:r>
                <a:rPr lang="ru-RU" sz="2200" dirty="0"/>
                <a:t>рабочий слой</a:t>
              </a:r>
              <a:endParaRPr lang="ru-RU" sz="2200" dirty="0"/>
            </a:p>
          </p:txBody>
        </p:sp>
        <p:cxnSp>
          <p:nvCxnSpPr>
            <p:cNvPr id="20" name="Прямая соединительная линия 19"/>
            <p:cNvCxnSpPr/>
            <p:nvPr/>
          </p:nvCxnSpPr>
          <p:spPr>
            <a:xfrm flipV="1">
              <a:off x="2928926" y="2071678"/>
              <a:ext cx="428628" cy="14287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57554" y="2428868"/>
              <a:ext cx="1357322" cy="430887"/>
            </a:xfrm>
            <a:prstGeom prst="rect">
              <a:avLst/>
            </a:prstGeom>
            <a:noFill/>
          </p:spPr>
          <p:txBody>
            <a:bodyPr wrap="square" rtlCol="0">
              <a:spAutoFit/>
            </a:bodyPr>
            <a:lstStyle/>
            <a:p>
              <a:r>
                <a:rPr lang="ru-RU" sz="2200" dirty="0"/>
                <a:t>обмотка</a:t>
              </a:r>
              <a:endParaRPr lang="ru-RU" sz="2200" dirty="0"/>
            </a:p>
          </p:txBody>
        </p:sp>
        <p:sp>
          <p:nvSpPr>
            <p:cNvPr id="22" name="TextBox 21"/>
            <p:cNvSpPr txBox="1"/>
            <p:nvPr/>
          </p:nvSpPr>
          <p:spPr>
            <a:xfrm>
              <a:off x="3357554" y="3000372"/>
              <a:ext cx="1500198" cy="430887"/>
            </a:xfrm>
            <a:prstGeom prst="rect">
              <a:avLst/>
            </a:prstGeom>
            <a:noFill/>
          </p:spPr>
          <p:txBody>
            <a:bodyPr wrap="square" rtlCol="0">
              <a:spAutoFit/>
            </a:bodyPr>
            <a:lstStyle/>
            <a:p>
              <a:r>
                <a:rPr lang="ru-RU" sz="2200" dirty="0"/>
                <a:t>сердечник</a:t>
              </a:r>
              <a:endParaRPr lang="ru-RU" sz="2200" dirty="0"/>
            </a:p>
          </p:txBody>
        </p:sp>
        <p:cxnSp>
          <p:nvCxnSpPr>
            <p:cNvPr id="25" name="Прямая соединительная линия 24"/>
            <p:cNvCxnSpPr/>
            <p:nvPr/>
          </p:nvCxnSpPr>
          <p:spPr>
            <a:xfrm flipV="1">
              <a:off x="2857488" y="3286124"/>
              <a:ext cx="571504" cy="214314"/>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8" name="Содержимое 2"/>
          <p:cNvSpPr txBox="1">
            <a:spLocks/>
          </p:cNvSpPr>
          <p:nvPr/>
        </p:nvSpPr>
        <p:spPr>
          <a:xfrm>
            <a:off x="2309786" y="4572008"/>
            <a:ext cx="7972452" cy="1928826"/>
          </a:xfrm>
          <a:prstGeom prst="rect">
            <a:avLst/>
          </a:prstGeom>
        </p:spPr>
        <p:txBody>
          <a:bodyPr vert="horz" lIns="91440" tIns="45720" rIns="91440" bIns="45720" rtlCol="0">
            <a:normAutofit fontScale="77500" lnSpcReduction="20000"/>
          </a:bodyPr>
          <a:lstStyle/>
          <a:p>
            <a:pPr>
              <a:spcBef>
                <a:spcPct val="20000"/>
              </a:spcBef>
              <a:defRPr/>
            </a:pPr>
            <a:r>
              <a:rPr lang="ru-RU" sz="3200" b="1" dirty="0"/>
              <a:t>Сердечник</a:t>
            </a:r>
            <a:r>
              <a:rPr lang="ru-RU" sz="3200" dirty="0"/>
              <a:t> – </a:t>
            </a:r>
            <a:r>
              <a:rPr lang="ru-RU" sz="3200" dirty="0" err="1"/>
              <a:t>сендаст</a:t>
            </a:r>
            <a:r>
              <a:rPr lang="ru-RU" sz="3200" dirty="0"/>
              <a:t> (железо, алюминий, кремний, легирующие добавки); феррит</a:t>
            </a:r>
          </a:p>
          <a:p>
            <a:pPr>
              <a:spcBef>
                <a:spcPct val="20000"/>
              </a:spcBef>
              <a:defRPr/>
            </a:pPr>
            <a:endParaRPr lang="ru-RU" sz="3200" dirty="0"/>
          </a:p>
          <a:p>
            <a:pPr marL="342900" indent="-342900">
              <a:spcBef>
                <a:spcPct val="20000"/>
              </a:spcBef>
              <a:defRPr/>
            </a:pPr>
            <a:r>
              <a:rPr lang="en-US" sz="3200" dirty="0"/>
              <a:t>L</a:t>
            </a:r>
            <a:r>
              <a:rPr lang="ru-RU" sz="3200" baseline="-25000" dirty="0" err="1"/>
              <a:t>обм</a:t>
            </a:r>
            <a:r>
              <a:rPr lang="ru-RU" sz="3200" dirty="0"/>
              <a:t> ≈ 0,25 </a:t>
            </a:r>
            <a:r>
              <a:rPr lang="ru-RU" sz="3200" dirty="0" err="1"/>
              <a:t>мкГ</a:t>
            </a:r>
            <a:r>
              <a:rPr lang="ru-RU" sz="3200" dirty="0"/>
              <a:t> – для бесконтактных токосъемников</a:t>
            </a:r>
          </a:p>
          <a:p>
            <a:pPr marL="342900" indent="-342900">
              <a:spcBef>
                <a:spcPct val="20000"/>
              </a:spcBef>
            </a:pPr>
            <a:r>
              <a:rPr lang="en-US" sz="3200" dirty="0"/>
              <a:t>L</a:t>
            </a:r>
            <a:r>
              <a:rPr lang="ru-RU" sz="3200" baseline="-25000" dirty="0" err="1"/>
              <a:t>обм</a:t>
            </a:r>
            <a:r>
              <a:rPr lang="ru-RU" sz="3200" dirty="0"/>
              <a:t> ≈ 14 </a:t>
            </a:r>
            <a:r>
              <a:rPr lang="ru-RU" sz="3200" dirty="0" err="1"/>
              <a:t>мкГ</a:t>
            </a:r>
            <a:r>
              <a:rPr lang="ru-RU" sz="3200" dirty="0"/>
              <a:t> – для контактных токосъемников</a:t>
            </a:r>
          </a:p>
          <a:p>
            <a:pPr marL="342900" indent="-342900">
              <a:spcBef>
                <a:spcPct val="20000"/>
              </a:spcBef>
              <a:defRPr/>
            </a:pPr>
            <a:endParaRPr lang="ru-RU" sz="3200" dirty="0"/>
          </a:p>
          <a:p>
            <a:pPr marL="342900" indent="-342900">
              <a:spcBef>
                <a:spcPct val="20000"/>
              </a:spcBef>
              <a:defRPr/>
            </a:pPr>
            <a:endParaRPr lang="ru-RU" sz="3200" dirty="0"/>
          </a:p>
        </p:txBody>
      </p:sp>
      <p:sp>
        <p:nvSpPr>
          <p:cNvPr id="2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Магнитная головка</a:t>
            </a:r>
            <a:endParaRPr lang="ru-RU" sz="2800" b="1" dirty="0"/>
          </a:p>
        </p:txBody>
      </p:sp>
    </p:spTree>
    <p:extLst>
      <p:ext uri="{BB962C8B-B14F-4D97-AF65-F5344CB8AC3E}">
        <p14:creationId xmlns:p14="http://schemas.microsoft.com/office/powerpoint/2010/main" val="117176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81224" y="4429132"/>
            <a:ext cx="7858180" cy="1928826"/>
          </a:xfrm>
        </p:spPr>
        <p:txBody>
          <a:bodyPr>
            <a:normAutofit/>
          </a:bodyPr>
          <a:lstStyle/>
          <a:p>
            <a:pPr marL="533400" indent="-533400">
              <a:buNone/>
            </a:pPr>
            <a:r>
              <a:rPr lang="ru-RU" sz="2600" dirty="0"/>
              <a:t>1 – магнитный поток сигналограммы не замыкается полностью через сердечник головки;</a:t>
            </a:r>
          </a:p>
          <a:p>
            <a:pPr marL="533400" indent="-533400">
              <a:buNone/>
            </a:pPr>
            <a:r>
              <a:rPr lang="ru-RU" sz="2600" dirty="0"/>
              <a:t>2 – соизмеримость ширины щели головки и длины волны записи</a:t>
            </a:r>
            <a:endParaRPr lang="ru-RU" sz="2600" dirty="0"/>
          </a:p>
        </p:txBody>
      </p:sp>
      <p:grpSp>
        <p:nvGrpSpPr>
          <p:cNvPr id="52" name="Группа 51"/>
          <p:cNvGrpSpPr/>
          <p:nvPr/>
        </p:nvGrpSpPr>
        <p:grpSpPr>
          <a:xfrm>
            <a:off x="3095605" y="1428737"/>
            <a:ext cx="6323955" cy="2707021"/>
            <a:chOff x="2034259" y="1214422"/>
            <a:chExt cx="6323955" cy="2707021"/>
          </a:xfrm>
        </p:grpSpPr>
        <p:cxnSp>
          <p:nvCxnSpPr>
            <p:cNvPr id="7" name="Прямая со стрелкой 6"/>
            <p:cNvCxnSpPr/>
            <p:nvPr/>
          </p:nvCxnSpPr>
          <p:spPr>
            <a:xfrm rot="5400000" flipH="1" flipV="1">
              <a:off x="1212722" y="2536025"/>
              <a:ext cx="2357454" cy="1588"/>
            </a:xfrm>
            <a:prstGeom prst="straightConnector1">
              <a:avLst/>
            </a:prstGeom>
            <a:ln w="38100">
              <a:solidFill>
                <a:schemeClr val="tx1">
                  <a:lumMod val="95000"/>
                  <a:lumOff val="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391449" y="3429000"/>
              <a:ext cx="5752451" cy="1588"/>
            </a:xfrm>
            <a:prstGeom prst="straightConnector1">
              <a:avLst/>
            </a:prstGeom>
            <a:ln w="38100">
              <a:solidFill>
                <a:schemeClr val="tx1">
                  <a:lumMod val="95000"/>
                  <a:lumOff val="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2320011" y="2714605"/>
              <a:ext cx="142886" cy="1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2320011" y="2000240"/>
              <a:ext cx="142886" cy="1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572000" y="2643182"/>
              <a:ext cx="1714512" cy="1588"/>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34259" y="1357298"/>
              <a:ext cx="500066" cy="492443"/>
            </a:xfrm>
            <a:prstGeom prst="rect">
              <a:avLst/>
            </a:prstGeom>
            <a:noFill/>
          </p:spPr>
          <p:txBody>
            <a:bodyPr wrap="square" rtlCol="0">
              <a:spAutoFit/>
            </a:bodyPr>
            <a:lstStyle/>
            <a:p>
              <a:r>
                <a:rPr lang="ru-RU" sz="2600" dirty="0"/>
                <a:t>Е</a:t>
              </a:r>
              <a:endParaRPr lang="ru-RU" sz="2600" dirty="0"/>
            </a:p>
          </p:txBody>
        </p:sp>
        <p:sp>
          <p:nvSpPr>
            <p:cNvPr id="17" name="TextBox 16"/>
            <p:cNvSpPr txBox="1"/>
            <p:nvPr/>
          </p:nvSpPr>
          <p:spPr>
            <a:xfrm>
              <a:off x="7715272" y="3429000"/>
              <a:ext cx="642942" cy="492443"/>
            </a:xfrm>
            <a:prstGeom prst="rect">
              <a:avLst/>
            </a:prstGeom>
            <a:noFill/>
          </p:spPr>
          <p:txBody>
            <a:bodyPr wrap="square" rtlCol="0">
              <a:spAutoFit/>
            </a:bodyPr>
            <a:lstStyle/>
            <a:p>
              <a:r>
                <a:rPr lang="en-US" sz="2600" i="1" dirty="0"/>
                <a:t>f</a:t>
              </a:r>
              <a:endParaRPr lang="ru-RU" sz="2600" i="1" dirty="0"/>
            </a:p>
          </p:txBody>
        </p:sp>
        <p:sp>
          <p:nvSpPr>
            <p:cNvPr id="18" name="TextBox 17"/>
            <p:cNvSpPr txBox="1"/>
            <p:nvPr/>
          </p:nvSpPr>
          <p:spPr>
            <a:xfrm>
              <a:off x="4286248" y="3429000"/>
              <a:ext cx="571504" cy="492443"/>
            </a:xfrm>
            <a:prstGeom prst="rect">
              <a:avLst/>
            </a:prstGeom>
            <a:noFill/>
          </p:spPr>
          <p:txBody>
            <a:bodyPr wrap="square" rtlCol="0">
              <a:spAutoFit/>
            </a:bodyPr>
            <a:lstStyle/>
            <a:p>
              <a:r>
                <a:rPr lang="en-US" sz="2600" i="1" dirty="0"/>
                <a:t>f</a:t>
              </a:r>
              <a:r>
                <a:rPr lang="en-US" sz="2600" baseline="-25000" dirty="0"/>
                <a:t>1</a:t>
              </a:r>
              <a:endParaRPr lang="ru-RU" sz="2600" baseline="-25000" dirty="0"/>
            </a:p>
          </p:txBody>
        </p:sp>
        <p:cxnSp>
          <p:nvCxnSpPr>
            <p:cNvPr id="20" name="Прямая соединительная линия 19"/>
            <p:cNvCxnSpPr/>
            <p:nvPr/>
          </p:nvCxnSpPr>
          <p:spPr>
            <a:xfrm rot="5400000">
              <a:off x="4179091" y="3036091"/>
              <a:ext cx="785818" cy="1588"/>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29256" y="3429000"/>
              <a:ext cx="571504" cy="492443"/>
            </a:xfrm>
            <a:prstGeom prst="rect">
              <a:avLst/>
            </a:prstGeom>
            <a:noFill/>
          </p:spPr>
          <p:txBody>
            <a:bodyPr wrap="square" rtlCol="0">
              <a:spAutoFit/>
            </a:bodyPr>
            <a:lstStyle/>
            <a:p>
              <a:r>
                <a:rPr lang="ru-RU" sz="2600" dirty="0"/>
                <a:t>2</a:t>
              </a:r>
              <a:r>
                <a:rPr lang="en-US" sz="2600" i="1" dirty="0"/>
                <a:t>f</a:t>
              </a:r>
              <a:r>
                <a:rPr lang="ru-RU" sz="2600" baseline="-25000" dirty="0"/>
                <a:t>1</a:t>
              </a:r>
              <a:endParaRPr lang="ru-RU" sz="2600" baseline="-25000" dirty="0"/>
            </a:p>
          </p:txBody>
        </p:sp>
        <p:cxnSp>
          <p:nvCxnSpPr>
            <p:cNvPr id="29" name="Прямая соединительная линия 28"/>
            <p:cNvCxnSpPr/>
            <p:nvPr/>
          </p:nvCxnSpPr>
          <p:spPr>
            <a:xfrm flipV="1">
              <a:off x="2428860" y="1643050"/>
              <a:ext cx="4857784" cy="178595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0" name="Полилиния 29"/>
            <p:cNvSpPr/>
            <p:nvPr/>
          </p:nvSpPr>
          <p:spPr>
            <a:xfrm>
              <a:off x="2764971" y="1848757"/>
              <a:ext cx="5138058" cy="1536700"/>
            </a:xfrm>
            <a:custGeom>
              <a:avLst/>
              <a:gdLst>
                <a:gd name="connsiteX0" fmla="*/ 0 w 5138058"/>
                <a:gd name="connsiteY0" fmla="*/ 1536700 h 1536700"/>
                <a:gd name="connsiteX1" fmla="*/ 185058 w 5138058"/>
                <a:gd name="connsiteY1" fmla="*/ 1406072 h 1536700"/>
                <a:gd name="connsiteX2" fmla="*/ 359229 w 5138058"/>
                <a:gd name="connsiteY2" fmla="*/ 1351643 h 1536700"/>
                <a:gd name="connsiteX3" fmla="*/ 653143 w 5138058"/>
                <a:gd name="connsiteY3" fmla="*/ 1351643 h 1536700"/>
                <a:gd name="connsiteX4" fmla="*/ 881743 w 5138058"/>
                <a:gd name="connsiteY4" fmla="*/ 1286329 h 1536700"/>
                <a:gd name="connsiteX5" fmla="*/ 1066800 w 5138058"/>
                <a:gd name="connsiteY5" fmla="*/ 1090386 h 1536700"/>
                <a:gd name="connsiteX6" fmla="*/ 1208315 w 5138058"/>
                <a:gd name="connsiteY6" fmla="*/ 1014186 h 1536700"/>
                <a:gd name="connsiteX7" fmla="*/ 3581400 w 5138058"/>
                <a:gd name="connsiteY7" fmla="*/ 132443 h 1536700"/>
                <a:gd name="connsiteX8" fmla="*/ 4093029 w 5138058"/>
                <a:gd name="connsiteY8" fmla="*/ 219529 h 1536700"/>
                <a:gd name="connsiteX9" fmla="*/ 4267200 w 5138058"/>
                <a:gd name="connsiteY9" fmla="*/ 665843 h 1536700"/>
                <a:gd name="connsiteX10" fmla="*/ 4474029 w 5138058"/>
                <a:gd name="connsiteY10" fmla="*/ 698500 h 1536700"/>
                <a:gd name="connsiteX11" fmla="*/ 4669972 w 5138058"/>
                <a:gd name="connsiteY11" fmla="*/ 186872 h 1536700"/>
                <a:gd name="connsiteX12" fmla="*/ 4865915 w 5138058"/>
                <a:gd name="connsiteY12" fmla="*/ 186872 h 1536700"/>
                <a:gd name="connsiteX13" fmla="*/ 4996543 w 5138058"/>
                <a:gd name="connsiteY13" fmla="*/ 567872 h 1536700"/>
                <a:gd name="connsiteX14" fmla="*/ 5138058 w 5138058"/>
                <a:gd name="connsiteY14" fmla="*/ 61141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8058" h="1536700">
                  <a:moveTo>
                    <a:pt x="0" y="1536700"/>
                  </a:moveTo>
                  <a:cubicBezTo>
                    <a:pt x="62593" y="1486807"/>
                    <a:pt x="125187" y="1436915"/>
                    <a:pt x="185058" y="1406072"/>
                  </a:cubicBezTo>
                  <a:cubicBezTo>
                    <a:pt x="244930" y="1375229"/>
                    <a:pt x="281215" y="1360714"/>
                    <a:pt x="359229" y="1351643"/>
                  </a:cubicBezTo>
                  <a:cubicBezTo>
                    <a:pt x="437243" y="1342572"/>
                    <a:pt x="566057" y="1362529"/>
                    <a:pt x="653143" y="1351643"/>
                  </a:cubicBezTo>
                  <a:cubicBezTo>
                    <a:pt x="740229" y="1340757"/>
                    <a:pt x="812800" y="1329872"/>
                    <a:pt x="881743" y="1286329"/>
                  </a:cubicBezTo>
                  <a:cubicBezTo>
                    <a:pt x="950686" y="1242786"/>
                    <a:pt x="1012371" y="1135743"/>
                    <a:pt x="1066800" y="1090386"/>
                  </a:cubicBezTo>
                  <a:cubicBezTo>
                    <a:pt x="1121229" y="1045029"/>
                    <a:pt x="1208315" y="1014186"/>
                    <a:pt x="1208315" y="1014186"/>
                  </a:cubicBezTo>
                  <a:cubicBezTo>
                    <a:pt x="1627415" y="854529"/>
                    <a:pt x="3100614" y="264886"/>
                    <a:pt x="3581400" y="132443"/>
                  </a:cubicBezTo>
                  <a:cubicBezTo>
                    <a:pt x="4062186" y="0"/>
                    <a:pt x="3978729" y="130629"/>
                    <a:pt x="4093029" y="219529"/>
                  </a:cubicBezTo>
                  <a:cubicBezTo>
                    <a:pt x="4207329" y="308429"/>
                    <a:pt x="4203700" y="586015"/>
                    <a:pt x="4267200" y="665843"/>
                  </a:cubicBezTo>
                  <a:cubicBezTo>
                    <a:pt x="4330700" y="745672"/>
                    <a:pt x="4406900" y="778328"/>
                    <a:pt x="4474029" y="698500"/>
                  </a:cubicBezTo>
                  <a:cubicBezTo>
                    <a:pt x="4541158" y="618672"/>
                    <a:pt x="4604658" y="272143"/>
                    <a:pt x="4669972" y="186872"/>
                  </a:cubicBezTo>
                  <a:cubicBezTo>
                    <a:pt x="4735286" y="101601"/>
                    <a:pt x="4811487" y="123372"/>
                    <a:pt x="4865915" y="186872"/>
                  </a:cubicBezTo>
                  <a:cubicBezTo>
                    <a:pt x="4920344" y="250372"/>
                    <a:pt x="4951186" y="497115"/>
                    <a:pt x="4996543" y="567872"/>
                  </a:cubicBezTo>
                  <a:cubicBezTo>
                    <a:pt x="5041900" y="638629"/>
                    <a:pt x="5089979" y="625021"/>
                    <a:pt x="5138058" y="611414"/>
                  </a:cubicBezTo>
                </a:path>
              </a:pathLst>
            </a:cu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2" name="Прямая соединительная линия 31"/>
            <p:cNvCxnSpPr/>
            <p:nvPr/>
          </p:nvCxnSpPr>
          <p:spPr>
            <a:xfrm rot="5400000">
              <a:off x="5072066" y="2857496"/>
              <a:ext cx="1143008" cy="1588"/>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5643570" y="2285992"/>
              <a:ext cx="714380" cy="1588"/>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Овал 37"/>
            <p:cNvSpPr/>
            <p:nvPr/>
          </p:nvSpPr>
          <p:spPr>
            <a:xfrm>
              <a:off x="2643174" y="2500306"/>
              <a:ext cx="1357322" cy="128588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6572264" y="1428736"/>
              <a:ext cx="1500198" cy="142876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4" name="Прямая со стрелкой 43"/>
            <p:cNvCxnSpPr/>
            <p:nvPr/>
          </p:nvCxnSpPr>
          <p:spPr>
            <a:xfrm rot="5400000">
              <a:off x="5822165" y="2464587"/>
              <a:ext cx="357190" cy="1588"/>
            </a:xfrm>
            <a:prstGeom prst="straightConnector1">
              <a:avLst/>
            </a:prstGeom>
            <a:ln w="254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000760" y="2214554"/>
              <a:ext cx="1214446" cy="769441"/>
            </a:xfrm>
            <a:prstGeom prst="rect">
              <a:avLst/>
            </a:prstGeom>
            <a:noFill/>
          </p:spPr>
          <p:txBody>
            <a:bodyPr wrap="square" rtlCol="0">
              <a:spAutoFit/>
            </a:bodyPr>
            <a:lstStyle/>
            <a:p>
              <a:r>
                <a:rPr lang="en-US" sz="2200" dirty="0"/>
                <a:t>6 </a:t>
              </a:r>
              <a:r>
                <a:rPr lang="ru-RU" sz="2200" dirty="0"/>
                <a:t>дБ </a:t>
              </a:r>
              <a:br>
                <a:rPr lang="ru-RU" sz="2200" dirty="0"/>
              </a:br>
              <a:r>
                <a:rPr lang="ru-RU" sz="2200" dirty="0"/>
                <a:t>(2 раза)</a:t>
              </a:r>
              <a:endParaRPr lang="ru-RU" sz="2200" dirty="0"/>
            </a:p>
          </p:txBody>
        </p:sp>
        <p:sp>
          <p:nvSpPr>
            <p:cNvPr id="46" name="TextBox 45"/>
            <p:cNvSpPr txBox="1"/>
            <p:nvPr/>
          </p:nvSpPr>
          <p:spPr>
            <a:xfrm>
              <a:off x="3571868" y="1857364"/>
              <a:ext cx="428628" cy="430887"/>
            </a:xfrm>
            <a:prstGeom prst="rect">
              <a:avLst/>
            </a:prstGeom>
            <a:noFill/>
          </p:spPr>
          <p:txBody>
            <a:bodyPr wrap="square" rtlCol="0">
              <a:spAutoFit/>
            </a:bodyPr>
            <a:lstStyle/>
            <a:p>
              <a:r>
                <a:rPr lang="ru-RU" sz="2200" dirty="0"/>
                <a:t>1</a:t>
              </a:r>
              <a:endParaRPr lang="ru-RU" sz="2200" dirty="0"/>
            </a:p>
          </p:txBody>
        </p:sp>
        <p:cxnSp>
          <p:nvCxnSpPr>
            <p:cNvPr id="48" name="Прямая соединительная линия 47"/>
            <p:cNvCxnSpPr>
              <a:stCxn id="38" idx="0"/>
            </p:cNvCxnSpPr>
            <p:nvPr/>
          </p:nvCxnSpPr>
          <p:spPr>
            <a:xfrm rot="5400000" flipH="1" flipV="1">
              <a:off x="3303975" y="2232414"/>
              <a:ext cx="285752" cy="250033"/>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000760" y="1214422"/>
              <a:ext cx="428628" cy="430887"/>
            </a:xfrm>
            <a:prstGeom prst="rect">
              <a:avLst/>
            </a:prstGeom>
            <a:noFill/>
          </p:spPr>
          <p:txBody>
            <a:bodyPr wrap="square" rtlCol="0">
              <a:spAutoFit/>
            </a:bodyPr>
            <a:lstStyle/>
            <a:p>
              <a:r>
                <a:rPr lang="ru-RU" sz="2200" dirty="0"/>
                <a:t>2</a:t>
              </a:r>
              <a:endParaRPr lang="ru-RU" sz="2200" dirty="0"/>
            </a:p>
          </p:txBody>
        </p:sp>
        <p:cxnSp>
          <p:nvCxnSpPr>
            <p:cNvPr id="51" name="Прямая соединительная линия 50"/>
            <p:cNvCxnSpPr/>
            <p:nvPr/>
          </p:nvCxnSpPr>
          <p:spPr>
            <a:xfrm>
              <a:off x="6357950" y="1500174"/>
              <a:ext cx="362575" cy="20810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7"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Частотная характеристика ленты-головки</a:t>
            </a:r>
            <a:endParaRPr lang="ru-RU" sz="2800" b="1" dirty="0"/>
          </a:p>
        </p:txBody>
      </p:sp>
    </p:spTree>
    <p:extLst>
      <p:ext uri="{BB962C8B-B14F-4D97-AF65-F5344CB8AC3E}">
        <p14:creationId xmlns:p14="http://schemas.microsoft.com/office/powerpoint/2010/main" val="2111535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2024034" y="1571612"/>
          <a:ext cx="8143932" cy="478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309786" y="5072074"/>
            <a:ext cx="7858180" cy="1107996"/>
          </a:xfrm>
          <a:prstGeom prst="rect">
            <a:avLst/>
          </a:prstGeom>
          <a:noFill/>
        </p:spPr>
        <p:txBody>
          <a:bodyPr wrap="square" rtlCol="0">
            <a:spAutoFit/>
          </a:bodyPr>
          <a:lstStyle/>
          <a:p>
            <a:pPr algn="ctr"/>
            <a:r>
              <a:rPr lang="ru-RU" sz="2200" b="1" dirty="0"/>
              <a:t>АМ: </a:t>
            </a:r>
            <a:r>
              <a:rPr lang="ru-RU" sz="2200" dirty="0"/>
              <a:t>невозможность устранения паразитной АМ (непостоянство контакта лента-головка, неоднородность магнитного слоя, продольные колебания ленты, неточность САР)</a:t>
            </a:r>
            <a:endParaRPr lang="ru-RU" sz="2200" dirty="0"/>
          </a:p>
        </p:txBody>
      </p:sp>
      <p:sp>
        <p:nvSpPr>
          <p:cNvPr id="6"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Транспонирование спектра сигнала </a:t>
            </a:r>
            <a:r>
              <a:rPr lang="en-US" sz="2800" b="1" dirty="0"/>
              <a:t/>
            </a:r>
            <a:br>
              <a:rPr lang="en-US" sz="2800" b="1" dirty="0"/>
            </a:br>
            <a:r>
              <a:rPr lang="ru-RU" sz="2800" b="1" dirty="0"/>
              <a:t>при магнитной записи</a:t>
            </a:r>
          </a:p>
        </p:txBody>
      </p:sp>
    </p:spTree>
    <p:extLst>
      <p:ext uri="{BB962C8B-B14F-4D97-AF65-F5344CB8AC3E}">
        <p14:creationId xmlns:p14="http://schemas.microsoft.com/office/powerpoint/2010/main" val="59234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Группа 92"/>
          <p:cNvGrpSpPr/>
          <p:nvPr/>
        </p:nvGrpSpPr>
        <p:grpSpPr>
          <a:xfrm>
            <a:off x="2024034" y="1142984"/>
            <a:ext cx="6143668" cy="1643074"/>
            <a:chOff x="500034" y="1142984"/>
            <a:chExt cx="6143668" cy="1643074"/>
          </a:xfrm>
        </p:grpSpPr>
        <p:cxnSp>
          <p:nvCxnSpPr>
            <p:cNvPr id="6" name="Прямая со стрелкой 5"/>
            <p:cNvCxnSpPr/>
            <p:nvPr/>
          </p:nvCxnSpPr>
          <p:spPr>
            <a:xfrm rot="5400000" flipH="1" flipV="1">
              <a:off x="393671" y="1750207"/>
              <a:ext cx="1070776" cy="794"/>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928662" y="2285992"/>
              <a:ext cx="5500726"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0034" y="1142984"/>
              <a:ext cx="428628" cy="500066"/>
            </a:xfrm>
            <a:prstGeom prst="rect">
              <a:avLst/>
            </a:prstGeom>
            <a:noFill/>
          </p:spPr>
          <p:txBody>
            <a:bodyPr wrap="square" rtlCol="0">
              <a:spAutoFit/>
            </a:bodyPr>
            <a:lstStyle/>
            <a:p>
              <a:r>
                <a:rPr lang="en-US" sz="2600" i="1" dirty="0"/>
                <a:t>U</a:t>
              </a:r>
              <a:endParaRPr lang="ru-RU" sz="2600" i="1" dirty="0"/>
            </a:p>
          </p:txBody>
        </p:sp>
        <p:sp>
          <p:nvSpPr>
            <p:cNvPr id="10" name="TextBox 9"/>
            <p:cNvSpPr txBox="1"/>
            <p:nvPr/>
          </p:nvSpPr>
          <p:spPr>
            <a:xfrm>
              <a:off x="6215074" y="2285992"/>
              <a:ext cx="428628" cy="500066"/>
            </a:xfrm>
            <a:prstGeom prst="rect">
              <a:avLst/>
            </a:prstGeom>
            <a:noFill/>
          </p:spPr>
          <p:txBody>
            <a:bodyPr wrap="square" rtlCol="0">
              <a:spAutoFit/>
            </a:bodyPr>
            <a:lstStyle/>
            <a:p>
              <a:r>
                <a:rPr lang="en-US" sz="2600" i="1" dirty="0"/>
                <a:t>f</a:t>
              </a:r>
              <a:endParaRPr lang="ru-RU" sz="2600" i="1" dirty="0"/>
            </a:p>
          </p:txBody>
        </p:sp>
        <p:sp>
          <p:nvSpPr>
            <p:cNvPr id="34" name="TextBox 33"/>
            <p:cNvSpPr txBox="1"/>
            <p:nvPr/>
          </p:nvSpPr>
          <p:spPr>
            <a:xfrm>
              <a:off x="2643174" y="2214554"/>
              <a:ext cx="571504" cy="492443"/>
            </a:xfrm>
            <a:prstGeom prst="rect">
              <a:avLst/>
            </a:prstGeom>
            <a:noFill/>
          </p:spPr>
          <p:txBody>
            <a:bodyPr wrap="square" rtlCol="0">
              <a:spAutoFit/>
            </a:bodyPr>
            <a:lstStyle/>
            <a:p>
              <a:r>
                <a:rPr lang="en-US" sz="2600" i="1" dirty="0"/>
                <a:t>F</a:t>
              </a:r>
              <a:r>
                <a:rPr lang="ru-RU" sz="2600" i="1" baseline="-25000" dirty="0"/>
                <a:t>в</a:t>
              </a:r>
              <a:endParaRPr lang="ru-RU" sz="2600" i="1" baseline="-25000" dirty="0"/>
            </a:p>
          </p:txBody>
        </p:sp>
        <p:cxnSp>
          <p:nvCxnSpPr>
            <p:cNvPr id="36" name="Соединительная линия уступом 35"/>
            <p:cNvCxnSpPr/>
            <p:nvPr/>
          </p:nvCxnSpPr>
          <p:spPr>
            <a:xfrm>
              <a:off x="928662" y="1714488"/>
              <a:ext cx="1857388" cy="571504"/>
            </a:xfrm>
            <a:prstGeom prst="bentConnector3">
              <a:avLst>
                <a:gd name="adj1" fmla="val 100403"/>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92" name="Группа 91"/>
          <p:cNvGrpSpPr/>
          <p:nvPr/>
        </p:nvGrpSpPr>
        <p:grpSpPr>
          <a:xfrm>
            <a:off x="2024034" y="2643182"/>
            <a:ext cx="6143668" cy="1643074"/>
            <a:chOff x="500034" y="2643182"/>
            <a:chExt cx="6143668" cy="1643074"/>
          </a:xfrm>
        </p:grpSpPr>
        <p:sp>
          <p:nvSpPr>
            <p:cNvPr id="39" name="TextBox 38"/>
            <p:cNvSpPr txBox="1"/>
            <p:nvPr/>
          </p:nvSpPr>
          <p:spPr>
            <a:xfrm>
              <a:off x="928662" y="3786190"/>
              <a:ext cx="1357322" cy="430887"/>
            </a:xfrm>
            <a:prstGeom prst="rect">
              <a:avLst/>
            </a:prstGeom>
            <a:noFill/>
          </p:spPr>
          <p:txBody>
            <a:bodyPr wrap="square" rtlCol="0">
              <a:spAutoFit/>
            </a:bodyPr>
            <a:lstStyle/>
            <a:p>
              <a:r>
                <a:rPr lang="en-US" sz="2200" i="1" dirty="0" err="1"/>
                <a:t>f</a:t>
              </a:r>
              <a:r>
                <a:rPr lang="en-US" sz="2200" i="1" baseline="-25000" dirty="0" err="1"/>
                <a:t>o</a:t>
              </a:r>
              <a:r>
                <a:rPr lang="en-US" sz="2200" i="1" dirty="0"/>
                <a:t> – F</a:t>
              </a:r>
              <a:r>
                <a:rPr lang="ru-RU" sz="2200" i="1" baseline="-25000" dirty="0"/>
                <a:t>в</a:t>
              </a:r>
              <a:r>
                <a:rPr lang="en-US" sz="2200" i="1" baseline="-25000" dirty="0"/>
                <a:t> </a:t>
              </a:r>
              <a:r>
                <a:rPr lang="ru-RU" sz="2200" i="1" dirty="0"/>
                <a:t>– </a:t>
              </a:r>
              <a:r>
                <a:rPr lang="en-US" sz="2200" i="1" dirty="0"/>
                <a:t>f</a:t>
              </a:r>
              <a:r>
                <a:rPr lang="ru-RU" sz="2200" i="1" baseline="-25000" dirty="0"/>
                <a:t>Д</a:t>
              </a:r>
              <a:r>
                <a:rPr lang="ru-RU" sz="2200" i="1" dirty="0"/>
                <a:t> </a:t>
              </a:r>
              <a:endParaRPr lang="ru-RU" sz="2200" i="1" baseline="-25000" dirty="0"/>
            </a:p>
          </p:txBody>
        </p:sp>
        <p:cxnSp>
          <p:nvCxnSpPr>
            <p:cNvPr id="41" name="Прямая соединительная линия 40"/>
            <p:cNvCxnSpPr/>
            <p:nvPr/>
          </p:nvCxnSpPr>
          <p:spPr>
            <a:xfrm rot="5400000" flipH="1" flipV="1">
              <a:off x="1321571" y="3464719"/>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rot="5400000">
              <a:off x="4964909" y="3464719"/>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86116" y="3786190"/>
              <a:ext cx="428628" cy="430887"/>
            </a:xfrm>
            <a:prstGeom prst="rect">
              <a:avLst/>
            </a:prstGeom>
            <a:noFill/>
          </p:spPr>
          <p:txBody>
            <a:bodyPr wrap="square" rtlCol="0">
              <a:spAutoFit/>
            </a:bodyPr>
            <a:lstStyle/>
            <a:p>
              <a:r>
                <a:rPr lang="en-US" sz="2200" b="1" i="1" dirty="0" err="1"/>
                <a:t>f</a:t>
              </a:r>
              <a:r>
                <a:rPr lang="en-US" sz="2200" b="1" i="1" baseline="-25000" dirty="0" err="1"/>
                <a:t>o</a:t>
              </a:r>
              <a:endParaRPr lang="ru-RU" sz="2200" b="1" i="1" baseline="-25000" dirty="0"/>
            </a:p>
          </p:txBody>
        </p:sp>
        <p:sp>
          <p:nvSpPr>
            <p:cNvPr id="50" name="TextBox 49"/>
            <p:cNvSpPr txBox="1"/>
            <p:nvPr/>
          </p:nvSpPr>
          <p:spPr>
            <a:xfrm>
              <a:off x="2500298" y="3786190"/>
              <a:ext cx="857256" cy="430887"/>
            </a:xfrm>
            <a:prstGeom prst="rect">
              <a:avLst/>
            </a:prstGeom>
            <a:noFill/>
          </p:spPr>
          <p:txBody>
            <a:bodyPr wrap="square" rtlCol="0">
              <a:spAutoFit/>
            </a:bodyPr>
            <a:lstStyle/>
            <a:p>
              <a:r>
                <a:rPr lang="en-US" sz="2200" i="1" dirty="0" err="1"/>
                <a:t>f</a:t>
              </a:r>
              <a:r>
                <a:rPr lang="en-US" sz="2200" i="1" baseline="-25000" dirty="0" err="1"/>
                <a:t>o</a:t>
              </a:r>
              <a:r>
                <a:rPr lang="en-US" sz="2200" i="1" dirty="0"/>
                <a:t> </a:t>
              </a:r>
              <a:r>
                <a:rPr lang="ru-RU" sz="2200" i="1" dirty="0"/>
                <a:t>– </a:t>
              </a:r>
              <a:r>
                <a:rPr lang="en-US" sz="2200" i="1" dirty="0"/>
                <a:t>f</a:t>
              </a:r>
              <a:r>
                <a:rPr lang="ru-RU" sz="2200" i="1" baseline="-25000" dirty="0"/>
                <a:t>Д</a:t>
              </a:r>
              <a:r>
                <a:rPr lang="ru-RU" sz="2200" i="1" dirty="0"/>
                <a:t> </a:t>
              </a:r>
              <a:endParaRPr lang="ru-RU" sz="2200" i="1" baseline="-25000" dirty="0"/>
            </a:p>
          </p:txBody>
        </p:sp>
        <p:sp>
          <p:nvSpPr>
            <p:cNvPr id="52" name="TextBox 51"/>
            <p:cNvSpPr txBox="1"/>
            <p:nvPr/>
          </p:nvSpPr>
          <p:spPr>
            <a:xfrm>
              <a:off x="4786314" y="3786190"/>
              <a:ext cx="1357322" cy="430887"/>
            </a:xfrm>
            <a:prstGeom prst="rect">
              <a:avLst/>
            </a:prstGeom>
            <a:noFill/>
          </p:spPr>
          <p:txBody>
            <a:bodyPr wrap="square" rtlCol="0">
              <a:spAutoFit/>
            </a:bodyPr>
            <a:lstStyle/>
            <a:p>
              <a:r>
                <a:rPr lang="en-US" sz="2200" i="1" dirty="0" err="1"/>
                <a:t>f</a:t>
              </a:r>
              <a:r>
                <a:rPr lang="en-US" sz="2200" i="1" baseline="-25000" dirty="0" err="1"/>
                <a:t>o</a:t>
              </a:r>
              <a:r>
                <a:rPr lang="en-US" sz="2200" i="1" dirty="0"/>
                <a:t> </a:t>
              </a:r>
              <a:r>
                <a:rPr lang="en-US" sz="2200" dirty="0"/>
                <a:t>+</a:t>
              </a:r>
              <a:r>
                <a:rPr lang="en-US" sz="2200" i="1" dirty="0"/>
                <a:t> F</a:t>
              </a:r>
              <a:r>
                <a:rPr lang="ru-RU" sz="2200" i="1" baseline="-25000" dirty="0"/>
                <a:t>в</a:t>
              </a:r>
              <a:r>
                <a:rPr lang="en-US" sz="2200" i="1" baseline="-25000" dirty="0"/>
                <a:t> </a:t>
              </a:r>
              <a:r>
                <a:rPr lang="en-US" sz="2200" dirty="0"/>
                <a:t>+</a:t>
              </a:r>
              <a:r>
                <a:rPr lang="ru-RU" sz="2200" i="1" dirty="0"/>
                <a:t> </a:t>
              </a:r>
              <a:r>
                <a:rPr lang="en-US" sz="2200" i="1" dirty="0"/>
                <a:t>f</a:t>
              </a:r>
              <a:r>
                <a:rPr lang="ru-RU" sz="2200" i="1" baseline="-25000" dirty="0"/>
                <a:t>Д</a:t>
              </a:r>
              <a:r>
                <a:rPr lang="ru-RU" sz="2200" i="1" dirty="0"/>
                <a:t> </a:t>
              </a:r>
              <a:endParaRPr lang="ru-RU" sz="2200" i="1" baseline="-25000" dirty="0"/>
            </a:p>
          </p:txBody>
        </p:sp>
        <p:cxnSp>
          <p:nvCxnSpPr>
            <p:cNvPr id="54" name="Прямая соединительная линия 53"/>
            <p:cNvCxnSpPr/>
            <p:nvPr/>
          </p:nvCxnSpPr>
          <p:spPr>
            <a:xfrm flipV="1">
              <a:off x="3143240" y="3143248"/>
              <a:ext cx="714380" cy="64294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V="1">
              <a:off x="3286116" y="3271836"/>
              <a:ext cx="571504" cy="51435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3428992" y="3400425"/>
              <a:ext cx="428628" cy="38576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V="1">
              <a:off x="3571868" y="3533775"/>
              <a:ext cx="283376" cy="25241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flipV="1">
              <a:off x="3714744" y="3652838"/>
              <a:ext cx="142881" cy="13335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3143240" y="3143248"/>
              <a:ext cx="571504" cy="51435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V="1">
              <a:off x="3143240" y="3143248"/>
              <a:ext cx="428628" cy="38576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V="1">
              <a:off x="3143240" y="3143248"/>
              <a:ext cx="283376" cy="25241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3143240" y="3143248"/>
              <a:ext cx="142881" cy="13335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rot="5400000">
              <a:off x="3162752" y="3451678"/>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rot="5400000">
              <a:off x="3536943" y="3463925"/>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5400000">
              <a:off x="2822563" y="3463925"/>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1643042" y="3143248"/>
              <a:ext cx="3643338"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786182" y="3786190"/>
              <a:ext cx="857256" cy="430887"/>
            </a:xfrm>
            <a:prstGeom prst="rect">
              <a:avLst/>
            </a:prstGeom>
            <a:noFill/>
          </p:spPr>
          <p:txBody>
            <a:bodyPr wrap="square" rtlCol="0">
              <a:spAutoFit/>
            </a:bodyPr>
            <a:lstStyle/>
            <a:p>
              <a:r>
                <a:rPr lang="en-US" sz="2200" i="1" dirty="0" err="1"/>
                <a:t>f</a:t>
              </a:r>
              <a:r>
                <a:rPr lang="en-US" sz="2200" i="1" baseline="-25000" dirty="0" err="1"/>
                <a:t>o</a:t>
              </a:r>
              <a:r>
                <a:rPr lang="en-US" sz="2200" i="1" dirty="0"/>
                <a:t> </a:t>
              </a:r>
              <a:r>
                <a:rPr lang="en-US" sz="2200" dirty="0"/>
                <a:t>+</a:t>
              </a:r>
              <a:r>
                <a:rPr lang="ru-RU" sz="2200" i="1" dirty="0"/>
                <a:t> </a:t>
              </a:r>
              <a:r>
                <a:rPr lang="en-US" sz="2200" i="1" dirty="0"/>
                <a:t>f</a:t>
              </a:r>
              <a:r>
                <a:rPr lang="ru-RU" sz="2200" i="1" baseline="-25000" dirty="0"/>
                <a:t>Д</a:t>
              </a:r>
              <a:r>
                <a:rPr lang="ru-RU" sz="2200" i="1" dirty="0"/>
                <a:t> </a:t>
              </a:r>
              <a:endParaRPr lang="ru-RU" sz="2200" i="1" baseline="-25000" dirty="0"/>
            </a:p>
          </p:txBody>
        </p:sp>
        <p:grpSp>
          <p:nvGrpSpPr>
            <p:cNvPr id="24" name="Группа 23"/>
            <p:cNvGrpSpPr/>
            <p:nvPr/>
          </p:nvGrpSpPr>
          <p:grpSpPr>
            <a:xfrm>
              <a:off x="500034" y="2643182"/>
              <a:ext cx="6143668" cy="1643074"/>
              <a:chOff x="500034" y="1142984"/>
              <a:chExt cx="6143668" cy="1643074"/>
            </a:xfrm>
          </p:grpSpPr>
          <p:cxnSp>
            <p:nvCxnSpPr>
              <p:cNvPr id="25" name="Прямая со стрелкой 24"/>
              <p:cNvCxnSpPr/>
              <p:nvPr/>
            </p:nvCxnSpPr>
            <p:spPr>
              <a:xfrm rot="5400000" flipH="1" flipV="1">
                <a:off x="393671" y="1750207"/>
                <a:ext cx="1070776" cy="794"/>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928662" y="2285992"/>
                <a:ext cx="5500726"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0034" y="1142984"/>
                <a:ext cx="428628" cy="500066"/>
              </a:xfrm>
              <a:prstGeom prst="rect">
                <a:avLst/>
              </a:prstGeom>
              <a:noFill/>
            </p:spPr>
            <p:txBody>
              <a:bodyPr wrap="square" rtlCol="0">
                <a:spAutoFit/>
              </a:bodyPr>
              <a:lstStyle/>
              <a:p>
                <a:r>
                  <a:rPr lang="en-US" sz="2600" i="1" dirty="0"/>
                  <a:t>U</a:t>
                </a:r>
                <a:endParaRPr lang="ru-RU" sz="2600" i="1" dirty="0"/>
              </a:p>
            </p:txBody>
          </p:sp>
          <p:sp>
            <p:nvSpPr>
              <p:cNvPr id="28" name="TextBox 27"/>
              <p:cNvSpPr txBox="1"/>
              <p:nvPr/>
            </p:nvSpPr>
            <p:spPr>
              <a:xfrm>
                <a:off x="6215074" y="2285992"/>
                <a:ext cx="428628" cy="500066"/>
              </a:xfrm>
              <a:prstGeom prst="rect">
                <a:avLst/>
              </a:prstGeom>
              <a:noFill/>
            </p:spPr>
            <p:txBody>
              <a:bodyPr wrap="square" rtlCol="0">
                <a:spAutoFit/>
              </a:bodyPr>
              <a:lstStyle/>
              <a:p>
                <a:r>
                  <a:rPr lang="en-US" sz="2600" i="1" dirty="0"/>
                  <a:t>f</a:t>
                </a:r>
                <a:endParaRPr lang="ru-RU" sz="2600" i="1" dirty="0"/>
              </a:p>
            </p:txBody>
          </p:sp>
        </p:grpSp>
      </p:grpSp>
      <p:grpSp>
        <p:nvGrpSpPr>
          <p:cNvPr id="91" name="Группа 90"/>
          <p:cNvGrpSpPr/>
          <p:nvPr/>
        </p:nvGrpSpPr>
        <p:grpSpPr>
          <a:xfrm>
            <a:off x="2024034" y="4286256"/>
            <a:ext cx="6143668" cy="1643074"/>
            <a:chOff x="500034" y="4143380"/>
            <a:chExt cx="6143668" cy="1643074"/>
          </a:xfrm>
        </p:grpSpPr>
        <p:grpSp>
          <p:nvGrpSpPr>
            <p:cNvPr id="29" name="Группа 28"/>
            <p:cNvGrpSpPr/>
            <p:nvPr/>
          </p:nvGrpSpPr>
          <p:grpSpPr>
            <a:xfrm>
              <a:off x="500034" y="4143380"/>
              <a:ext cx="6143668" cy="1643074"/>
              <a:chOff x="500034" y="1142984"/>
              <a:chExt cx="6143668" cy="1643074"/>
            </a:xfrm>
          </p:grpSpPr>
          <p:cxnSp>
            <p:nvCxnSpPr>
              <p:cNvPr id="30" name="Прямая со стрелкой 29"/>
              <p:cNvCxnSpPr/>
              <p:nvPr/>
            </p:nvCxnSpPr>
            <p:spPr>
              <a:xfrm rot="5400000" flipH="1" flipV="1">
                <a:off x="393671" y="1750207"/>
                <a:ext cx="1070776" cy="794"/>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928662" y="2285992"/>
                <a:ext cx="5500726"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00034" y="1142984"/>
                <a:ext cx="428628" cy="500066"/>
              </a:xfrm>
              <a:prstGeom prst="rect">
                <a:avLst/>
              </a:prstGeom>
              <a:noFill/>
            </p:spPr>
            <p:txBody>
              <a:bodyPr wrap="square" rtlCol="0">
                <a:spAutoFit/>
              </a:bodyPr>
              <a:lstStyle/>
              <a:p>
                <a:r>
                  <a:rPr lang="en-US" sz="2600" i="1" dirty="0"/>
                  <a:t>U</a:t>
                </a:r>
                <a:endParaRPr lang="ru-RU" sz="2600" i="1" dirty="0"/>
              </a:p>
            </p:txBody>
          </p:sp>
          <p:sp>
            <p:nvSpPr>
              <p:cNvPr id="33" name="TextBox 32"/>
              <p:cNvSpPr txBox="1"/>
              <p:nvPr/>
            </p:nvSpPr>
            <p:spPr>
              <a:xfrm>
                <a:off x="6215074" y="2285992"/>
                <a:ext cx="428628" cy="500066"/>
              </a:xfrm>
              <a:prstGeom prst="rect">
                <a:avLst/>
              </a:prstGeom>
              <a:noFill/>
            </p:spPr>
            <p:txBody>
              <a:bodyPr wrap="square" rtlCol="0">
                <a:spAutoFit/>
              </a:bodyPr>
              <a:lstStyle/>
              <a:p>
                <a:r>
                  <a:rPr lang="en-US" sz="2600" i="1" dirty="0"/>
                  <a:t>f</a:t>
                </a:r>
                <a:endParaRPr lang="ru-RU" sz="2600" i="1" dirty="0"/>
              </a:p>
            </p:txBody>
          </p:sp>
        </p:grpSp>
        <p:cxnSp>
          <p:nvCxnSpPr>
            <p:cNvPr id="70" name="Прямая соединительная линия 69"/>
            <p:cNvCxnSpPr/>
            <p:nvPr/>
          </p:nvCxnSpPr>
          <p:spPr>
            <a:xfrm rot="5400000" flipH="1" flipV="1">
              <a:off x="1321571" y="4964917"/>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286116" y="5286388"/>
              <a:ext cx="428628" cy="430887"/>
            </a:xfrm>
            <a:prstGeom prst="rect">
              <a:avLst/>
            </a:prstGeom>
            <a:noFill/>
          </p:spPr>
          <p:txBody>
            <a:bodyPr wrap="square" rtlCol="0">
              <a:spAutoFit/>
            </a:bodyPr>
            <a:lstStyle/>
            <a:p>
              <a:r>
                <a:rPr lang="en-US" sz="2200" b="1" i="1" dirty="0" err="1"/>
                <a:t>f</a:t>
              </a:r>
              <a:r>
                <a:rPr lang="en-US" sz="2200" b="1" i="1" baseline="-25000" dirty="0" err="1"/>
                <a:t>o</a:t>
              </a:r>
              <a:endParaRPr lang="ru-RU" sz="2200" b="1" i="1" baseline="-25000" dirty="0"/>
            </a:p>
          </p:txBody>
        </p:sp>
        <p:cxnSp>
          <p:nvCxnSpPr>
            <p:cNvPr id="74" name="Прямая соединительная линия 73"/>
            <p:cNvCxnSpPr/>
            <p:nvPr/>
          </p:nvCxnSpPr>
          <p:spPr>
            <a:xfrm flipV="1">
              <a:off x="3143240" y="4643446"/>
              <a:ext cx="714380" cy="64294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flipV="1">
              <a:off x="3286116" y="4772034"/>
              <a:ext cx="571504" cy="51435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V="1">
              <a:off x="3428992" y="4900623"/>
              <a:ext cx="428628" cy="38576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V="1">
              <a:off x="3571868" y="5033973"/>
              <a:ext cx="283376" cy="25241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V="1">
              <a:off x="3714744" y="5153036"/>
              <a:ext cx="142881" cy="13335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V="1">
              <a:off x="3143240" y="4643446"/>
              <a:ext cx="571504" cy="51435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V="1">
              <a:off x="3143240" y="4643446"/>
              <a:ext cx="428628" cy="38576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flipV="1">
              <a:off x="3143240" y="4643446"/>
              <a:ext cx="283376" cy="25241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flipV="1">
              <a:off x="3143240" y="4643446"/>
              <a:ext cx="142881" cy="13335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rot="5400000">
              <a:off x="3162752" y="4951876"/>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rot="5400000">
              <a:off x="3536943" y="4964123"/>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rot="5400000">
              <a:off x="2822563" y="4964123"/>
              <a:ext cx="642942"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1643042" y="4643446"/>
              <a:ext cx="2214578" cy="1588"/>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143372" y="5286388"/>
              <a:ext cx="1071570" cy="430887"/>
            </a:xfrm>
            <a:prstGeom prst="rect">
              <a:avLst/>
            </a:prstGeom>
            <a:noFill/>
          </p:spPr>
          <p:txBody>
            <a:bodyPr wrap="square" rtlCol="0">
              <a:spAutoFit/>
            </a:bodyPr>
            <a:lstStyle/>
            <a:p>
              <a:r>
                <a:rPr lang="en-US" sz="2200" i="1" dirty="0" err="1"/>
                <a:t>f</a:t>
              </a:r>
              <a:r>
                <a:rPr lang="en-US" sz="2200" i="1" baseline="-25000" dirty="0" err="1"/>
                <a:t>o</a:t>
              </a:r>
              <a:r>
                <a:rPr lang="en-US" sz="2200" i="1" dirty="0"/>
                <a:t> </a:t>
              </a:r>
              <a:r>
                <a:rPr lang="en-US" sz="2200" dirty="0"/>
                <a:t>+</a:t>
              </a:r>
              <a:r>
                <a:rPr lang="ru-RU" sz="2200" i="1" dirty="0"/>
                <a:t> </a:t>
              </a:r>
              <a:r>
                <a:rPr lang="en-US" sz="2200" dirty="0"/>
                <a:t>2</a:t>
              </a:r>
              <a:r>
                <a:rPr lang="en-US" sz="2200" i="1" dirty="0"/>
                <a:t>f</a:t>
              </a:r>
              <a:r>
                <a:rPr lang="ru-RU" sz="2200" i="1" baseline="-25000" dirty="0"/>
                <a:t>Д</a:t>
              </a:r>
              <a:r>
                <a:rPr lang="ru-RU" sz="2200" i="1" dirty="0"/>
                <a:t> </a:t>
              </a:r>
              <a:endParaRPr lang="ru-RU" sz="2200" i="1" baseline="-25000" dirty="0"/>
            </a:p>
          </p:txBody>
        </p:sp>
        <p:cxnSp>
          <p:nvCxnSpPr>
            <p:cNvPr id="89" name="Прямая соединительная линия 88"/>
            <p:cNvCxnSpPr/>
            <p:nvPr/>
          </p:nvCxnSpPr>
          <p:spPr>
            <a:xfrm>
              <a:off x="3857620" y="4643446"/>
              <a:ext cx="714380" cy="642942"/>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9"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Спектры ТВ и ЧМ сигналов</a:t>
            </a:r>
            <a:endParaRPr lang="ru-RU" sz="2800" b="1" dirty="0"/>
          </a:p>
        </p:txBody>
      </p:sp>
    </p:spTree>
    <p:extLst>
      <p:ext uri="{BB962C8B-B14F-4D97-AF65-F5344CB8AC3E}">
        <p14:creationId xmlns:p14="http://schemas.microsoft.com/office/powerpoint/2010/main" val="2639002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Содержимое 2"/>
          <p:cNvSpPr>
            <a:spLocks noGrp="1"/>
          </p:cNvSpPr>
          <p:nvPr>
            <p:ph idx="1"/>
          </p:nvPr>
        </p:nvSpPr>
        <p:spPr>
          <a:xfrm>
            <a:off x="2238348" y="1285860"/>
            <a:ext cx="8229600" cy="5072098"/>
          </a:xfrm>
        </p:spPr>
        <p:txBody>
          <a:bodyPr>
            <a:normAutofit fontScale="92500" lnSpcReduction="20000"/>
          </a:bodyPr>
          <a:lstStyle/>
          <a:p>
            <a:pPr>
              <a:buNone/>
            </a:pPr>
            <a:r>
              <a:rPr lang="ru-RU" sz="3100" dirty="0"/>
              <a:t>Граничные частоты спектра</a:t>
            </a:r>
          </a:p>
          <a:p>
            <a:pPr algn="ctr">
              <a:buNone/>
            </a:pPr>
            <a:r>
              <a:rPr lang="en-US" sz="3100" b="1" i="1" dirty="0"/>
              <a:t>f</a:t>
            </a:r>
            <a:r>
              <a:rPr lang="ru-RU" sz="3100" b="1" baseline="-25000" dirty="0" err="1"/>
              <a:t>гр</a:t>
            </a:r>
            <a:r>
              <a:rPr lang="ru-RU" sz="3100" b="1" dirty="0"/>
              <a:t> = (</a:t>
            </a:r>
            <a:r>
              <a:rPr lang="en-US" sz="3100" b="1" i="1" dirty="0" err="1"/>
              <a:t>f</a:t>
            </a:r>
            <a:r>
              <a:rPr lang="en-US" sz="3100" b="1" baseline="-25000" dirty="0" err="1"/>
              <a:t>o</a:t>
            </a:r>
            <a:r>
              <a:rPr lang="en-US" sz="3100" b="1" dirty="0"/>
              <a:t> ± </a:t>
            </a:r>
            <a:r>
              <a:rPr lang="en-US" sz="3100" b="1" i="1" dirty="0"/>
              <a:t>f</a:t>
            </a:r>
            <a:r>
              <a:rPr lang="ru-RU" sz="3100" b="1" i="1" baseline="-25000" dirty="0"/>
              <a:t>Д</a:t>
            </a:r>
            <a:r>
              <a:rPr lang="en-US" sz="3100" b="1" dirty="0"/>
              <a:t>) ± </a:t>
            </a:r>
            <a:r>
              <a:rPr lang="en-US" sz="3100" b="1" i="1" dirty="0"/>
              <a:t>F</a:t>
            </a:r>
            <a:r>
              <a:rPr lang="ru-RU" sz="3100" b="1" i="1" baseline="-25000" dirty="0"/>
              <a:t>в</a:t>
            </a:r>
            <a:r>
              <a:rPr lang="ru-RU" sz="3100" b="1" dirty="0"/>
              <a:t>,</a:t>
            </a:r>
          </a:p>
          <a:p>
            <a:pPr>
              <a:buNone/>
            </a:pPr>
            <a:r>
              <a:rPr lang="en-US" sz="3100" i="1" dirty="0"/>
              <a:t>F</a:t>
            </a:r>
            <a:r>
              <a:rPr lang="ru-RU" sz="3100" i="1" baseline="-25000" dirty="0"/>
              <a:t>в</a:t>
            </a:r>
            <a:r>
              <a:rPr lang="ru-RU" sz="3100" i="1" dirty="0"/>
              <a:t> </a:t>
            </a:r>
            <a:r>
              <a:rPr lang="ru-RU" sz="3100" dirty="0"/>
              <a:t>- верхняя полоса частот сигнала</a:t>
            </a:r>
          </a:p>
          <a:p>
            <a:pPr>
              <a:buNone/>
            </a:pPr>
            <a:r>
              <a:rPr lang="ru-RU" sz="3100" dirty="0"/>
              <a:t>Для повышения помехоустойчивости</a:t>
            </a:r>
          </a:p>
          <a:p>
            <a:pPr algn="ctr">
              <a:buNone/>
            </a:pPr>
            <a:r>
              <a:rPr lang="en-US" sz="3100" b="1" i="1" dirty="0" err="1"/>
              <a:t>f</a:t>
            </a:r>
            <a:r>
              <a:rPr lang="en-US" sz="3100" b="1" baseline="-25000" dirty="0" err="1"/>
              <a:t>o</a:t>
            </a:r>
            <a:r>
              <a:rPr lang="en-US" sz="3100" b="1" dirty="0"/>
              <a:t> </a:t>
            </a:r>
            <a:r>
              <a:rPr lang="ru-RU" sz="3100" b="1" dirty="0"/>
              <a:t>&gt;</a:t>
            </a:r>
            <a:r>
              <a:rPr lang="en-US" sz="3100" b="1" dirty="0"/>
              <a:t>&gt; </a:t>
            </a:r>
            <a:r>
              <a:rPr lang="en-US" sz="3100" b="1" i="1" dirty="0"/>
              <a:t>f</a:t>
            </a:r>
            <a:r>
              <a:rPr lang="ru-RU" sz="3100" b="1" i="1" baseline="-25000" dirty="0"/>
              <a:t>Д</a:t>
            </a:r>
            <a:r>
              <a:rPr lang="en-US" sz="3100" b="1" i="1" baseline="-25000" dirty="0"/>
              <a:t> </a:t>
            </a:r>
            <a:r>
              <a:rPr lang="ru-RU" sz="3100" b="1" dirty="0"/>
              <a:t>&gt;</a:t>
            </a:r>
            <a:r>
              <a:rPr lang="en-US" sz="3100" b="1" dirty="0"/>
              <a:t>&gt;</a:t>
            </a:r>
            <a:r>
              <a:rPr lang="ru-RU" sz="3100" b="1" dirty="0"/>
              <a:t> </a:t>
            </a:r>
            <a:r>
              <a:rPr lang="en-US" sz="3100" b="1" i="1" dirty="0"/>
              <a:t>F</a:t>
            </a:r>
            <a:r>
              <a:rPr lang="ru-RU" sz="3100" b="1" i="1" baseline="-25000" dirty="0"/>
              <a:t>в</a:t>
            </a:r>
            <a:endParaRPr lang="en-US" sz="3100" b="1" i="1" baseline="-25000" dirty="0"/>
          </a:p>
          <a:p>
            <a:pPr>
              <a:buNone/>
            </a:pPr>
            <a:r>
              <a:rPr lang="ru-RU" sz="3100" dirty="0"/>
              <a:t>В магнитной видеозаписи</a:t>
            </a:r>
          </a:p>
          <a:p>
            <a:pPr algn="ctr">
              <a:buNone/>
            </a:pPr>
            <a:r>
              <a:rPr lang="en-US" sz="3100" b="1" i="1" dirty="0" err="1"/>
              <a:t>f</a:t>
            </a:r>
            <a:r>
              <a:rPr lang="en-US" sz="3100" b="1" baseline="-25000" dirty="0" err="1"/>
              <a:t>o</a:t>
            </a:r>
            <a:r>
              <a:rPr lang="en-US" sz="3100" b="1" dirty="0"/>
              <a:t> </a:t>
            </a:r>
            <a:r>
              <a:rPr lang="ru-RU" sz="3100" b="1" dirty="0"/>
              <a:t>&gt; </a:t>
            </a:r>
            <a:r>
              <a:rPr lang="en-US" sz="3100" b="1" i="1" dirty="0"/>
              <a:t>F</a:t>
            </a:r>
            <a:r>
              <a:rPr lang="ru-RU" sz="3100" b="1" i="1" baseline="-25000" dirty="0"/>
              <a:t>в </a:t>
            </a:r>
            <a:r>
              <a:rPr lang="ru-RU" sz="3100" b="1" i="1" dirty="0"/>
              <a:t> </a:t>
            </a:r>
            <a:r>
              <a:rPr lang="ru-RU" sz="3100" b="1" dirty="0">
                <a:sym typeface="Symbol"/>
              </a:rPr>
              <a:t> </a:t>
            </a:r>
            <a:r>
              <a:rPr lang="ru-RU" sz="3100" b="1" dirty="0"/>
              <a:t>В ≈ 0,1 ÷ 0,2</a:t>
            </a:r>
          </a:p>
          <a:p>
            <a:pPr marL="0" indent="0" algn="ctr">
              <a:spcBef>
                <a:spcPts val="1800"/>
              </a:spcBef>
              <a:buNone/>
            </a:pPr>
            <a:r>
              <a:rPr lang="ru-RU" dirty="0" smtClean="0"/>
              <a:t>Для </a:t>
            </a:r>
            <a:r>
              <a:rPr lang="en-US" i="1" dirty="0" smtClean="0"/>
              <a:t>F</a:t>
            </a:r>
            <a:r>
              <a:rPr lang="ru-RU" i="1" baseline="-25000" dirty="0" smtClean="0"/>
              <a:t>в </a:t>
            </a:r>
            <a:r>
              <a:rPr lang="ru-RU" dirty="0" smtClean="0"/>
              <a:t>≈ 6 МГц, </a:t>
            </a:r>
            <a:r>
              <a:rPr lang="en-US" i="1" dirty="0" err="1" smtClean="0"/>
              <a:t>f</a:t>
            </a:r>
            <a:r>
              <a:rPr lang="en-US" baseline="-25000" dirty="0" err="1" smtClean="0"/>
              <a:t>o</a:t>
            </a:r>
            <a:r>
              <a:rPr lang="en-US" dirty="0" smtClean="0"/>
              <a:t> </a:t>
            </a:r>
            <a:r>
              <a:rPr lang="ru-RU" dirty="0" smtClean="0"/>
              <a:t>= 8,5 МГц и </a:t>
            </a:r>
            <a:r>
              <a:rPr lang="en-US" i="1" dirty="0" smtClean="0"/>
              <a:t>f</a:t>
            </a:r>
            <a:r>
              <a:rPr lang="ru-RU" i="1" baseline="-25000" dirty="0" smtClean="0"/>
              <a:t>Д </a:t>
            </a:r>
            <a:r>
              <a:rPr lang="ru-RU" dirty="0" smtClean="0"/>
              <a:t>= 0,75 МГц,</a:t>
            </a:r>
          </a:p>
          <a:p>
            <a:pPr marL="0" indent="0" algn="ctr">
              <a:spcBef>
                <a:spcPts val="1800"/>
              </a:spcBef>
              <a:buNone/>
            </a:pPr>
            <a:r>
              <a:rPr lang="en-US" i="1" dirty="0" smtClean="0"/>
              <a:t>f</a:t>
            </a:r>
            <a:r>
              <a:rPr lang="ru-RU" baseline="-25000" dirty="0" err="1" smtClean="0"/>
              <a:t>гр.н</a:t>
            </a:r>
            <a:r>
              <a:rPr lang="ru-RU" dirty="0" smtClean="0"/>
              <a:t> = 1,75 МГц и </a:t>
            </a:r>
            <a:r>
              <a:rPr lang="en-US" i="1" dirty="0" smtClean="0"/>
              <a:t>f</a:t>
            </a:r>
            <a:r>
              <a:rPr lang="ru-RU" baseline="-25000" dirty="0" smtClean="0"/>
              <a:t>гр.в</a:t>
            </a:r>
            <a:r>
              <a:rPr lang="ru-RU" dirty="0" smtClean="0"/>
              <a:t> = 15,25 МГц</a:t>
            </a:r>
          </a:p>
          <a:p>
            <a:pPr marL="0" indent="0">
              <a:spcBef>
                <a:spcPts val="1800"/>
              </a:spcBef>
              <a:buNone/>
            </a:pPr>
            <a:r>
              <a:rPr lang="ru-RU" dirty="0" smtClean="0"/>
              <a:t>Малые В приводят к компактности спектра, такой же как при АМ</a:t>
            </a:r>
            <a:endParaRPr lang="en-US" dirty="0" smtClean="0"/>
          </a:p>
          <a:p>
            <a:pPr>
              <a:buNone/>
            </a:pPr>
            <a:endParaRPr lang="en-US" dirty="0" smtClean="0"/>
          </a:p>
          <a:p>
            <a:pPr>
              <a:buNone/>
            </a:pPr>
            <a:endParaRPr lang="ru-RU" dirty="0"/>
          </a:p>
        </p:txBody>
      </p:sp>
      <p:sp>
        <p:nvSpPr>
          <p:cNvPr id="60" name="TextBox 59"/>
          <p:cNvSpPr txBox="1"/>
          <p:nvPr/>
        </p:nvSpPr>
        <p:spPr>
          <a:xfrm>
            <a:off x="5024430" y="3571876"/>
            <a:ext cx="428628" cy="523220"/>
          </a:xfrm>
          <a:prstGeom prst="rect">
            <a:avLst/>
          </a:prstGeom>
          <a:noFill/>
        </p:spPr>
        <p:txBody>
          <a:bodyPr wrap="square" rtlCol="0">
            <a:spAutoFit/>
          </a:bodyPr>
          <a:lstStyle/>
          <a:p>
            <a:r>
              <a:rPr lang="ru-RU" sz="2800" i="1" dirty="0">
                <a:sym typeface="Symbol"/>
              </a:rPr>
              <a:t>~</a:t>
            </a:r>
            <a:endParaRPr lang="ru-RU" sz="2800"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Спектры ТВ и ЧМ сигналов</a:t>
            </a:r>
            <a:endParaRPr lang="ru-RU" sz="2800" b="1" dirty="0"/>
          </a:p>
        </p:txBody>
      </p:sp>
    </p:spTree>
    <p:extLst>
      <p:ext uri="{BB962C8B-B14F-4D97-AF65-F5344CB8AC3E}">
        <p14:creationId xmlns:p14="http://schemas.microsoft.com/office/powerpoint/2010/main" val="1766220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Цветное телевидение</a:t>
            </a:r>
          </a:p>
        </p:txBody>
      </p:sp>
      <p:sp>
        <p:nvSpPr>
          <p:cNvPr id="3" name="Объект 2"/>
          <p:cNvSpPr>
            <a:spLocks noGrp="1"/>
          </p:cNvSpPr>
          <p:nvPr>
            <p:ph idx="1"/>
          </p:nvPr>
        </p:nvSpPr>
        <p:spPr/>
        <p:txBody>
          <a:bodyPr>
            <a:normAutofit lnSpcReduction="10000"/>
          </a:bodyPr>
          <a:lstStyle/>
          <a:p>
            <a:r>
              <a:rPr lang="ru-RU" dirty="0"/>
              <a:t>18 декабря 1953 года в США утверждён стандарт NTSC, раздельно передающий информацию о яркости и цвете, и полностью совместимый с чёрно-белыми телевизорами. С 14 января 1960 года в СССР началось экспериментальное цветное телевещание по стандарту «ОСКМ», который был копией американского NTSC, адаптированной под советскую вещательную </a:t>
            </a:r>
            <a:r>
              <a:rPr lang="ru-RU" dirty="0" smtClean="0"/>
              <a:t>систему. </a:t>
            </a:r>
            <a:r>
              <a:rPr lang="ru-RU" dirty="0"/>
              <a:t>В середине 1960-х годов были разработаны две европейские системы цветного телевидения: западногерманский PAL и французский SECAM, которые также начали тестироваться в СССР. Одновременно с ними пробные передачи велись по системе «ЦТ НИИР», разработанной под руководством Владимира </a:t>
            </a:r>
            <a:r>
              <a:rPr lang="ru-RU" dirty="0" err="1" smtClean="0"/>
              <a:t>Теслера</a:t>
            </a:r>
            <a:r>
              <a:rPr lang="ru-RU" dirty="0" smtClean="0"/>
              <a:t>.</a:t>
            </a:r>
          </a:p>
          <a:p>
            <a:r>
              <a:rPr lang="ru-RU" dirty="0"/>
              <a:t>Сравнительный анализ четырёх систем выявил преимущества французской при вещании на большие расстояния. В 1967 году во Франции и СССР был утверждён стандарт SECAM цветного телевещания, действующий до сегодняшнего </a:t>
            </a:r>
            <a:r>
              <a:rPr lang="ru-RU" dirty="0" smtClean="0"/>
              <a:t>дня. </a:t>
            </a:r>
            <a:r>
              <a:rPr lang="ru-RU" dirty="0"/>
              <a:t>Первая широковещательная передача по системе SECAM в СССР была приурочена к 50-летней годовщине Октябрьской революции, отмечавшейся 7 ноября 1967 </a:t>
            </a:r>
            <a:r>
              <a:rPr lang="ru-RU" dirty="0" smtClean="0"/>
              <a:t>года.</a:t>
            </a:r>
            <a:endParaRPr lang="ru-RU" dirty="0"/>
          </a:p>
        </p:txBody>
      </p:sp>
    </p:spTree>
    <p:extLst>
      <p:ext uri="{BB962C8B-B14F-4D97-AF65-F5344CB8AC3E}">
        <p14:creationId xmlns:p14="http://schemas.microsoft.com/office/powerpoint/2010/main" val="15355717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785926"/>
            <a:ext cx="3929090" cy="4429156"/>
          </a:xfrm>
        </p:spPr>
        <p:txBody>
          <a:bodyPr>
            <a:normAutofit/>
          </a:bodyPr>
          <a:lstStyle/>
          <a:p>
            <a:r>
              <a:rPr lang="ru-RU" sz="2200" dirty="0"/>
              <a:t>малогабаритность;</a:t>
            </a:r>
          </a:p>
          <a:p>
            <a:r>
              <a:rPr lang="ru-RU" sz="2200" dirty="0"/>
              <a:t>легкость управления;</a:t>
            </a:r>
          </a:p>
          <a:p>
            <a:r>
              <a:rPr lang="ru-RU" sz="2200" dirty="0"/>
              <a:t>невысокая стоимость;</a:t>
            </a:r>
          </a:p>
          <a:p>
            <a:r>
              <a:rPr lang="ru-RU" sz="2200" dirty="0"/>
              <a:t>многократность использования;</a:t>
            </a:r>
          </a:p>
          <a:p>
            <a:r>
              <a:rPr lang="ru-RU" sz="2200" dirty="0"/>
              <a:t>постоянство характеристик лент;</a:t>
            </a:r>
          </a:p>
          <a:p>
            <a:r>
              <a:rPr lang="ru-RU" sz="2200" dirty="0"/>
              <a:t>длительный срок службы и хранения</a:t>
            </a:r>
            <a:endParaRPr lang="ru-RU" sz="2200" dirty="0"/>
          </a:p>
        </p:txBody>
      </p:sp>
      <p:sp>
        <p:nvSpPr>
          <p:cNvPr id="7" name="Скругленный прямоугольник 6"/>
          <p:cNvSpPr/>
          <p:nvPr/>
        </p:nvSpPr>
        <p:spPr>
          <a:xfrm>
            <a:off x="2228147" y="1286553"/>
            <a:ext cx="3643338"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a:solidFill>
                  <a:schemeClr val="tx1"/>
                </a:solidFill>
              </a:rPr>
              <a:t>Достоинства</a:t>
            </a:r>
          </a:p>
        </p:txBody>
      </p:sp>
      <p:sp>
        <p:nvSpPr>
          <p:cNvPr id="8" name="Скругленный прямоугольник 7"/>
          <p:cNvSpPr/>
          <p:nvPr/>
        </p:nvSpPr>
        <p:spPr>
          <a:xfrm>
            <a:off x="6096000" y="1285860"/>
            <a:ext cx="4071966"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a:solidFill>
                  <a:schemeClr val="tx1"/>
                </a:solidFill>
              </a:rPr>
              <a:t>Недостатки</a:t>
            </a:r>
          </a:p>
        </p:txBody>
      </p:sp>
      <p:sp>
        <p:nvSpPr>
          <p:cNvPr id="9" name="Содержимое 2"/>
          <p:cNvSpPr txBox="1">
            <a:spLocks/>
          </p:cNvSpPr>
          <p:nvPr/>
        </p:nvSpPr>
        <p:spPr>
          <a:xfrm>
            <a:off x="6096000" y="1785926"/>
            <a:ext cx="4143404" cy="4543444"/>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ru-RU" sz="2200" dirty="0"/>
              <a:t>длительное время доступа к информации;</a:t>
            </a:r>
          </a:p>
          <a:p>
            <a:pPr marL="342900" indent="-342900">
              <a:spcBef>
                <a:spcPct val="20000"/>
              </a:spcBef>
              <a:buFont typeface="Arial" pitchFamily="34" charset="0"/>
              <a:buChar char="•"/>
              <a:defRPr/>
            </a:pPr>
            <a:r>
              <a:rPr lang="ru-RU" sz="2200" dirty="0"/>
              <a:t>чувствительность к пыли и неоднородностям основы;</a:t>
            </a:r>
          </a:p>
          <a:p>
            <a:pPr marL="342900" indent="-342900">
              <a:spcBef>
                <a:spcPct val="20000"/>
              </a:spcBef>
              <a:buFont typeface="Arial" pitchFamily="34" charset="0"/>
              <a:buChar char="•"/>
              <a:defRPr/>
            </a:pPr>
            <a:r>
              <a:rPr lang="ru-RU" sz="2200" dirty="0"/>
              <a:t>абразивный износ </a:t>
            </a:r>
            <a:r>
              <a:rPr lang="ru-RU" sz="2200" dirty="0" err="1"/>
              <a:t>ферро-лакового</a:t>
            </a:r>
            <a:r>
              <a:rPr lang="ru-RU" sz="2200" dirty="0"/>
              <a:t> рабочего слоя лент;</a:t>
            </a:r>
          </a:p>
          <a:p>
            <a:pPr marL="342900" indent="-342900">
              <a:spcBef>
                <a:spcPct val="20000"/>
              </a:spcBef>
              <a:buFont typeface="Arial" pitchFamily="34" charset="0"/>
              <a:buChar char="•"/>
              <a:defRPr/>
            </a:pPr>
            <a:r>
              <a:rPr lang="ru-RU" sz="2200" dirty="0"/>
              <a:t>ухудшение характеристик при повышенных температурах;</a:t>
            </a:r>
          </a:p>
          <a:p>
            <a:pPr marL="342900" indent="-342900">
              <a:spcBef>
                <a:spcPct val="20000"/>
              </a:spcBef>
              <a:buFont typeface="Arial" pitchFamily="34" charset="0"/>
              <a:buChar char="•"/>
              <a:defRPr/>
            </a:pPr>
            <a:r>
              <a:rPr lang="ru-RU" sz="2200" dirty="0"/>
              <a:t>чувствительность к внешним магнитным полям и механическим воздействиям</a:t>
            </a:r>
          </a:p>
        </p:txBody>
      </p:sp>
      <p:sp>
        <p:nvSpPr>
          <p:cNvPr id="10"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Общие требования к магнитным лентам</a:t>
            </a:r>
            <a:endParaRPr lang="ru-RU" sz="2800" b="1" dirty="0"/>
          </a:p>
        </p:txBody>
      </p:sp>
    </p:spTree>
    <p:extLst>
      <p:ext uri="{BB962C8B-B14F-4D97-AF65-F5344CB8AC3E}">
        <p14:creationId xmlns:p14="http://schemas.microsoft.com/office/powerpoint/2010/main" val="2770159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571612"/>
            <a:ext cx="8215370" cy="4286280"/>
          </a:xfrm>
        </p:spPr>
        <p:txBody>
          <a:bodyPr>
            <a:normAutofit/>
          </a:bodyPr>
          <a:lstStyle/>
          <a:p>
            <a:r>
              <a:rPr lang="ru-RU" sz="2600" dirty="0"/>
              <a:t>Высокая разрешающая способность;</a:t>
            </a:r>
          </a:p>
          <a:p>
            <a:r>
              <a:rPr lang="ru-RU" sz="2600" dirty="0"/>
              <a:t>Большое отношение сигнал</a:t>
            </a:r>
            <a:r>
              <a:rPr lang="en-US" sz="2600" dirty="0"/>
              <a:t>/</a:t>
            </a:r>
            <a:r>
              <a:rPr lang="ru-RU" sz="2600" dirty="0"/>
              <a:t>шум;</a:t>
            </a:r>
          </a:p>
          <a:p>
            <a:r>
              <a:rPr lang="ru-RU" sz="2600" dirty="0"/>
              <a:t>Срок службы – не менее 10</a:t>
            </a:r>
            <a:r>
              <a:rPr lang="ru-RU" sz="2600" baseline="30000" dirty="0"/>
              <a:t>4</a:t>
            </a:r>
            <a:r>
              <a:rPr lang="ru-RU" sz="2600" dirty="0"/>
              <a:t> ч. (5000 проходов ленты);</a:t>
            </a:r>
          </a:p>
          <a:p>
            <a:r>
              <a:rPr lang="ru-RU" sz="2600" dirty="0"/>
              <a:t>Высокая износостойкость рабочего слоя;</a:t>
            </a:r>
          </a:p>
          <a:p>
            <a:r>
              <a:rPr lang="ru-RU" sz="2600" dirty="0"/>
              <a:t>Абсолютная стабильность размеров, отсутствие продольных деформаций;</a:t>
            </a:r>
          </a:p>
          <a:p>
            <a:r>
              <a:rPr lang="ru-RU" sz="2600" dirty="0"/>
              <a:t>Отсутствие инородных включений на рабочем слое размером более 1 мкм</a:t>
            </a:r>
            <a:endParaRPr lang="ru-RU" sz="2600" dirty="0"/>
          </a:p>
        </p:txBody>
      </p:sp>
      <p:sp>
        <p:nvSpPr>
          <p:cNvPr id="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Требования к видеолентам</a:t>
            </a:r>
            <a:endParaRPr lang="ru-RU" sz="2800" b="1" dirty="0"/>
          </a:p>
        </p:txBody>
      </p:sp>
    </p:spTree>
    <p:extLst>
      <p:ext uri="{BB962C8B-B14F-4D97-AF65-F5344CB8AC3E}">
        <p14:creationId xmlns:p14="http://schemas.microsoft.com/office/powerpoint/2010/main" val="1728642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2024035" y="2928934"/>
          <a:ext cx="8215369" cy="2356170"/>
        </p:xfrm>
        <a:graphic>
          <a:graphicData uri="http://schemas.openxmlformats.org/drawingml/2006/table">
            <a:tbl>
              <a:tblPr firstRow="1" bandRow="1">
                <a:tableStyleId>{5C22544A-7EE6-4342-B048-85BDC9FD1C3A}</a:tableStyleId>
              </a:tblPr>
              <a:tblGrid>
                <a:gridCol w="1285882"/>
                <a:gridCol w="3000396"/>
                <a:gridCol w="1309697"/>
                <a:gridCol w="1309697"/>
                <a:gridCol w="1309697"/>
              </a:tblGrid>
              <a:tr h="578529">
                <a:tc>
                  <a:txBody>
                    <a:bodyPr/>
                    <a:lstStyle/>
                    <a:p>
                      <a:pPr algn="ctr">
                        <a:lnSpc>
                          <a:spcPts val="2000"/>
                        </a:lnSpc>
                      </a:pPr>
                      <a:r>
                        <a:rPr lang="ru-RU" sz="2000" dirty="0" smtClean="0"/>
                        <a:t>Год выпуска</a:t>
                      </a:r>
                      <a:endParaRPr lang="ru-RU" sz="2000" dirty="0"/>
                    </a:p>
                  </a:txBody>
                  <a:tcPr anchor="ctr"/>
                </a:tc>
                <a:tc>
                  <a:txBody>
                    <a:bodyPr/>
                    <a:lstStyle/>
                    <a:p>
                      <a:pPr algn="ctr">
                        <a:lnSpc>
                          <a:spcPts val="2000"/>
                        </a:lnSpc>
                      </a:pPr>
                      <a:r>
                        <a:rPr lang="ru-RU" sz="2000" dirty="0" smtClean="0"/>
                        <a:t>Материал</a:t>
                      </a:r>
                      <a:endParaRPr lang="ru-RU" sz="2000" dirty="0"/>
                    </a:p>
                  </a:txBody>
                  <a:tcPr anchor="ctr"/>
                </a:tc>
                <a:tc>
                  <a:txBody>
                    <a:bodyPr/>
                    <a:lstStyle/>
                    <a:p>
                      <a:pPr algn="ctr">
                        <a:lnSpc>
                          <a:spcPts val="2000"/>
                        </a:lnSpc>
                      </a:pPr>
                      <a:r>
                        <a:rPr lang="ru-RU" sz="2000" dirty="0" smtClean="0"/>
                        <a:t>Нс,</a:t>
                      </a:r>
                      <a:br>
                        <a:rPr lang="ru-RU" sz="2000" dirty="0" smtClean="0"/>
                      </a:br>
                      <a:r>
                        <a:rPr lang="ru-RU" sz="2000" dirty="0" smtClean="0"/>
                        <a:t>кА</a:t>
                      </a:r>
                      <a:r>
                        <a:rPr lang="en-US" sz="2000" dirty="0" smtClean="0"/>
                        <a:t>/</a:t>
                      </a:r>
                      <a:r>
                        <a:rPr lang="ru-RU" sz="2000" dirty="0" smtClean="0"/>
                        <a:t>м</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spc="-20" dirty="0" smtClean="0"/>
                        <a:t>В</a:t>
                      </a:r>
                      <a:r>
                        <a:rPr lang="en-US" sz="2000" spc="-20" dirty="0" smtClean="0"/>
                        <a:t>r,</a:t>
                      </a:r>
                    </a:p>
                    <a:p>
                      <a:pPr marL="0" marR="0" indent="0" algn="ctr" defTabSz="914400" rtl="0" eaLnBrk="1" fontAlgn="auto" latinLnBrk="0" hangingPunct="1">
                        <a:lnSpc>
                          <a:spcPts val="2000"/>
                        </a:lnSpc>
                        <a:spcBef>
                          <a:spcPts val="0"/>
                        </a:spcBef>
                        <a:spcAft>
                          <a:spcPts val="0"/>
                        </a:spcAft>
                        <a:buClrTx/>
                        <a:buSzTx/>
                        <a:buFontTx/>
                        <a:buNone/>
                        <a:tabLst/>
                        <a:defRPr/>
                      </a:pPr>
                      <a:r>
                        <a:rPr lang="ru-RU" sz="2000" spc="-20" dirty="0" smtClean="0"/>
                        <a:t>Тл</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l-GR" sz="2000" dirty="0" smtClean="0"/>
                        <a:t>λ</a:t>
                      </a:r>
                      <a:r>
                        <a:rPr lang="en-US" sz="2000" dirty="0" smtClean="0"/>
                        <a:t>min,</a:t>
                      </a:r>
                    </a:p>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мкм</a:t>
                      </a:r>
                      <a:endParaRPr lang="ru-RU" sz="2000" dirty="0"/>
                    </a:p>
                  </a:txBody>
                  <a:tcPr anchor="ctr"/>
                </a:tc>
              </a:tr>
              <a:tr h="316514">
                <a:tc>
                  <a:txBody>
                    <a:bodyPr/>
                    <a:lstStyle/>
                    <a:p>
                      <a:pPr algn="ctr">
                        <a:lnSpc>
                          <a:spcPts val="2000"/>
                        </a:lnSpc>
                        <a:spcBef>
                          <a:spcPts val="0"/>
                        </a:spcBef>
                      </a:pPr>
                      <a:r>
                        <a:rPr lang="ru-RU" sz="2000" i="0" dirty="0" smtClean="0"/>
                        <a:t>1956</a:t>
                      </a:r>
                      <a:endParaRPr lang="ru-RU" sz="2000" i="0" dirty="0"/>
                    </a:p>
                  </a:txBody>
                  <a:tcPr anchor="ctr"/>
                </a:tc>
                <a:tc>
                  <a:txBody>
                    <a:bodyPr/>
                    <a:lstStyle/>
                    <a:p>
                      <a:pPr algn="ctr">
                        <a:lnSpc>
                          <a:spcPts val="2000"/>
                        </a:lnSpc>
                        <a:spcBef>
                          <a:spcPts val="0"/>
                        </a:spcBef>
                      </a:pPr>
                      <a:r>
                        <a:rPr lang="el-GR" sz="2000" i="0" dirty="0" smtClean="0"/>
                        <a:t>γ</a:t>
                      </a:r>
                      <a:r>
                        <a:rPr lang="ru-RU" sz="2000" i="0" dirty="0" smtClean="0"/>
                        <a:t>–</a:t>
                      </a:r>
                      <a:r>
                        <a:rPr lang="en-US" sz="2000" i="0" dirty="0" smtClean="0"/>
                        <a:t>Fe</a:t>
                      </a:r>
                      <a:r>
                        <a:rPr lang="en-US" sz="2000" i="0" baseline="-25000" dirty="0" smtClean="0"/>
                        <a:t>2</a:t>
                      </a:r>
                      <a:r>
                        <a:rPr lang="en-US" sz="2000" i="0" dirty="0" smtClean="0"/>
                        <a:t>O</a:t>
                      </a:r>
                      <a:r>
                        <a:rPr lang="en-US" sz="2000" i="0" baseline="-25000" dirty="0" smtClean="0"/>
                        <a:t>3</a:t>
                      </a:r>
                      <a:endParaRPr lang="ru-RU" sz="2000" i="0" baseline="-25000" dirty="0"/>
                    </a:p>
                  </a:txBody>
                  <a:tcPr anchor="ctr"/>
                </a:tc>
                <a:tc>
                  <a:txBody>
                    <a:bodyPr/>
                    <a:lstStyle/>
                    <a:p>
                      <a:pPr algn="ctr">
                        <a:lnSpc>
                          <a:spcPts val="2000"/>
                        </a:lnSpc>
                        <a:spcBef>
                          <a:spcPts val="0"/>
                        </a:spcBef>
                      </a:pPr>
                      <a:r>
                        <a:rPr lang="en-US" sz="2000" i="0" dirty="0" smtClean="0"/>
                        <a:t>21</a:t>
                      </a:r>
                      <a:r>
                        <a:rPr lang="ru-RU" sz="2000" i="0" dirty="0" smtClean="0"/>
                        <a:t>,0</a:t>
                      </a:r>
                      <a:endParaRPr lang="ru-RU" sz="2000" i="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0,08</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4,5</a:t>
                      </a:r>
                      <a:endParaRPr lang="ru-RU" sz="2000" dirty="0"/>
                    </a:p>
                  </a:txBody>
                  <a:tcPr anchor="ctr"/>
                </a:tc>
              </a:tr>
              <a:tr h="333893">
                <a:tc>
                  <a:txBody>
                    <a:bodyPr/>
                    <a:lstStyle/>
                    <a:p>
                      <a:pPr algn="ctr">
                        <a:lnSpc>
                          <a:spcPts val="2000"/>
                        </a:lnSpc>
                        <a:spcBef>
                          <a:spcPts val="0"/>
                        </a:spcBef>
                      </a:pPr>
                      <a:r>
                        <a:rPr lang="ru-RU" sz="2000" dirty="0" smtClean="0"/>
                        <a:t>1966</a:t>
                      </a:r>
                      <a:endParaRPr lang="ru-RU" sz="2000" dirty="0"/>
                    </a:p>
                  </a:txBody>
                  <a:tcPr anchor="ctr"/>
                </a:tc>
                <a:tc>
                  <a:txBody>
                    <a:bodyPr/>
                    <a:lstStyle/>
                    <a:p>
                      <a:pPr algn="ctr">
                        <a:lnSpc>
                          <a:spcPts val="2000"/>
                        </a:lnSpc>
                        <a:spcBef>
                          <a:spcPts val="0"/>
                        </a:spcBef>
                      </a:pPr>
                      <a:r>
                        <a:rPr lang="en-US" sz="2000" dirty="0" smtClean="0"/>
                        <a:t>CrO</a:t>
                      </a:r>
                      <a:r>
                        <a:rPr lang="en-US" sz="2000" i="0" baseline="-25000" dirty="0" smtClean="0"/>
                        <a:t>2</a:t>
                      </a:r>
                      <a:endParaRPr lang="ru-RU" sz="2000" dirty="0"/>
                    </a:p>
                  </a:txBody>
                  <a:tcPr anchor="ctr"/>
                </a:tc>
                <a:tc>
                  <a:txBody>
                    <a:bodyPr/>
                    <a:lstStyle/>
                    <a:p>
                      <a:pPr algn="ctr">
                        <a:lnSpc>
                          <a:spcPts val="2000"/>
                        </a:lnSpc>
                        <a:spcBef>
                          <a:spcPts val="0"/>
                        </a:spcBef>
                      </a:pPr>
                      <a:r>
                        <a:rPr lang="ru-RU" sz="2000" dirty="0" smtClean="0"/>
                        <a:t>36,0</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0,11</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2,0</a:t>
                      </a:r>
                      <a:endParaRPr lang="ru-RU" sz="2000" dirty="0"/>
                    </a:p>
                  </a:txBody>
                  <a:tcPr anchor="ctr"/>
                </a:tc>
              </a:tr>
              <a:tr h="342087">
                <a:tc>
                  <a:txBody>
                    <a:bodyPr/>
                    <a:lstStyle/>
                    <a:p>
                      <a:pPr algn="ctr">
                        <a:lnSpc>
                          <a:spcPts val="2000"/>
                        </a:lnSpc>
                        <a:spcBef>
                          <a:spcPts val="0"/>
                        </a:spcBef>
                      </a:pPr>
                      <a:r>
                        <a:rPr lang="ru-RU" sz="2000" dirty="0" smtClean="0"/>
                        <a:t>1971</a:t>
                      </a:r>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t>Co-</a:t>
                      </a:r>
                      <a:r>
                        <a:rPr lang="el-GR" sz="2000" i="0" dirty="0" smtClean="0"/>
                        <a:t>γ</a:t>
                      </a:r>
                      <a:r>
                        <a:rPr lang="en-US" sz="2000" i="0" dirty="0" smtClean="0"/>
                        <a:t>-Fe</a:t>
                      </a:r>
                      <a:r>
                        <a:rPr lang="en-US" sz="2000" i="0" baseline="-25000" dirty="0" smtClean="0"/>
                        <a:t>2</a:t>
                      </a:r>
                      <a:r>
                        <a:rPr lang="en-US" sz="2000" i="0" dirty="0" smtClean="0"/>
                        <a:t>O</a:t>
                      </a:r>
                      <a:r>
                        <a:rPr lang="en-US" sz="2000" i="0" baseline="-25000" dirty="0" smtClean="0"/>
                        <a:t>3</a:t>
                      </a:r>
                      <a:r>
                        <a:rPr lang="ru-RU" sz="2000" i="0" baseline="-25000" dirty="0" smtClean="0"/>
                        <a:t> </a:t>
                      </a:r>
                      <a:r>
                        <a:rPr lang="en-US" sz="2000" i="0" baseline="0" dirty="0" smtClean="0"/>
                        <a:t>(</a:t>
                      </a:r>
                      <a:r>
                        <a:rPr lang="en-US" sz="2000" i="0" baseline="0" dirty="0" err="1" smtClean="0"/>
                        <a:t>Avilyn</a:t>
                      </a:r>
                      <a:r>
                        <a:rPr lang="en-US" sz="2000" i="0" baseline="0" dirty="0" smtClean="0"/>
                        <a:t>)</a:t>
                      </a:r>
                      <a:endParaRPr lang="ru-RU" sz="2000" baseline="0" dirty="0" smtClean="0"/>
                    </a:p>
                  </a:txBody>
                  <a:tcPr anchor="ctr"/>
                </a:tc>
                <a:tc>
                  <a:txBody>
                    <a:bodyPr/>
                    <a:lstStyle/>
                    <a:p>
                      <a:pPr algn="ctr">
                        <a:lnSpc>
                          <a:spcPts val="2000"/>
                        </a:lnSpc>
                        <a:spcBef>
                          <a:spcPts val="0"/>
                        </a:spcBef>
                      </a:pPr>
                      <a:r>
                        <a:rPr lang="ru-RU" sz="2000" dirty="0" smtClean="0"/>
                        <a:t>40,0</a:t>
                      </a:r>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0,14</a:t>
                      </a:r>
                      <a:endParaRPr lang="ru-RU" sz="2000" dirty="0"/>
                    </a:p>
                  </a:txBody>
                  <a:tcPr anchor="ctr"/>
                </a:tc>
                <a:tc>
                  <a:txBody>
                    <a:bodyPr/>
                    <a:lstStyle/>
                    <a:p>
                      <a:pPr algn="ctr">
                        <a:lnSpc>
                          <a:spcPts val="2000"/>
                        </a:lnSpc>
                        <a:spcBef>
                          <a:spcPts val="0"/>
                        </a:spcBef>
                      </a:pPr>
                      <a:r>
                        <a:rPr lang="ru-RU" sz="2000" dirty="0" smtClean="0"/>
                        <a:t>1,0</a:t>
                      </a:r>
                      <a:endParaRPr lang="ru-RU" sz="2000" dirty="0"/>
                    </a:p>
                  </a:txBody>
                  <a:tcPr anchor="ctr"/>
                </a:tc>
              </a:tr>
              <a:tr h="357190">
                <a:tc>
                  <a:txBody>
                    <a:bodyPr/>
                    <a:lstStyle/>
                    <a:p>
                      <a:pPr algn="ctr">
                        <a:lnSpc>
                          <a:spcPts val="2000"/>
                        </a:lnSpc>
                        <a:spcBef>
                          <a:spcPts val="0"/>
                        </a:spcBef>
                      </a:pPr>
                      <a:r>
                        <a:rPr lang="ru-RU" sz="2000" dirty="0" smtClean="0"/>
                        <a:t>1976</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t>Co-</a:t>
                      </a:r>
                      <a:r>
                        <a:rPr lang="el-GR" sz="2000" i="0" dirty="0" smtClean="0"/>
                        <a:t>γ</a:t>
                      </a:r>
                      <a:r>
                        <a:rPr lang="en-US" sz="2000" i="0" dirty="0" smtClean="0"/>
                        <a:t>-Fe</a:t>
                      </a:r>
                      <a:r>
                        <a:rPr lang="en-US" sz="2000" i="0" baseline="-25000" dirty="0" smtClean="0"/>
                        <a:t>2</a:t>
                      </a:r>
                      <a:r>
                        <a:rPr lang="en-US" sz="2000" i="0" dirty="0" smtClean="0"/>
                        <a:t>O</a:t>
                      </a:r>
                      <a:r>
                        <a:rPr lang="en-US" sz="2000" i="0" baseline="-25000" dirty="0" smtClean="0"/>
                        <a:t>3</a:t>
                      </a:r>
                      <a:r>
                        <a:rPr lang="ru-RU" sz="2000" i="0" baseline="-25000" dirty="0" smtClean="0"/>
                        <a:t> </a:t>
                      </a:r>
                      <a:r>
                        <a:rPr lang="en-US" sz="2000" i="0" baseline="0" dirty="0" smtClean="0"/>
                        <a:t>(Super </a:t>
                      </a:r>
                      <a:r>
                        <a:rPr lang="en-US" sz="2000" i="0" baseline="0" dirty="0" err="1" smtClean="0"/>
                        <a:t>Avilyn</a:t>
                      </a:r>
                      <a:r>
                        <a:rPr lang="en-US" sz="2000" i="0" baseline="0" dirty="0" smtClean="0"/>
                        <a:t>)</a:t>
                      </a:r>
                      <a:endParaRPr lang="ru-RU" sz="2000" dirty="0"/>
                    </a:p>
                  </a:txBody>
                  <a:tcPr anchor="ctr"/>
                </a:tc>
                <a:tc>
                  <a:txBody>
                    <a:bodyPr/>
                    <a:lstStyle/>
                    <a:p>
                      <a:pPr algn="ctr">
                        <a:lnSpc>
                          <a:spcPts val="2000"/>
                        </a:lnSpc>
                        <a:spcBef>
                          <a:spcPts val="0"/>
                        </a:spcBef>
                      </a:pPr>
                      <a:r>
                        <a:rPr lang="ru-RU" sz="2000" dirty="0" smtClean="0"/>
                        <a:t>55,0</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0,19</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0,6</a:t>
                      </a:r>
                      <a:endParaRPr lang="ru-RU" sz="2000" dirty="0"/>
                    </a:p>
                  </a:txBody>
                  <a:tcPr anchor="ctr"/>
                </a:tc>
              </a:tr>
              <a:tr h="316514">
                <a:tc>
                  <a:txBody>
                    <a:bodyPr/>
                    <a:lstStyle/>
                    <a:p>
                      <a:pPr algn="ctr">
                        <a:lnSpc>
                          <a:spcPts val="2000"/>
                        </a:lnSpc>
                        <a:spcBef>
                          <a:spcPts val="0"/>
                        </a:spcBef>
                      </a:pPr>
                      <a:r>
                        <a:rPr lang="ru-RU" sz="2000" dirty="0" smtClean="0"/>
                        <a:t>1981</a:t>
                      </a:r>
                      <a:endParaRPr lang="ru-RU" sz="2000" dirty="0"/>
                    </a:p>
                  </a:txBody>
                  <a:tcPr anchor="ctr"/>
                </a:tc>
                <a:tc>
                  <a:txBody>
                    <a:bodyPr/>
                    <a:lstStyle/>
                    <a:p>
                      <a:pPr algn="ctr">
                        <a:lnSpc>
                          <a:spcPts val="2000"/>
                        </a:lnSpc>
                        <a:spcBef>
                          <a:spcPts val="0"/>
                        </a:spcBef>
                      </a:pPr>
                      <a:r>
                        <a:rPr lang="en-US" sz="2000" dirty="0" smtClean="0"/>
                        <a:t>Fe</a:t>
                      </a:r>
                      <a:endParaRPr lang="ru-RU" sz="2000" dirty="0"/>
                    </a:p>
                  </a:txBody>
                  <a:tcPr anchor="ctr"/>
                </a:tc>
                <a:tc>
                  <a:txBody>
                    <a:bodyPr/>
                    <a:lstStyle/>
                    <a:p>
                      <a:pPr algn="ctr">
                        <a:lnSpc>
                          <a:spcPts val="2000"/>
                        </a:lnSpc>
                        <a:spcBef>
                          <a:spcPts val="0"/>
                        </a:spcBef>
                      </a:pPr>
                      <a:r>
                        <a:rPr lang="ru-RU" sz="2000" dirty="0" smtClean="0"/>
                        <a:t>165,0</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dirty="0" smtClean="0"/>
                        <a:t>0,4</a:t>
                      </a:r>
                      <a:endParaRPr lang="ru-RU" sz="2000" dirty="0"/>
                    </a:p>
                  </a:txBody>
                  <a:tcPr anchor="ctr"/>
                </a:tc>
                <a:tc>
                  <a:txBody>
                    <a:bodyPr/>
                    <a:lstStyle/>
                    <a:p>
                      <a:pPr algn="ctr">
                        <a:lnSpc>
                          <a:spcPts val="2000"/>
                        </a:lnSpc>
                        <a:spcBef>
                          <a:spcPts val="0"/>
                        </a:spcBef>
                      </a:pPr>
                      <a:r>
                        <a:rPr lang="ru-RU" sz="2000" dirty="0" smtClean="0"/>
                        <a:t>0,4</a:t>
                      </a:r>
                      <a:endParaRPr lang="ru-RU" sz="2000" dirty="0"/>
                    </a:p>
                  </a:txBody>
                  <a:tcPr anchor="ctr"/>
                </a:tc>
              </a:tr>
            </a:tbl>
          </a:graphicData>
        </a:graphic>
      </p:graphicFrame>
      <p:grpSp>
        <p:nvGrpSpPr>
          <p:cNvPr id="22" name="Группа 21"/>
          <p:cNvGrpSpPr/>
          <p:nvPr/>
        </p:nvGrpSpPr>
        <p:grpSpPr>
          <a:xfrm>
            <a:off x="2095472" y="1071546"/>
            <a:ext cx="8429652" cy="1714512"/>
            <a:chOff x="714348" y="1071546"/>
            <a:chExt cx="8429652" cy="1714512"/>
          </a:xfrm>
        </p:grpSpPr>
        <p:grpSp>
          <p:nvGrpSpPr>
            <p:cNvPr id="9" name="Группа 8"/>
            <p:cNvGrpSpPr/>
            <p:nvPr/>
          </p:nvGrpSpPr>
          <p:grpSpPr>
            <a:xfrm>
              <a:off x="714348" y="1500174"/>
              <a:ext cx="2857520" cy="1285884"/>
              <a:chOff x="1000100" y="1285860"/>
              <a:chExt cx="2857520" cy="1285884"/>
            </a:xfrm>
          </p:grpSpPr>
          <p:sp>
            <p:nvSpPr>
              <p:cNvPr id="6" name="Прямоугольник 5"/>
              <p:cNvSpPr/>
              <p:nvPr/>
            </p:nvSpPr>
            <p:spPr>
              <a:xfrm>
                <a:off x="1000100" y="1285860"/>
                <a:ext cx="2857520" cy="214314"/>
              </a:xfrm>
              <a:prstGeom prst="rect">
                <a:avLst/>
              </a:prstGeom>
              <a:blipFill dpi="0" rotWithShape="1">
                <a:blip r:embed="rId2" cstate="print">
                  <a:alphaModFix amt="53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000100" y="1500174"/>
                <a:ext cx="2857520" cy="428628"/>
              </a:xfrm>
              <a:prstGeom prst="rect">
                <a:avLst/>
              </a:prstGeom>
              <a:blipFill>
                <a:blip r:embed="rId3" cstate="prin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000100" y="1928802"/>
                <a:ext cx="2857520" cy="642942"/>
              </a:xfrm>
              <a:prstGeom prst="rect">
                <a:avLst/>
              </a:prstGeom>
              <a:blipFill dpi="0" rotWithShape="1">
                <a:blip r:embed="rId3" cstate="print">
                  <a:alphaModFix amt="36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TextBox 9"/>
            <p:cNvSpPr txBox="1"/>
            <p:nvPr/>
          </p:nvSpPr>
          <p:spPr>
            <a:xfrm>
              <a:off x="4000496" y="1071546"/>
              <a:ext cx="3429024" cy="430887"/>
            </a:xfrm>
            <a:prstGeom prst="rect">
              <a:avLst/>
            </a:prstGeom>
            <a:noFill/>
          </p:spPr>
          <p:txBody>
            <a:bodyPr wrap="square" rtlCol="0">
              <a:spAutoFit/>
            </a:bodyPr>
            <a:lstStyle/>
            <a:p>
              <a:r>
                <a:rPr lang="ru-RU" sz="2200" dirty="0"/>
                <a:t>Защитный слой (1 мкм)</a:t>
              </a:r>
              <a:endParaRPr lang="ru-RU" sz="2200" dirty="0"/>
            </a:p>
          </p:txBody>
        </p:sp>
        <p:cxnSp>
          <p:nvCxnSpPr>
            <p:cNvPr id="12" name="Прямая соединительная линия 11"/>
            <p:cNvCxnSpPr>
              <a:stCxn id="6" idx="3"/>
              <a:endCxn id="10" idx="1"/>
            </p:cNvCxnSpPr>
            <p:nvPr/>
          </p:nvCxnSpPr>
          <p:spPr>
            <a:xfrm flipV="1">
              <a:off x="3571868" y="1286990"/>
              <a:ext cx="428628" cy="320341"/>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00496" y="1428736"/>
              <a:ext cx="5143504" cy="430887"/>
            </a:xfrm>
            <a:prstGeom prst="rect">
              <a:avLst/>
            </a:prstGeom>
            <a:noFill/>
          </p:spPr>
          <p:txBody>
            <a:bodyPr wrap="square" rtlCol="0">
              <a:spAutoFit/>
            </a:bodyPr>
            <a:lstStyle/>
            <a:p>
              <a:r>
                <a:rPr lang="ru-RU" sz="2200" spc="-20" dirty="0" err="1"/>
                <a:t>Ферролаковый</a:t>
              </a:r>
              <a:r>
                <a:rPr lang="ru-RU" sz="2200" spc="-20" dirty="0"/>
                <a:t> рабочий слой (4 … 13 мкм)</a:t>
              </a:r>
              <a:endParaRPr lang="ru-RU" sz="2200" spc="-20" dirty="0"/>
            </a:p>
          </p:txBody>
        </p:sp>
        <p:cxnSp>
          <p:nvCxnSpPr>
            <p:cNvPr id="15" name="Прямая соединительная линия 14"/>
            <p:cNvCxnSpPr>
              <a:endCxn id="14" idx="1"/>
            </p:cNvCxnSpPr>
            <p:nvPr/>
          </p:nvCxnSpPr>
          <p:spPr>
            <a:xfrm flipV="1">
              <a:off x="3571868" y="1644180"/>
              <a:ext cx="428628" cy="320345"/>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1857364"/>
              <a:ext cx="5143504" cy="769441"/>
            </a:xfrm>
            <a:prstGeom prst="rect">
              <a:avLst/>
            </a:prstGeom>
            <a:noFill/>
          </p:spPr>
          <p:txBody>
            <a:bodyPr wrap="square" rtlCol="0">
              <a:spAutoFit/>
            </a:bodyPr>
            <a:lstStyle/>
            <a:p>
              <a:r>
                <a:rPr lang="ru-RU" sz="2200" spc="-20" dirty="0"/>
                <a:t>Основа (16 … 25 мкм) – полиэтилентерефталат (ПЭТФ)</a:t>
              </a:r>
              <a:endParaRPr lang="ru-RU" sz="2200" spc="-20" dirty="0"/>
            </a:p>
          </p:txBody>
        </p:sp>
        <p:cxnSp>
          <p:nvCxnSpPr>
            <p:cNvPr id="21" name="Прямая соединительная линия 20"/>
            <p:cNvCxnSpPr>
              <a:endCxn id="20" idx="1"/>
            </p:cNvCxnSpPr>
            <p:nvPr/>
          </p:nvCxnSpPr>
          <p:spPr>
            <a:xfrm flipV="1">
              <a:off x="3571868" y="2242085"/>
              <a:ext cx="428628" cy="151069"/>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2238348" y="5357827"/>
            <a:ext cx="7000924" cy="1323439"/>
          </a:xfrm>
          <a:prstGeom prst="rect">
            <a:avLst/>
          </a:prstGeom>
          <a:noFill/>
        </p:spPr>
        <p:txBody>
          <a:bodyPr wrap="square" rtlCol="0">
            <a:spAutoFit/>
          </a:bodyPr>
          <a:lstStyle/>
          <a:p>
            <a:r>
              <a:rPr lang="ru-RU" sz="2000" dirty="0"/>
              <a:t>Материал – </a:t>
            </a:r>
            <a:r>
              <a:rPr lang="ru-RU" sz="2000" dirty="0" err="1"/>
              <a:t>материал</a:t>
            </a:r>
            <a:r>
              <a:rPr lang="ru-RU" sz="2000" dirty="0"/>
              <a:t> запоминающей среды рабочего слоя</a:t>
            </a:r>
          </a:p>
          <a:p>
            <a:r>
              <a:rPr lang="ru-RU" sz="2000" dirty="0"/>
              <a:t>Нс – коэрцитивная сила</a:t>
            </a:r>
          </a:p>
          <a:p>
            <a:r>
              <a:rPr lang="ru-RU" sz="2000" dirty="0"/>
              <a:t>В</a:t>
            </a:r>
            <a:r>
              <a:rPr lang="en-US" sz="2000" dirty="0"/>
              <a:t>r</a:t>
            </a:r>
            <a:r>
              <a:rPr lang="ru-RU" sz="2000" dirty="0"/>
              <a:t> – остаточная магнитная индукция</a:t>
            </a:r>
          </a:p>
          <a:p>
            <a:r>
              <a:rPr lang="el-GR" sz="2000" dirty="0"/>
              <a:t>λ</a:t>
            </a:r>
            <a:r>
              <a:rPr lang="en-US" sz="2000" dirty="0"/>
              <a:t>min</a:t>
            </a:r>
            <a:r>
              <a:rPr lang="ru-RU" sz="2000" dirty="0"/>
              <a:t> – минимальная длина волны записи</a:t>
            </a:r>
            <a:endParaRPr lang="ru-RU" sz="2000" dirty="0"/>
          </a:p>
        </p:txBody>
      </p:sp>
      <p:sp>
        <p:nvSpPr>
          <p:cNvPr id="16"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Общие характеристики современных видеолент</a:t>
            </a:r>
            <a:endParaRPr lang="ru-RU" sz="2800" b="1" dirty="0"/>
          </a:p>
        </p:txBody>
      </p:sp>
    </p:spTree>
    <p:extLst>
      <p:ext uri="{BB962C8B-B14F-4D97-AF65-F5344CB8AC3E}">
        <p14:creationId xmlns:p14="http://schemas.microsoft.com/office/powerpoint/2010/main" val="1543493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214422"/>
            <a:ext cx="8143932" cy="857256"/>
          </a:xfrm>
        </p:spPr>
        <p:txBody>
          <a:bodyPr>
            <a:noAutofit/>
          </a:bodyPr>
          <a:lstStyle/>
          <a:p>
            <a:pPr marL="0" indent="0">
              <a:buNone/>
            </a:pPr>
            <a:r>
              <a:rPr lang="ru-RU" sz="2600" b="1" dirty="0"/>
              <a:t>Выпадение сигнала </a:t>
            </a:r>
            <a:r>
              <a:rPr lang="ru-RU" sz="2600" dirty="0"/>
              <a:t>– падение уровня сигнала на 20 дБ за 0,2 ÷ 15 мкс</a:t>
            </a:r>
            <a:endParaRPr lang="ru-RU" sz="2600" dirty="0"/>
          </a:p>
        </p:txBody>
      </p:sp>
      <p:sp>
        <p:nvSpPr>
          <p:cNvPr id="5" name="Содержимое 2"/>
          <p:cNvSpPr txBox="1">
            <a:spLocks/>
          </p:cNvSpPr>
          <p:nvPr/>
        </p:nvSpPr>
        <p:spPr>
          <a:xfrm>
            <a:off x="2309786" y="2143117"/>
            <a:ext cx="5686436" cy="2625725"/>
          </a:xfrm>
          <a:prstGeom prst="rect">
            <a:avLst/>
          </a:prstGeom>
        </p:spPr>
        <p:txBody>
          <a:bodyPr vert="horz" lIns="91440" tIns="45720" rIns="91440" bIns="45720" rtlCol="0">
            <a:normAutofit/>
          </a:bodyPr>
          <a:lstStyle/>
          <a:p>
            <a:pPr marL="342900" indent="-342900">
              <a:spcBef>
                <a:spcPct val="20000"/>
              </a:spcBef>
              <a:defRPr/>
            </a:pPr>
            <a:endParaRPr lang="ru-RU" sz="3200" dirty="0"/>
          </a:p>
        </p:txBody>
      </p:sp>
      <p:grpSp>
        <p:nvGrpSpPr>
          <p:cNvPr id="47" name="Группа 46"/>
          <p:cNvGrpSpPr/>
          <p:nvPr/>
        </p:nvGrpSpPr>
        <p:grpSpPr>
          <a:xfrm>
            <a:off x="1809720" y="2071679"/>
            <a:ext cx="5429288" cy="2564145"/>
            <a:chOff x="428596" y="2071678"/>
            <a:chExt cx="5429288" cy="2564145"/>
          </a:xfrm>
        </p:grpSpPr>
        <p:cxnSp>
          <p:nvCxnSpPr>
            <p:cNvPr id="7" name="Прямая со стрелкой 6"/>
            <p:cNvCxnSpPr/>
            <p:nvPr/>
          </p:nvCxnSpPr>
          <p:spPr>
            <a:xfrm rot="5400000" flipH="1" flipV="1">
              <a:off x="35687" y="3250405"/>
              <a:ext cx="178595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928662" y="4143380"/>
              <a:ext cx="321471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0034" y="2071678"/>
              <a:ext cx="571504" cy="492443"/>
            </a:xfrm>
            <a:prstGeom prst="rect">
              <a:avLst/>
            </a:prstGeom>
            <a:noFill/>
          </p:spPr>
          <p:txBody>
            <a:bodyPr wrap="square" rtlCol="0">
              <a:spAutoFit/>
            </a:bodyPr>
            <a:lstStyle/>
            <a:p>
              <a:r>
                <a:rPr lang="en-US" sz="2600" dirty="0"/>
                <a:t>N</a:t>
              </a:r>
              <a:r>
                <a:rPr lang="en-US" sz="2600" i="1" baseline="-25000" dirty="0"/>
                <a:t>i</a:t>
              </a:r>
              <a:endParaRPr lang="ru-RU" sz="2600" i="1" baseline="-25000" dirty="0"/>
            </a:p>
          </p:txBody>
        </p:sp>
        <p:cxnSp>
          <p:nvCxnSpPr>
            <p:cNvPr id="12" name="Прямая соединительная линия 11"/>
            <p:cNvCxnSpPr/>
            <p:nvPr/>
          </p:nvCxnSpPr>
          <p:spPr>
            <a:xfrm>
              <a:off x="928662" y="342900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928662" y="271462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a:off x="1108051" y="3392487"/>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a:off x="2894001" y="3392487"/>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rot="5400000">
              <a:off x="2036745" y="3392487"/>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57620" y="4143380"/>
              <a:ext cx="2000264" cy="492443"/>
            </a:xfrm>
            <a:prstGeom prst="rect">
              <a:avLst/>
            </a:prstGeom>
            <a:noFill/>
          </p:spPr>
          <p:txBody>
            <a:bodyPr wrap="square" rtlCol="0">
              <a:spAutoFit/>
            </a:bodyPr>
            <a:lstStyle/>
            <a:p>
              <a:r>
                <a:rPr lang="en-US" sz="2600" dirty="0"/>
                <a:t>h</a:t>
              </a:r>
              <a:r>
                <a:rPr lang="ru-RU" sz="2600" i="1" baseline="-25000" dirty="0"/>
                <a:t>о</a:t>
              </a:r>
              <a:r>
                <a:rPr lang="en-US" sz="2600" dirty="0"/>
                <a:t> </a:t>
              </a:r>
              <a:r>
                <a:rPr lang="ru-RU" sz="2000" dirty="0"/>
                <a:t>(</a:t>
              </a:r>
              <a:r>
                <a:rPr lang="ru-RU" sz="2000" dirty="0" err="1"/>
                <a:t>отн</a:t>
              </a:r>
              <a:r>
                <a:rPr lang="ru-RU" sz="2000" dirty="0"/>
                <a:t>. ед.)</a:t>
              </a:r>
              <a:endParaRPr lang="ru-RU" sz="2000" i="1" baseline="-25000" dirty="0"/>
            </a:p>
          </p:txBody>
        </p:sp>
        <p:sp>
          <p:nvSpPr>
            <p:cNvPr id="23" name="Полилиния 22"/>
            <p:cNvSpPr/>
            <p:nvPr/>
          </p:nvSpPr>
          <p:spPr>
            <a:xfrm>
              <a:off x="1186559" y="2444516"/>
              <a:ext cx="2645228" cy="1550541"/>
            </a:xfrm>
            <a:custGeom>
              <a:avLst/>
              <a:gdLst>
                <a:gd name="connsiteX0" fmla="*/ 0 w 2645228"/>
                <a:gd name="connsiteY0" fmla="*/ 0 h 1338942"/>
                <a:gd name="connsiteX1" fmla="*/ 587828 w 2645228"/>
                <a:gd name="connsiteY1" fmla="*/ 598714 h 1338942"/>
                <a:gd name="connsiteX2" fmla="*/ 1186543 w 2645228"/>
                <a:gd name="connsiteY2" fmla="*/ 990600 h 1338942"/>
                <a:gd name="connsiteX3" fmla="*/ 1785257 w 2645228"/>
                <a:gd name="connsiteY3" fmla="*/ 1197428 h 1338942"/>
                <a:gd name="connsiteX4" fmla="*/ 2645228 w 2645228"/>
                <a:gd name="connsiteY4" fmla="*/ 1338942 h 1338942"/>
                <a:gd name="connsiteX5" fmla="*/ 2645228 w 2645228"/>
                <a:gd name="connsiteY5" fmla="*/ 1338942 h 13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228" h="1338942">
                  <a:moveTo>
                    <a:pt x="0" y="0"/>
                  </a:moveTo>
                  <a:cubicBezTo>
                    <a:pt x="195035" y="216807"/>
                    <a:pt x="390071" y="433614"/>
                    <a:pt x="587828" y="598714"/>
                  </a:cubicBezTo>
                  <a:cubicBezTo>
                    <a:pt x="785585" y="763814"/>
                    <a:pt x="986972" y="890814"/>
                    <a:pt x="1186543" y="990600"/>
                  </a:cubicBezTo>
                  <a:cubicBezTo>
                    <a:pt x="1386114" y="1090386"/>
                    <a:pt x="1542143" y="1139371"/>
                    <a:pt x="1785257" y="1197428"/>
                  </a:cubicBezTo>
                  <a:cubicBezTo>
                    <a:pt x="2028371" y="1255485"/>
                    <a:pt x="2645228" y="1338942"/>
                    <a:pt x="2645228" y="1338942"/>
                  </a:cubicBezTo>
                  <a:lnTo>
                    <a:pt x="2645228" y="1338942"/>
                  </a:lnTo>
                </a:path>
              </a:pathLst>
            </a:cu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4" name="TextBox 23"/>
            <p:cNvSpPr txBox="1"/>
            <p:nvPr/>
          </p:nvSpPr>
          <p:spPr>
            <a:xfrm>
              <a:off x="428596" y="2500306"/>
              <a:ext cx="571504" cy="400110"/>
            </a:xfrm>
            <a:prstGeom prst="rect">
              <a:avLst/>
            </a:prstGeom>
            <a:noFill/>
          </p:spPr>
          <p:txBody>
            <a:bodyPr wrap="square" rtlCol="0">
              <a:spAutoFit/>
            </a:bodyPr>
            <a:lstStyle/>
            <a:p>
              <a:r>
                <a:rPr lang="ru-RU" sz="2000" dirty="0"/>
                <a:t>40</a:t>
              </a:r>
            </a:p>
          </p:txBody>
        </p:sp>
        <p:sp>
          <p:nvSpPr>
            <p:cNvPr id="25" name="TextBox 24"/>
            <p:cNvSpPr txBox="1"/>
            <p:nvPr/>
          </p:nvSpPr>
          <p:spPr>
            <a:xfrm>
              <a:off x="428596" y="3214686"/>
              <a:ext cx="571504" cy="400110"/>
            </a:xfrm>
            <a:prstGeom prst="rect">
              <a:avLst/>
            </a:prstGeom>
            <a:noFill/>
          </p:spPr>
          <p:txBody>
            <a:bodyPr wrap="square" rtlCol="0">
              <a:spAutoFit/>
            </a:bodyPr>
            <a:lstStyle/>
            <a:p>
              <a:r>
                <a:rPr lang="ru-RU" sz="2000" dirty="0"/>
                <a:t>20</a:t>
              </a:r>
            </a:p>
          </p:txBody>
        </p:sp>
        <p:sp>
          <p:nvSpPr>
            <p:cNvPr id="26" name="TextBox 25"/>
            <p:cNvSpPr txBox="1"/>
            <p:nvPr/>
          </p:nvSpPr>
          <p:spPr>
            <a:xfrm>
              <a:off x="642910" y="4143380"/>
              <a:ext cx="571504" cy="400110"/>
            </a:xfrm>
            <a:prstGeom prst="rect">
              <a:avLst/>
            </a:prstGeom>
            <a:noFill/>
          </p:spPr>
          <p:txBody>
            <a:bodyPr wrap="square" rtlCol="0">
              <a:spAutoFit/>
            </a:bodyPr>
            <a:lstStyle/>
            <a:p>
              <a:r>
                <a:rPr lang="ru-RU" sz="2000" dirty="0"/>
                <a:t>1,0</a:t>
              </a:r>
            </a:p>
          </p:txBody>
        </p:sp>
        <p:sp>
          <p:nvSpPr>
            <p:cNvPr id="27" name="TextBox 26"/>
            <p:cNvSpPr txBox="1"/>
            <p:nvPr/>
          </p:nvSpPr>
          <p:spPr>
            <a:xfrm>
              <a:off x="1571604" y="4143380"/>
              <a:ext cx="571504" cy="400110"/>
            </a:xfrm>
            <a:prstGeom prst="rect">
              <a:avLst/>
            </a:prstGeom>
            <a:noFill/>
          </p:spPr>
          <p:txBody>
            <a:bodyPr wrap="square" rtlCol="0">
              <a:spAutoFit/>
            </a:bodyPr>
            <a:lstStyle/>
            <a:p>
              <a:r>
                <a:rPr lang="ru-RU" sz="2000" dirty="0"/>
                <a:t>1,5</a:t>
              </a:r>
            </a:p>
          </p:txBody>
        </p:sp>
        <p:sp>
          <p:nvSpPr>
            <p:cNvPr id="28" name="TextBox 27"/>
            <p:cNvSpPr txBox="1"/>
            <p:nvPr/>
          </p:nvSpPr>
          <p:spPr>
            <a:xfrm>
              <a:off x="2500298" y="4143380"/>
              <a:ext cx="571504" cy="400110"/>
            </a:xfrm>
            <a:prstGeom prst="rect">
              <a:avLst/>
            </a:prstGeom>
            <a:noFill/>
          </p:spPr>
          <p:txBody>
            <a:bodyPr wrap="square" rtlCol="0">
              <a:spAutoFit/>
            </a:bodyPr>
            <a:lstStyle/>
            <a:p>
              <a:r>
                <a:rPr lang="ru-RU" sz="2000" dirty="0"/>
                <a:t>2,0</a:t>
              </a:r>
            </a:p>
          </p:txBody>
        </p:sp>
        <p:sp>
          <p:nvSpPr>
            <p:cNvPr id="29" name="TextBox 28"/>
            <p:cNvSpPr txBox="1"/>
            <p:nvPr/>
          </p:nvSpPr>
          <p:spPr>
            <a:xfrm>
              <a:off x="3357554" y="4143380"/>
              <a:ext cx="571504" cy="400110"/>
            </a:xfrm>
            <a:prstGeom prst="rect">
              <a:avLst/>
            </a:prstGeom>
            <a:noFill/>
          </p:spPr>
          <p:txBody>
            <a:bodyPr wrap="square" rtlCol="0">
              <a:spAutoFit/>
            </a:bodyPr>
            <a:lstStyle/>
            <a:p>
              <a:r>
                <a:rPr lang="ru-RU" sz="2000" dirty="0"/>
                <a:t>2,5</a:t>
              </a:r>
            </a:p>
          </p:txBody>
        </p:sp>
      </p:grpSp>
      <p:grpSp>
        <p:nvGrpSpPr>
          <p:cNvPr id="48" name="Группа 47"/>
          <p:cNvGrpSpPr/>
          <p:nvPr/>
        </p:nvGrpSpPr>
        <p:grpSpPr>
          <a:xfrm>
            <a:off x="6453190" y="2071679"/>
            <a:ext cx="4071966" cy="2492707"/>
            <a:chOff x="4643438" y="1785926"/>
            <a:chExt cx="4071966" cy="2492707"/>
          </a:xfrm>
        </p:grpSpPr>
        <p:cxnSp>
          <p:nvCxnSpPr>
            <p:cNvPr id="30" name="Прямая со стрелкой 29"/>
            <p:cNvCxnSpPr/>
            <p:nvPr/>
          </p:nvCxnSpPr>
          <p:spPr>
            <a:xfrm rot="5400000" flipH="1" flipV="1">
              <a:off x="4250529" y="2964653"/>
              <a:ext cx="178595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5143504" y="3857628"/>
              <a:ext cx="321471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14876" y="1785926"/>
              <a:ext cx="571504" cy="492443"/>
            </a:xfrm>
            <a:prstGeom prst="rect">
              <a:avLst/>
            </a:prstGeom>
            <a:noFill/>
          </p:spPr>
          <p:txBody>
            <a:bodyPr wrap="square" rtlCol="0">
              <a:spAutoFit/>
            </a:bodyPr>
            <a:lstStyle/>
            <a:p>
              <a:r>
                <a:rPr lang="en-US" sz="2600" dirty="0"/>
                <a:t>N</a:t>
              </a:r>
              <a:r>
                <a:rPr lang="en-US" sz="2600" i="1" baseline="-25000" dirty="0"/>
                <a:t>i</a:t>
              </a:r>
              <a:endParaRPr lang="ru-RU" sz="2600" i="1" baseline="-25000" dirty="0"/>
            </a:p>
          </p:txBody>
        </p:sp>
        <p:cxnSp>
          <p:nvCxnSpPr>
            <p:cNvPr id="33" name="Прямая соединительная линия 32"/>
            <p:cNvCxnSpPr/>
            <p:nvPr/>
          </p:nvCxnSpPr>
          <p:spPr>
            <a:xfrm>
              <a:off x="5143504" y="3143248"/>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5143504" y="2428868"/>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rot="5400000">
              <a:off x="5322893" y="3106735"/>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5400000">
              <a:off x="7108843" y="3106735"/>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rot="5400000">
              <a:off x="6251587" y="3106735"/>
              <a:ext cx="150019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643438" y="2214554"/>
              <a:ext cx="571504" cy="400110"/>
            </a:xfrm>
            <a:prstGeom prst="rect">
              <a:avLst/>
            </a:prstGeom>
            <a:noFill/>
          </p:spPr>
          <p:txBody>
            <a:bodyPr wrap="square" rtlCol="0">
              <a:spAutoFit/>
            </a:bodyPr>
            <a:lstStyle/>
            <a:p>
              <a:r>
                <a:rPr lang="ru-RU" sz="2000" dirty="0"/>
                <a:t>40</a:t>
              </a:r>
            </a:p>
          </p:txBody>
        </p:sp>
        <p:sp>
          <p:nvSpPr>
            <p:cNvPr id="40" name="TextBox 39"/>
            <p:cNvSpPr txBox="1"/>
            <p:nvPr/>
          </p:nvSpPr>
          <p:spPr>
            <a:xfrm>
              <a:off x="4643438" y="2928934"/>
              <a:ext cx="571504" cy="400110"/>
            </a:xfrm>
            <a:prstGeom prst="rect">
              <a:avLst/>
            </a:prstGeom>
            <a:noFill/>
          </p:spPr>
          <p:txBody>
            <a:bodyPr wrap="square" rtlCol="0">
              <a:spAutoFit/>
            </a:bodyPr>
            <a:lstStyle/>
            <a:p>
              <a:r>
                <a:rPr lang="ru-RU" sz="2000" dirty="0"/>
                <a:t>20</a:t>
              </a:r>
            </a:p>
          </p:txBody>
        </p:sp>
        <p:sp>
          <p:nvSpPr>
            <p:cNvPr id="41" name="TextBox 40"/>
            <p:cNvSpPr txBox="1"/>
            <p:nvPr/>
          </p:nvSpPr>
          <p:spPr>
            <a:xfrm>
              <a:off x="5000628" y="3857628"/>
              <a:ext cx="428628" cy="400110"/>
            </a:xfrm>
            <a:prstGeom prst="rect">
              <a:avLst/>
            </a:prstGeom>
            <a:noFill/>
          </p:spPr>
          <p:txBody>
            <a:bodyPr wrap="square" rtlCol="0">
              <a:spAutoFit/>
            </a:bodyPr>
            <a:lstStyle/>
            <a:p>
              <a:r>
                <a:rPr lang="ru-RU" sz="2000" dirty="0"/>
                <a:t>0</a:t>
              </a:r>
            </a:p>
          </p:txBody>
        </p:sp>
        <p:sp>
          <p:nvSpPr>
            <p:cNvPr id="42" name="TextBox 41"/>
            <p:cNvSpPr txBox="1"/>
            <p:nvPr/>
          </p:nvSpPr>
          <p:spPr>
            <a:xfrm>
              <a:off x="5786446" y="3857628"/>
              <a:ext cx="571504" cy="400110"/>
            </a:xfrm>
            <a:prstGeom prst="rect">
              <a:avLst/>
            </a:prstGeom>
            <a:noFill/>
          </p:spPr>
          <p:txBody>
            <a:bodyPr wrap="square" rtlCol="0">
              <a:spAutoFit/>
            </a:bodyPr>
            <a:lstStyle/>
            <a:p>
              <a:r>
                <a:rPr lang="en-US" sz="2000" dirty="0"/>
                <a:t>30</a:t>
              </a:r>
              <a:endParaRPr lang="ru-RU" sz="2000" dirty="0"/>
            </a:p>
          </p:txBody>
        </p:sp>
        <p:sp>
          <p:nvSpPr>
            <p:cNvPr id="43" name="TextBox 42"/>
            <p:cNvSpPr txBox="1"/>
            <p:nvPr/>
          </p:nvSpPr>
          <p:spPr>
            <a:xfrm>
              <a:off x="6715140" y="3857628"/>
              <a:ext cx="571504" cy="400110"/>
            </a:xfrm>
            <a:prstGeom prst="rect">
              <a:avLst/>
            </a:prstGeom>
            <a:noFill/>
          </p:spPr>
          <p:txBody>
            <a:bodyPr wrap="square" rtlCol="0">
              <a:spAutoFit/>
            </a:bodyPr>
            <a:lstStyle/>
            <a:p>
              <a:r>
                <a:rPr lang="en-US" sz="2000" dirty="0"/>
                <a:t>60</a:t>
              </a:r>
              <a:endParaRPr lang="ru-RU" sz="2000" dirty="0"/>
            </a:p>
          </p:txBody>
        </p:sp>
        <p:sp>
          <p:nvSpPr>
            <p:cNvPr id="44" name="TextBox 43"/>
            <p:cNvSpPr txBox="1"/>
            <p:nvPr/>
          </p:nvSpPr>
          <p:spPr>
            <a:xfrm>
              <a:off x="7572396" y="3857628"/>
              <a:ext cx="571504" cy="400110"/>
            </a:xfrm>
            <a:prstGeom prst="rect">
              <a:avLst/>
            </a:prstGeom>
            <a:noFill/>
          </p:spPr>
          <p:txBody>
            <a:bodyPr wrap="square" rtlCol="0">
              <a:spAutoFit/>
            </a:bodyPr>
            <a:lstStyle/>
            <a:p>
              <a:r>
                <a:rPr lang="en-US" sz="2000" dirty="0"/>
                <a:t>90</a:t>
              </a:r>
              <a:endParaRPr lang="ru-RU" sz="2000" dirty="0"/>
            </a:p>
          </p:txBody>
        </p:sp>
        <p:sp>
          <p:nvSpPr>
            <p:cNvPr id="45" name="TextBox 44"/>
            <p:cNvSpPr txBox="1"/>
            <p:nvPr/>
          </p:nvSpPr>
          <p:spPr>
            <a:xfrm>
              <a:off x="8143900" y="3786190"/>
              <a:ext cx="571504" cy="492443"/>
            </a:xfrm>
            <a:prstGeom prst="rect">
              <a:avLst/>
            </a:prstGeom>
            <a:noFill/>
          </p:spPr>
          <p:txBody>
            <a:bodyPr wrap="square" rtlCol="0">
              <a:spAutoFit/>
            </a:bodyPr>
            <a:lstStyle/>
            <a:p>
              <a:r>
                <a:rPr lang="en-US" sz="2600" dirty="0"/>
                <a:t>n</a:t>
              </a:r>
              <a:endParaRPr lang="ru-RU" sz="2600" dirty="0"/>
            </a:p>
          </p:txBody>
        </p:sp>
        <p:sp>
          <p:nvSpPr>
            <p:cNvPr id="46" name="Полилиния 45"/>
            <p:cNvSpPr/>
            <p:nvPr/>
          </p:nvSpPr>
          <p:spPr>
            <a:xfrm>
              <a:off x="5138057" y="2763586"/>
              <a:ext cx="2819400" cy="948673"/>
            </a:xfrm>
            <a:custGeom>
              <a:avLst/>
              <a:gdLst>
                <a:gd name="connsiteX0" fmla="*/ 0 w 2819400"/>
                <a:gd name="connsiteY0" fmla="*/ 239485 h 781956"/>
                <a:gd name="connsiteX1" fmla="*/ 217714 w 2819400"/>
                <a:gd name="connsiteY1" fmla="*/ 533400 h 781956"/>
                <a:gd name="connsiteX2" fmla="*/ 685800 w 2819400"/>
                <a:gd name="connsiteY2" fmla="*/ 707571 h 781956"/>
                <a:gd name="connsiteX3" fmla="*/ 1959429 w 2819400"/>
                <a:gd name="connsiteY3" fmla="*/ 664028 h 781956"/>
                <a:gd name="connsiteX4" fmla="*/ 2819400 w 2819400"/>
                <a:gd name="connsiteY4" fmla="*/ 0 h 781956"/>
                <a:gd name="connsiteX0" fmla="*/ 0 w 2819400"/>
                <a:gd name="connsiteY0" fmla="*/ 382385 h 948673"/>
                <a:gd name="connsiteX1" fmla="*/ 217714 w 2819400"/>
                <a:gd name="connsiteY1" fmla="*/ 676300 h 948673"/>
                <a:gd name="connsiteX2" fmla="*/ 685800 w 2819400"/>
                <a:gd name="connsiteY2" fmla="*/ 850471 h 948673"/>
                <a:gd name="connsiteX3" fmla="*/ 1959429 w 2819400"/>
                <a:gd name="connsiteY3" fmla="*/ 806928 h 948673"/>
                <a:gd name="connsiteX4" fmla="*/ 2819400 w 2819400"/>
                <a:gd name="connsiteY4" fmla="*/ 0 h 948673"/>
                <a:gd name="connsiteX0" fmla="*/ 0 w 2819400"/>
                <a:gd name="connsiteY0" fmla="*/ 382385 h 948673"/>
                <a:gd name="connsiteX1" fmla="*/ 217714 w 2819400"/>
                <a:gd name="connsiteY1" fmla="*/ 676300 h 948673"/>
                <a:gd name="connsiteX2" fmla="*/ 685800 w 2819400"/>
                <a:gd name="connsiteY2" fmla="*/ 850471 h 948673"/>
                <a:gd name="connsiteX3" fmla="*/ 1816521 w 2819400"/>
                <a:gd name="connsiteY3" fmla="*/ 806928 h 948673"/>
                <a:gd name="connsiteX4" fmla="*/ 2819400 w 2819400"/>
                <a:gd name="connsiteY4" fmla="*/ 0 h 948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948673">
                  <a:moveTo>
                    <a:pt x="0" y="382385"/>
                  </a:moveTo>
                  <a:cubicBezTo>
                    <a:pt x="51707" y="490335"/>
                    <a:pt x="103414" y="598286"/>
                    <a:pt x="217714" y="676300"/>
                  </a:cubicBezTo>
                  <a:cubicBezTo>
                    <a:pt x="332014" y="754314"/>
                    <a:pt x="419332" y="828700"/>
                    <a:pt x="685800" y="850471"/>
                  </a:cubicBezTo>
                  <a:cubicBezTo>
                    <a:pt x="952268" y="872242"/>
                    <a:pt x="1460921" y="948673"/>
                    <a:pt x="1816521" y="806928"/>
                  </a:cubicBezTo>
                  <a:cubicBezTo>
                    <a:pt x="2172121" y="665183"/>
                    <a:pt x="2567214" y="273050"/>
                    <a:pt x="2819400" y="0"/>
                  </a:cubicBezTo>
                </a:path>
              </a:pathLst>
            </a:cu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49" name="TextBox 48"/>
          <p:cNvSpPr txBox="1"/>
          <p:nvPr/>
        </p:nvSpPr>
        <p:spPr>
          <a:xfrm>
            <a:off x="2166910" y="4643446"/>
            <a:ext cx="3929090" cy="1785104"/>
          </a:xfrm>
          <a:prstGeom prst="rect">
            <a:avLst/>
          </a:prstGeom>
          <a:noFill/>
        </p:spPr>
        <p:txBody>
          <a:bodyPr wrap="square" rtlCol="0">
            <a:spAutoFit/>
          </a:bodyPr>
          <a:lstStyle/>
          <a:p>
            <a:r>
              <a:rPr lang="ru-RU" sz="2200" dirty="0"/>
              <a:t>Зависимость числа выпадений </a:t>
            </a:r>
            <a:r>
              <a:rPr lang="en-US" sz="2200" b="1" dirty="0"/>
              <a:t>N</a:t>
            </a:r>
            <a:r>
              <a:rPr lang="en-US" sz="2200" b="1" i="1" baseline="-25000" dirty="0"/>
              <a:t>i</a:t>
            </a:r>
            <a:r>
              <a:rPr lang="ru-RU" sz="2200" b="1" dirty="0"/>
              <a:t> </a:t>
            </a:r>
            <a:r>
              <a:rPr lang="ru-RU" sz="2200" dirty="0"/>
              <a:t>в минуту от глубины проникновения </a:t>
            </a:r>
            <a:r>
              <a:rPr lang="en-US" sz="2200" b="1" dirty="0"/>
              <a:t>h</a:t>
            </a:r>
            <a:r>
              <a:rPr lang="en-US" sz="2200" b="1" i="1" baseline="-25000" dirty="0"/>
              <a:t>o</a:t>
            </a:r>
            <a:r>
              <a:rPr lang="ru-RU" sz="2200" dirty="0"/>
              <a:t> магнитной головки в рабочий слой ленты при видеозаписи</a:t>
            </a:r>
            <a:endParaRPr lang="ru-RU" sz="2200" dirty="0"/>
          </a:p>
        </p:txBody>
      </p:sp>
      <p:sp>
        <p:nvSpPr>
          <p:cNvPr id="50" name="TextBox 49"/>
          <p:cNvSpPr txBox="1"/>
          <p:nvPr/>
        </p:nvSpPr>
        <p:spPr>
          <a:xfrm>
            <a:off x="6738910" y="4643446"/>
            <a:ext cx="3643370" cy="1446550"/>
          </a:xfrm>
          <a:prstGeom prst="rect">
            <a:avLst/>
          </a:prstGeom>
          <a:noFill/>
        </p:spPr>
        <p:txBody>
          <a:bodyPr wrap="square" rtlCol="0">
            <a:spAutoFit/>
          </a:bodyPr>
          <a:lstStyle/>
          <a:p>
            <a:r>
              <a:rPr lang="ru-RU" sz="2200" dirty="0"/>
              <a:t>Зависимость среднего числа выпадений </a:t>
            </a:r>
            <a:r>
              <a:rPr lang="en-US" sz="2200" b="1" dirty="0"/>
              <a:t>N</a:t>
            </a:r>
            <a:r>
              <a:rPr lang="en-US" sz="2200" b="1" i="1" baseline="-25000" dirty="0"/>
              <a:t>i</a:t>
            </a:r>
            <a:r>
              <a:rPr lang="ru-RU" sz="2200" b="1" dirty="0"/>
              <a:t> </a:t>
            </a:r>
            <a:r>
              <a:rPr lang="ru-RU" sz="2200" dirty="0"/>
              <a:t>в минуту от числа прогонов </a:t>
            </a:r>
            <a:r>
              <a:rPr lang="en-US" sz="2200" b="1" dirty="0"/>
              <a:t>n</a:t>
            </a:r>
            <a:r>
              <a:rPr lang="ru-RU" sz="2200" dirty="0"/>
              <a:t> видеоленты</a:t>
            </a:r>
            <a:endParaRPr lang="ru-RU" sz="2200" dirty="0"/>
          </a:p>
        </p:txBody>
      </p:sp>
      <p:sp>
        <p:nvSpPr>
          <p:cNvPr id="51"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Общие характеристики современных видеолент</a:t>
            </a:r>
            <a:endParaRPr lang="ru-RU" sz="2800" b="1" dirty="0"/>
          </a:p>
        </p:txBody>
      </p:sp>
    </p:spTree>
    <p:extLst>
      <p:ext uri="{BB962C8B-B14F-4D97-AF65-F5344CB8AC3E}">
        <p14:creationId xmlns:p14="http://schemas.microsoft.com/office/powerpoint/2010/main" val="1706923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Группа 41"/>
          <p:cNvGrpSpPr/>
          <p:nvPr/>
        </p:nvGrpSpPr>
        <p:grpSpPr>
          <a:xfrm>
            <a:off x="1738282" y="1357299"/>
            <a:ext cx="5000660" cy="3207087"/>
            <a:chOff x="-142908" y="1428736"/>
            <a:chExt cx="5000660" cy="3207087"/>
          </a:xfrm>
        </p:grpSpPr>
        <p:cxnSp>
          <p:nvCxnSpPr>
            <p:cNvPr id="6" name="Прямая со стрелкой 5"/>
            <p:cNvCxnSpPr/>
            <p:nvPr/>
          </p:nvCxnSpPr>
          <p:spPr>
            <a:xfrm rot="5400000" flipH="1" flipV="1">
              <a:off x="-358016" y="2857496"/>
              <a:ext cx="2572562" cy="794"/>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928662" y="4143380"/>
              <a:ext cx="321471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908" y="1428736"/>
              <a:ext cx="1214446" cy="492443"/>
            </a:xfrm>
            <a:prstGeom prst="rect">
              <a:avLst/>
            </a:prstGeom>
            <a:noFill/>
          </p:spPr>
          <p:txBody>
            <a:bodyPr wrap="square" rtlCol="0">
              <a:spAutoFit/>
            </a:bodyPr>
            <a:lstStyle/>
            <a:p>
              <a:r>
                <a:rPr lang="en-US" sz="2600" dirty="0"/>
                <a:t>U [</a:t>
              </a:r>
              <a:r>
                <a:rPr lang="ru-RU" sz="2600" dirty="0"/>
                <a:t>мВ</a:t>
              </a:r>
              <a:r>
                <a:rPr lang="en-US" sz="2600" dirty="0"/>
                <a:t>]</a:t>
              </a:r>
              <a:endParaRPr lang="ru-RU" sz="2600" i="1" baseline="-25000" dirty="0"/>
            </a:p>
          </p:txBody>
        </p:sp>
        <p:cxnSp>
          <p:nvCxnSpPr>
            <p:cNvPr id="9" name="Прямая соединительная линия 8"/>
            <p:cNvCxnSpPr/>
            <p:nvPr/>
          </p:nvCxnSpPr>
          <p:spPr>
            <a:xfrm>
              <a:off x="928662" y="342900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928662" y="271462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rot="5400000">
              <a:off x="750067"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5400000">
              <a:off x="2536017"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5400000">
              <a:off x="1678761"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57620" y="4143380"/>
              <a:ext cx="1000132" cy="492443"/>
            </a:xfrm>
            <a:prstGeom prst="rect">
              <a:avLst/>
            </a:prstGeom>
            <a:noFill/>
          </p:spPr>
          <p:txBody>
            <a:bodyPr wrap="square" rtlCol="0">
              <a:spAutoFit/>
            </a:bodyPr>
            <a:lstStyle/>
            <a:p>
              <a:r>
                <a:rPr lang="en-US" sz="2600" i="1" dirty="0"/>
                <a:t>f</a:t>
              </a:r>
              <a:r>
                <a:rPr lang="en-US" sz="2600" dirty="0"/>
                <a:t> </a:t>
              </a:r>
              <a:r>
                <a:rPr lang="en-US" sz="2000" dirty="0"/>
                <a:t>[</a:t>
              </a:r>
              <a:r>
                <a:rPr lang="ru-RU" sz="2000" dirty="0"/>
                <a:t>МГц</a:t>
              </a:r>
              <a:r>
                <a:rPr lang="en-US" sz="2000" dirty="0"/>
                <a:t>]</a:t>
              </a:r>
              <a:endParaRPr lang="ru-RU" sz="2000" i="1" baseline="-25000" dirty="0"/>
            </a:p>
          </p:txBody>
        </p:sp>
        <p:sp>
          <p:nvSpPr>
            <p:cNvPr id="16" name="TextBox 15"/>
            <p:cNvSpPr txBox="1"/>
            <p:nvPr/>
          </p:nvSpPr>
          <p:spPr>
            <a:xfrm>
              <a:off x="357158" y="2500306"/>
              <a:ext cx="571504" cy="400110"/>
            </a:xfrm>
            <a:prstGeom prst="rect">
              <a:avLst/>
            </a:prstGeom>
            <a:noFill/>
          </p:spPr>
          <p:txBody>
            <a:bodyPr wrap="square" rtlCol="0">
              <a:spAutoFit/>
            </a:bodyPr>
            <a:lstStyle/>
            <a:p>
              <a:r>
                <a:rPr lang="en-US" sz="2000" dirty="0"/>
                <a:t>20</a:t>
              </a:r>
              <a:r>
                <a:rPr lang="ru-RU" sz="2000" dirty="0"/>
                <a:t>0</a:t>
              </a:r>
            </a:p>
          </p:txBody>
        </p:sp>
        <p:sp>
          <p:nvSpPr>
            <p:cNvPr id="17" name="TextBox 16"/>
            <p:cNvSpPr txBox="1"/>
            <p:nvPr/>
          </p:nvSpPr>
          <p:spPr>
            <a:xfrm>
              <a:off x="357158" y="3214686"/>
              <a:ext cx="571504" cy="400110"/>
            </a:xfrm>
            <a:prstGeom prst="rect">
              <a:avLst/>
            </a:prstGeom>
            <a:noFill/>
          </p:spPr>
          <p:txBody>
            <a:bodyPr wrap="square" rtlCol="0">
              <a:spAutoFit/>
            </a:bodyPr>
            <a:lstStyle/>
            <a:p>
              <a:r>
                <a:rPr lang="en-US" sz="2000" dirty="0"/>
                <a:t>10</a:t>
              </a:r>
              <a:r>
                <a:rPr lang="ru-RU" sz="2000" dirty="0"/>
                <a:t>0</a:t>
              </a:r>
            </a:p>
          </p:txBody>
        </p:sp>
        <p:sp>
          <p:nvSpPr>
            <p:cNvPr id="19" name="TextBox 18"/>
            <p:cNvSpPr txBox="1"/>
            <p:nvPr/>
          </p:nvSpPr>
          <p:spPr>
            <a:xfrm>
              <a:off x="1714480" y="4143380"/>
              <a:ext cx="357190" cy="400110"/>
            </a:xfrm>
            <a:prstGeom prst="rect">
              <a:avLst/>
            </a:prstGeom>
            <a:noFill/>
          </p:spPr>
          <p:txBody>
            <a:bodyPr wrap="square" rtlCol="0">
              <a:spAutoFit/>
            </a:bodyPr>
            <a:lstStyle/>
            <a:p>
              <a:r>
                <a:rPr lang="en-US" sz="2000" dirty="0"/>
                <a:t>2</a:t>
              </a:r>
              <a:endParaRPr lang="ru-RU" sz="2000" dirty="0"/>
            </a:p>
          </p:txBody>
        </p:sp>
        <p:sp>
          <p:nvSpPr>
            <p:cNvPr id="20" name="TextBox 19"/>
            <p:cNvSpPr txBox="1"/>
            <p:nvPr/>
          </p:nvSpPr>
          <p:spPr>
            <a:xfrm>
              <a:off x="2643174" y="4143380"/>
              <a:ext cx="357190" cy="400110"/>
            </a:xfrm>
            <a:prstGeom prst="rect">
              <a:avLst/>
            </a:prstGeom>
            <a:noFill/>
          </p:spPr>
          <p:txBody>
            <a:bodyPr wrap="square" rtlCol="0">
              <a:spAutoFit/>
            </a:bodyPr>
            <a:lstStyle/>
            <a:p>
              <a:r>
                <a:rPr lang="en-US" sz="2000" dirty="0"/>
                <a:t>4</a:t>
              </a:r>
              <a:endParaRPr lang="ru-RU" sz="2000" dirty="0"/>
            </a:p>
          </p:txBody>
        </p:sp>
        <p:sp>
          <p:nvSpPr>
            <p:cNvPr id="21" name="TextBox 20"/>
            <p:cNvSpPr txBox="1"/>
            <p:nvPr/>
          </p:nvSpPr>
          <p:spPr>
            <a:xfrm>
              <a:off x="3500430" y="4143380"/>
              <a:ext cx="357190" cy="400110"/>
            </a:xfrm>
            <a:prstGeom prst="rect">
              <a:avLst/>
            </a:prstGeom>
            <a:noFill/>
          </p:spPr>
          <p:txBody>
            <a:bodyPr wrap="square" rtlCol="0">
              <a:spAutoFit/>
            </a:bodyPr>
            <a:lstStyle/>
            <a:p>
              <a:r>
                <a:rPr lang="en-US" sz="2000" dirty="0"/>
                <a:t>6</a:t>
              </a:r>
              <a:endParaRPr lang="ru-RU" sz="2000" dirty="0"/>
            </a:p>
          </p:txBody>
        </p:sp>
        <p:cxnSp>
          <p:nvCxnSpPr>
            <p:cNvPr id="24" name="Прямая соединительная линия 23"/>
            <p:cNvCxnSpPr/>
            <p:nvPr/>
          </p:nvCxnSpPr>
          <p:spPr>
            <a:xfrm>
              <a:off x="928662" y="200024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7158" y="1785926"/>
              <a:ext cx="571504" cy="400110"/>
            </a:xfrm>
            <a:prstGeom prst="rect">
              <a:avLst/>
            </a:prstGeom>
            <a:noFill/>
          </p:spPr>
          <p:txBody>
            <a:bodyPr wrap="square" rtlCol="0">
              <a:spAutoFit/>
            </a:bodyPr>
            <a:lstStyle/>
            <a:p>
              <a:r>
                <a:rPr lang="en-US" sz="2000" dirty="0"/>
                <a:t>30</a:t>
              </a:r>
              <a:r>
                <a:rPr lang="ru-RU" sz="2000" dirty="0"/>
                <a:t>0</a:t>
              </a:r>
            </a:p>
          </p:txBody>
        </p:sp>
        <p:sp>
          <p:nvSpPr>
            <p:cNvPr id="29" name="Полилиния 28"/>
            <p:cNvSpPr/>
            <p:nvPr/>
          </p:nvSpPr>
          <p:spPr>
            <a:xfrm>
              <a:off x="1262743" y="3223986"/>
              <a:ext cx="2460171" cy="814614"/>
            </a:xfrm>
            <a:custGeom>
              <a:avLst/>
              <a:gdLst>
                <a:gd name="connsiteX0" fmla="*/ 0 w 2460171"/>
                <a:gd name="connsiteY0" fmla="*/ 205014 h 814614"/>
                <a:gd name="connsiteX1" fmla="*/ 424543 w 2460171"/>
                <a:gd name="connsiteY1" fmla="*/ 30843 h 814614"/>
                <a:gd name="connsiteX2" fmla="*/ 805543 w 2460171"/>
                <a:gd name="connsiteY2" fmla="*/ 30843 h 814614"/>
                <a:gd name="connsiteX3" fmla="*/ 1349828 w 2460171"/>
                <a:gd name="connsiteY3" fmla="*/ 215900 h 814614"/>
                <a:gd name="connsiteX4" fmla="*/ 2460171 w 2460171"/>
                <a:gd name="connsiteY4" fmla="*/ 814614 h 814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171" h="814614">
                  <a:moveTo>
                    <a:pt x="0" y="205014"/>
                  </a:moveTo>
                  <a:cubicBezTo>
                    <a:pt x="145143" y="132442"/>
                    <a:pt x="290286" y="59871"/>
                    <a:pt x="424543" y="30843"/>
                  </a:cubicBezTo>
                  <a:cubicBezTo>
                    <a:pt x="558800" y="1815"/>
                    <a:pt x="651329" y="0"/>
                    <a:pt x="805543" y="30843"/>
                  </a:cubicBezTo>
                  <a:cubicBezTo>
                    <a:pt x="959757" y="61686"/>
                    <a:pt x="1074057" y="85272"/>
                    <a:pt x="1349828" y="215900"/>
                  </a:cubicBezTo>
                  <a:cubicBezTo>
                    <a:pt x="1625599" y="346528"/>
                    <a:pt x="2042885" y="580571"/>
                    <a:pt x="2460171" y="814614"/>
                  </a:cubicBezTo>
                </a:path>
              </a:pathLst>
            </a:cu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1" name="Полилиния 30"/>
            <p:cNvSpPr/>
            <p:nvPr/>
          </p:nvSpPr>
          <p:spPr>
            <a:xfrm>
              <a:off x="1458686" y="2300514"/>
              <a:ext cx="2242457" cy="1498599"/>
            </a:xfrm>
            <a:custGeom>
              <a:avLst/>
              <a:gdLst>
                <a:gd name="connsiteX0" fmla="*/ 0 w 2242457"/>
                <a:gd name="connsiteY0" fmla="*/ 235857 h 1465942"/>
                <a:gd name="connsiteX1" fmla="*/ 903514 w 2242457"/>
                <a:gd name="connsiteY1" fmla="*/ 7257 h 1465942"/>
                <a:gd name="connsiteX2" fmla="*/ 1295400 w 2242457"/>
                <a:gd name="connsiteY2" fmla="*/ 192314 h 1465942"/>
                <a:gd name="connsiteX3" fmla="*/ 2013857 w 2242457"/>
                <a:gd name="connsiteY3" fmla="*/ 1128485 h 1465942"/>
                <a:gd name="connsiteX4" fmla="*/ 2242457 w 2242457"/>
                <a:gd name="connsiteY4" fmla="*/ 1465942 h 1465942"/>
                <a:gd name="connsiteX5" fmla="*/ 2242457 w 2242457"/>
                <a:gd name="connsiteY5" fmla="*/ 1465942 h 1465942"/>
                <a:gd name="connsiteX0" fmla="*/ 0 w 2242457"/>
                <a:gd name="connsiteY0" fmla="*/ 268514 h 1498599"/>
                <a:gd name="connsiteX1" fmla="*/ 903514 w 2242457"/>
                <a:gd name="connsiteY1" fmla="*/ 39914 h 1498599"/>
                <a:gd name="connsiteX2" fmla="*/ 1169549 w 2242457"/>
                <a:gd name="connsiteY2" fmla="*/ 109998 h 1498599"/>
                <a:gd name="connsiteX3" fmla="*/ 1295400 w 2242457"/>
                <a:gd name="connsiteY3" fmla="*/ 224971 h 1498599"/>
                <a:gd name="connsiteX4" fmla="*/ 2013857 w 2242457"/>
                <a:gd name="connsiteY4" fmla="*/ 1161142 h 1498599"/>
                <a:gd name="connsiteX5" fmla="*/ 2242457 w 2242457"/>
                <a:gd name="connsiteY5" fmla="*/ 1498599 h 1498599"/>
                <a:gd name="connsiteX6" fmla="*/ 2242457 w 2242457"/>
                <a:gd name="connsiteY6" fmla="*/ 1498599 h 1498599"/>
                <a:gd name="connsiteX0" fmla="*/ 0 w 2242457"/>
                <a:gd name="connsiteY0" fmla="*/ 268514 h 1498599"/>
                <a:gd name="connsiteX1" fmla="*/ 689168 w 2242457"/>
                <a:gd name="connsiteY1" fmla="*/ 39914 h 1498599"/>
                <a:gd name="connsiteX2" fmla="*/ 1169549 w 2242457"/>
                <a:gd name="connsiteY2" fmla="*/ 109998 h 1498599"/>
                <a:gd name="connsiteX3" fmla="*/ 1295400 w 2242457"/>
                <a:gd name="connsiteY3" fmla="*/ 224971 h 1498599"/>
                <a:gd name="connsiteX4" fmla="*/ 2013857 w 2242457"/>
                <a:gd name="connsiteY4" fmla="*/ 1161142 h 1498599"/>
                <a:gd name="connsiteX5" fmla="*/ 2242457 w 2242457"/>
                <a:gd name="connsiteY5" fmla="*/ 1498599 h 1498599"/>
                <a:gd name="connsiteX6" fmla="*/ 2242457 w 2242457"/>
                <a:gd name="connsiteY6" fmla="*/ 1498599 h 1498599"/>
                <a:gd name="connsiteX0" fmla="*/ 0 w 2242457"/>
                <a:gd name="connsiteY0" fmla="*/ 268514 h 1498599"/>
                <a:gd name="connsiteX1" fmla="*/ 689168 w 2242457"/>
                <a:gd name="connsiteY1" fmla="*/ 39914 h 1498599"/>
                <a:gd name="connsiteX2" fmla="*/ 1169549 w 2242457"/>
                <a:gd name="connsiteY2" fmla="*/ 109998 h 1498599"/>
                <a:gd name="connsiteX3" fmla="*/ 1025312 w 2242457"/>
                <a:gd name="connsiteY3" fmla="*/ 71218 h 1498599"/>
                <a:gd name="connsiteX4" fmla="*/ 1295400 w 2242457"/>
                <a:gd name="connsiteY4" fmla="*/ 224971 h 1498599"/>
                <a:gd name="connsiteX5" fmla="*/ 2013857 w 2242457"/>
                <a:gd name="connsiteY5" fmla="*/ 1161142 h 1498599"/>
                <a:gd name="connsiteX6" fmla="*/ 2242457 w 2242457"/>
                <a:gd name="connsiteY6" fmla="*/ 1498599 h 1498599"/>
                <a:gd name="connsiteX7" fmla="*/ 2242457 w 2242457"/>
                <a:gd name="connsiteY7" fmla="*/ 1498599 h 14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457" h="1498599">
                  <a:moveTo>
                    <a:pt x="0" y="268514"/>
                  </a:moveTo>
                  <a:cubicBezTo>
                    <a:pt x="343807" y="157842"/>
                    <a:pt x="473268" y="47171"/>
                    <a:pt x="689168" y="39914"/>
                  </a:cubicBezTo>
                  <a:cubicBezTo>
                    <a:pt x="839754" y="0"/>
                    <a:pt x="1068510" y="79155"/>
                    <a:pt x="1169549" y="109998"/>
                  </a:cubicBezTo>
                  <a:cubicBezTo>
                    <a:pt x="1250631" y="120884"/>
                    <a:pt x="1004337" y="52056"/>
                    <a:pt x="1025312" y="71218"/>
                  </a:cubicBezTo>
                  <a:cubicBezTo>
                    <a:pt x="1046287" y="90380"/>
                    <a:pt x="1130643" y="43317"/>
                    <a:pt x="1295400" y="224971"/>
                  </a:cubicBezTo>
                  <a:cubicBezTo>
                    <a:pt x="1460158" y="406625"/>
                    <a:pt x="1856014" y="948871"/>
                    <a:pt x="2013857" y="1161142"/>
                  </a:cubicBezTo>
                  <a:cubicBezTo>
                    <a:pt x="2171700" y="1373413"/>
                    <a:pt x="2242457" y="1498599"/>
                    <a:pt x="2242457" y="1498599"/>
                  </a:cubicBezTo>
                  <a:lnTo>
                    <a:pt x="2242457" y="1498599"/>
                  </a:lnTo>
                </a:path>
              </a:pathLst>
            </a:cu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TextBox 31"/>
            <p:cNvSpPr txBox="1"/>
            <p:nvPr/>
          </p:nvSpPr>
          <p:spPr>
            <a:xfrm>
              <a:off x="2500298" y="2071678"/>
              <a:ext cx="285752" cy="369332"/>
            </a:xfrm>
            <a:prstGeom prst="rect">
              <a:avLst/>
            </a:prstGeom>
            <a:noFill/>
          </p:spPr>
          <p:txBody>
            <a:bodyPr wrap="square" rtlCol="0">
              <a:spAutoFit/>
            </a:bodyPr>
            <a:lstStyle/>
            <a:p>
              <a:r>
                <a:rPr lang="en-US" dirty="0"/>
                <a:t>1</a:t>
              </a:r>
              <a:endParaRPr lang="ru-RU" dirty="0"/>
            </a:p>
          </p:txBody>
        </p:sp>
        <p:sp>
          <p:nvSpPr>
            <p:cNvPr id="33" name="TextBox 32"/>
            <p:cNvSpPr txBox="1"/>
            <p:nvPr/>
          </p:nvSpPr>
          <p:spPr>
            <a:xfrm>
              <a:off x="2285984" y="3000372"/>
              <a:ext cx="285752" cy="369332"/>
            </a:xfrm>
            <a:prstGeom prst="rect">
              <a:avLst/>
            </a:prstGeom>
            <a:noFill/>
          </p:spPr>
          <p:txBody>
            <a:bodyPr wrap="square" rtlCol="0">
              <a:spAutoFit/>
            </a:bodyPr>
            <a:lstStyle/>
            <a:p>
              <a:r>
                <a:rPr lang="en-US" dirty="0"/>
                <a:t>2</a:t>
              </a:r>
              <a:endParaRPr lang="ru-RU" dirty="0"/>
            </a:p>
          </p:txBody>
        </p:sp>
      </p:grpSp>
      <p:sp>
        <p:nvSpPr>
          <p:cNvPr id="43" name="TextBox 42"/>
          <p:cNvSpPr txBox="1"/>
          <p:nvPr/>
        </p:nvSpPr>
        <p:spPr>
          <a:xfrm>
            <a:off x="1952596" y="4714884"/>
            <a:ext cx="4857784" cy="1107996"/>
          </a:xfrm>
          <a:prstGeom prst="rect">
            <a:avLst/>
          </a:prstGeom>
          <a:noFill/>
        </p:spPr>
        <p:txBody>
          <a:bodyPr wrap="square" rtlCol="0">
            <a:spAutoFit/>
          </a:bodyPr>
          <a:lstStyle/>
          <a:p>
            <a:r>
              <a:rPr lang="ru-RU" sz="2200" dirty="0"/>
              <a:t>Частотная характеристика видеолент на металлическом порошке (1) и </a:t>
            </a:r>
            <a:br>
              <a:rPr lang="ru-RU" sz="2200" dirty="0"/>
            </a:br>
            <a:r>
              <a:rPr lang="en-US" sz="2200" dirty="0"/>
              <a:t>Co-</a:t>
            </a:r>
            <a:r>
              <a:rPr lang="el-GR" sz="2200" dirty="0"/>
              <a:t>γ</a:t>
            </a:r>
            <a:r>
              <a:rPr lang="en-US" sz="2200" dirty="0"/>
              <a:t>-Fe</a:t>
            </a:r>
            <a:r>
              <a:rPr lang="en-US" sz="2200" baseline="-25000" dirty="0"/>
              <a:t>2</a:t>
            </a:r>
            <a:r>
              <a:rPr lang="en-US" sz="2200" dirty="0"/>
              <a:t>O</a:t>
            </a:r>
            <a:r>
              <a:rPr lang="en-US" sz="2200" baseline="-25000" dirty="0"/>
              <a:t>3</a:t>
            </a:r>
            <a:r>
              <a:rPr lang="ru-RU" sz="2200" baseline="-25000" dirty="0"/>
              <a:t> </a:t>
            </a:r>
            <a:r>
              <a:rPr lang="ru-RU" sz="2200" dirty="0"/>
              <a:t>(</a:t>
            </a:r>
            <a:r>
              <a:rPr lang="en-US" sz="2200" dirty="0"/>
              <a:t>2</a:t>
            </a:r>
            <a:r>
              <a:rPr lang="ru-RU" sz="2200" dirty="0"/>
              <a:t>)</a:t>
            </a:r>
            <a:endParaRPr lang="ru-RU" sz="2200" dirty="0"/>
          </a:p>
        </p:txBody>
      </p:sp>
      <p:sp>
        <p:nvSpPr>
          <p:cNvPr id="47" name="TextBox 46"/>
          <p:cNvSpPr txBox="1"/>
          <p:nvPr/>
        </p:nvSpPr>
        <p:spPr>
          <a:xfrm>
            <a:off x="6881818" y="3643315"/>
            <a:ext cx="3429024" cy="2462213"/>
          </a:xfrm>
          <a:prstGeom prst="rect">
            <a:avLst/>
          </a:prstGeom>
          <a:noFill/>
        </p:spPr>
        <p:txBody>
          <a:bodyPr wrap="square" rtlCol="0">
            <a:spAutoFit/>
          </a:bodyPr>
          <a:lstStyle/>
          <a:p>
            <a:pPr algn="ctr"/>
            <a:r>
              <a:rPr lang="ru-RU" sz="2200" dirty="0"/>
              <a:t>Структура современных видеолент</a:t>
            </a:r>
          </a:p>
          <a:p>
            <a:r>
              <a:rPr lang="ru-RU" sz="2200" dirty="0"/>
              <a:t>1 – защитный  слой;</a:t>
            </a:r>
          </a:p>
          <a:p>
            <a:r>
              <a:rPr lang="ru-RU" sz="2200" dirty="0"/>
              <a:t>2 – р</a:t>
            </a:r>
            <a:r>
              <a:rPr lang="ru-RU" sz="2200" spc="-20" dirty="0"/>
              <a:t>абочий слой;</a:t>
            </a:r>
          </a:p>
          <a:p>
            <a:r>
              <a:rPr lang="ru-RU" sz="2200" dirty="0"/>
              <a:t>3 – </a:t>
            </a:r>
            <a:r>
              <a:rPr lang="ru-RU" sz="2200" dirty="0" err="1"/>
              <a:t>а</a:t>
            </a:r>
            <a:r>
              <a:rPr lang="ru-RU" sz="2200" spc="-20" dirty="0" err="1"/>
              <a:t>дгезивный</a:t>
            </a:r>
            <a:r>
              <a:rPr lang="ru-RU" sz="2200" spc="-20" dirty="0"/>
              <a:t> подслой;</a:t>
            </a:r>
          </a:p>
          <a:p>
            <a:r>
              <a:rPr lang="ru-RU" sz="2200" dirty="0"/>
              <a:t>4 – </a:t>
            </a:r>
            <a:r>
              <a:rPr lang="ru-RU" sz="2200" spc="-20" dirty="0"/>
              <a:t>основа; </a:t>
            </a:r>
          </a:p>
          <a:p>
            <a:r>
              <a:rPr lang="ru-RU" sz="2200" dirty="0"/>
              <a:t>5 – </a:t>
            </a:r>
            <a:r>
              <a:rPr lang="ru-RU" sz="2200" spc="-20" dirty="0"/>
              <a:t>антистатический слой </a:t>
            </a:r>
            <a:endParaRPr lang="ru-RU" sz="2200" dirty="0"/>
          </a:p>
        </p:txBody>
      </p:sp>
      <p:grpSp>
        <p:nvGrpSpPr>
          <p:cNvPr id="70" name="Группа 69"/>
          <p:cNvGrpSpPr/>
          <p:nvPr/>
        </p:nvGrpSpPr>
        <p:grpSpPr>
          <a:xfrm>
            <a:off x="6810380" y="1428737"/>
            <a:ext cx="3429024" cy="1931085"/>
            <a:chOff x="5429256" y="1214422"/>
            <a:chExt cx="3429024" cy="1931085"/>
          </a:xfrm>
        </p:grpSpPr>
        <p:grpSp>
          <p:nvGrpSpPr>
            <p:cNvPr id="60" name="Группа 59"/>
            <p:cNvGrpSpPr/>
            <p:nvPr/>
          </p:nvGrpSpPr>
          <p:grpSpPr>
            <a:xfrm>
              <a:off x="6000760" y="1357298"/>
              <a:ext cx="2857520" cy="1714512"/>
              <a:chOff x="4643438" y="1357298"/>
              <a:chExt cx="2857520" cy="1714512"/>
            </a:xfrm>
          </p:grpSpPr>
          <p:sp>
            <p:nvSpPr>
              <p:cNvPr id="53" name="Прямоугольник 52"/>
              <p:cNvSpPr/>
              <p:nvPr/>
            </p:nvSpPr>
            <p:spPr>
              <a:xfrm>
                <a:off x="4643438" y="1357298"/>
                <a:ext cx="2857520" cy="214314"/>
              </a:xfrm>
              <a:prstGeom prst="rect">
                <a:avLst/>
              </a:prstGeom>
              <a:blipFill dpi="0" rotWithShape="1">
                <a:blip r:embed="rId2" cstate="print">
                  <a:alphaModFix amt="53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4643438" y="1571612"/>
                <a:ext cx="2857520" cy="428628"/>
              </a:xfrm>
              <a:prstGeom prst="rect">
                <a:avLst/>
              </a:prstGeom>
              <a:blipFill>
                <a:blip r:embed="rId3" cstate="prin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4643438" y="2143116"/>
                <a:ext cx="2857520" cy="642942"/>
              </a:xfrm>
              <a:prstGeom prst="rect">
                <a:avLst/>
              </a:prstGeom>
              <a:blipFill dpi="0" rotWithShape="1">
                <a:blip r:embed="rId3" cstate="print">
                  <a:alphaModFix amt="36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p:cNvSpPr/>
              <p:nvPr/>
            </p:nvSpPr>
            <p:spPr>
              <a:xfrm>
                <a:off x="4643438" y="2000240"/>
                <a:ext cx="2857520" cy="142876"/>
              </a:xfrm>
              <a:prstGeom prst="rect">
                <a:avLst/>
              </a:prstGeom>
              <a:blipFill dpi="0" rotWithShape="1">
                <a:blip r:embed="rId2" cstate="print">
                  <a:alphaModFix amt="53000"/>
                  <a:lum bright="-33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4643438" y="2786058"/>
                <a:ext cx="2857520" cy="285752"/>
              </a:xfrm>
              <a:prstGeom prst="rect">
                <a:avLst/>
              </a:prstGeom>
              <a:blipFill dpi="0" rotWithShape="1">
                <a:blip r:embed="rId2" cstate="print">
                  <a:alphaModFix amt="53000"/>
                  <a:lum bright="-33000"/>
                </a:blip>
                <a:srcRect/>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5" name="TextBox 64"/>
            <p:cNvSpPr txBox="1"/>
            <p:nvPr/>
          </p:nvSpPr>
          <p:spPr>
            <a:xfrm>
              <a:off x="5429256" y="1214422"/>
              <a:ext cx="571504" cy="430887"/>
            </a:xfrm>
            <a:prstGeom prst="rect">
              <a:avLst/>
            </a:prstGeom>
            <a:noFill/>
          </p:spPr>
          <p:txBody>
            <a:bodyPr wrap="square" rtlCol="0">
              <a:spAutoFit/>
            </a:bodyPr>
            <a:lstStyle/>
            <a:p>
              <a:r>
                <a:rPr lang="ru-RU" sz="2200" dirty="0"/>
                <a:t>1 –</a:t>
              </a:r>
              <a:endParaRPr lang="ru-RU" sz="2200" dirty="0"/>
            </a:p>
          </p:txBody>
        </p:sp>
        <p:sp>
          <p:nvSpPr>
            <p:cNvPr id="66" name="TextBox 65"/>
            <p:cNvSpPr txBox="1"/>
            <p:nvPr/>
          </p:nvSpPr>
          <p:spPr>
            <a:xfrm>
              <a:off x="5429256" y="1571612"/>
              <a:ext cx="571504" cy="430887"/>
            </a:xfrm>
            <a:prstGeom prst="rect">
              <a:avLst/>
            </a:prstGeom>
            <a:noFill/>
          </p:spPr>
          <p:txBody>
            <a:bodyPr wrap="square" rtlCol="0">
              <a:spAutoFit/>
            </a:bodyPr>
            <a:lstStyle/>
            <a:p>
              <a:r>
                <a:rPr lang="ru-RU" sz="2200" dirty="0"/>
                <a:t>2 –</a:t>
              </a:r>
              <a:endParaRPr lang="ru-RU" sz="2200" dirty="0"/>
            </a:p>
          </p:txBody>
        </p:sp>
        <p:sp>
          <p:nvSpPr>
            <p:cNvPr id="67" name="TextBox 66"/>
            <p:cNvSpPr txBox="1"/>
            <p:nvPr/>
          </p:nvSpPr>
          <p:spPr>
            <a:xfrm>
              <a:off x="5429256" y="1857364"/>
              <a:ext cx="571504" cy="430887"/>
            </a:xfrm>
            <a:prstGeom prst="rect">
              <a:avLst/>
            </a:prstGeom>
            <a:noFill/>
          </p:spPr>
          <p:txBody>
            <a:bodyPr wrap="square" rtlCol="0">
              <a:spAutoFit/>
            </a:bodyPr>
            <a:lstStyle/>
            <a:p>
              <a:r>
                <a:rPr lang="ru-RU" sz="2200" dirty="0"/>
                <a:t>3 –</a:t>
              </a:r>
              <a:endParaRPr lang="ru-RU" sz="2200" dirty="0"/>
            </a:p>
          </p:txBody>
        </p:sp>
        <p:sp>
          <p:nvSpPr>
            <p:cNvPr id="68" name="TextBox 67"/>
            <p:cNvSpPr txBox="1"/>
            <p:nvPr/>
          </p:nvSpPr>
          <p:spPr>
            <a:xfrm>
              <a:off x="5429256" y="2214554"/>
              <a:ext cx="571504" cy="430887"/>
            </a:xfrm>
            <a:prstGeom prst="rect">
              <a:avLst/>
            </a:prstGeom>
            <a:noFill/>
          </p:spPr>
          <p:txBody>
            <a:bodyPr wrap="square" rtlCol="0">
              <a:spAutoFit/>
            </a:bodyPr>
            <a:lstStyle/>
            <a:p>
              <a:r>
                <a:rPr lang="ru-RU" sz="2200" dirty="0"/>
                <a:t>4 –</a:t>
              </a:r>
              <a:endParaRPr lang="ru-RU" sz="2200" dirty="0"/>
            </a:p>
          </p:txBody>
        </p:sp>
        <p:sp>
          <p:nvSpPr>
            <p:cNvPr id="69" name="TextBox 68"/>
            <p:cNvSpPr txBox="1"/>
            <p:nvPr/>
          </p:nvSpPr>
          <p:spPr>
            <a:xfrm>
              <a:off x="5429256" y="2714620"/>
              <a:ext cx="571504" cy="430887"/>
            </a:xfrm>
            <a:prstGeom prst="rect">
              <a:avLst/>
            </a:prstGeom>
            <a:noFill/>
          </p:spPr>
          <p:txBody>
            <a:bodyPr wrap="square" rtlCol="0">
              <a:spAutoFit/>
            </a:bodyPr>
            <a:lstStyle/>
            <a:p>
              <a:r>
                <a:rPr lang="ru-RU" sz="2200" dirty="0"/>
                <a:t>5 –</a:t>
              </a:r>
              <a:endParaRPr lang="ru-RU" sz="2200" dirty="0"/>
            </a:p>
          </p:txBody>
        </p:sp>
      </p:grpSp>
      <p:sp>
        <p:nvSpPr>
          <p:cNvPr id="38"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latin typeface="+mj-lt"/>
                <a:ea typeface="+mj-ea"/>
                <a:cs typeface="+mj-cs"/>
              </a:rPr>
              <a:t>Общие характеристики современных видеолент</a:t>
            </a:r>
            <a:endParaRPr lang="ru-RU" sz="2800" b="1" dirty="0"/>
          </a:p>
        </p:txBody>
      </p:sp>
    </p:spTree>
    <p:extLst>
      <p:ext uri="{BB962C8B-B14F-4D97-AF65-F5344CB8AC3E}">
        <p14:creationId xmlns:p14="http://schemas.microsoft.com/office/powerpoint/2010/main" val="88780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285860"/>
            <a:ext cx="8229600" cy="2357454"/>
          </a:xfrm>
        </p:spPr>
        <p:txBody>
          <a:bodyPr>
            <a:normAutofit fontScale="92500" lnSpcReduction="20000"/>
          </a:bodyPr>
          <a:lstStyle/>
          <a:p>
            <a:pPr>
              <a:buNone/>
            </a:pPr>
            <a:r>
              <a:rPr lang="ru-RU" sz="2200" dirty="0" err="1"/>
              <a:t>Ферропорошки</a:t>
            </a:r>
            <a:r>
              <a:rPr lang="ru-RU" sz="2200" dirty="0"/>
              <a:t>				</a:t>
            </a:r>
            <a:r>
              <a:rPr lang="el-GR" sz="2200" dirty="0"/>
              <a:t>γ</a:t>
            </a:r>
            <a:r>
              <a:rPr lang="ru-RU" sz="2200" dirty="0"/>
              <a:t>–</a:t>
            </a:r>
            <a:r>
              <a:rPr lang="en-US" sz="2200" dirty="0"/>
              <a:t>Fe</a:t>
            </a:r>
            <a:r>
              <a:rPr lang="en-US" sz="2200" baseline="-25000" dirty="0"/>
              <a:t>2</a:t>
            </a:r>
            <a:r>
              <a:rPr lang="en-US" sz="2200" dirty="0"/>
              <a:t>O</a:t>
            </a:r>
            <a:r>
              <a:rPr lang="en-US" sz="2200" baseline="-25000" dirty="0"/>
              <a:t>3</a:t>
            </a:r>
            <a:endParaRPr lang="ru-RU" sz="2200" baseline="-25000" dirty="0"/>
          </a:p>
          <a:p>
            <a:pPr>
              <a:buNone/>
            </a:pPr>
            <a:r>
              <a:rPr lang="ru-RU" sz="2200" dirty="0"/>
              <a:t>							Со–</a:t>
            </a:r>
            <a:r>
              <a:rPr lang="el-GR" sz="2200" dirty="0"/>
              <a:t>γ</a:t>
            </a:r>
            <a:r>
              <a:rPr lang="ru-RU" sz="2200" dirty="0"/>
              <a:t>–</a:t>
            </a:r>
            <a:r>
              <a:rPr lang="en-US" sz="2200" dirty="0"/>
              <a:t>Fe</a:t>
            </a:r>
            <a:r>
              <a:rPr lang="en-US" sz="2200" baseline="-25000" dirty="0"/>
              <a:t>2</a:t>
            </a:r>
            <a:r>
              <a:rPr lang="en-US" sz="2200" dirty="0"/>
              <a:t>O</a:t>
            </a:r>
            <a:r>
              <a:rPr lang="en-US" sz="2200" baseline="-25000" dirty="0"/>
              <a:t>3</a:t>
            </a:r>
            <a:endParaRPr lang="ru-RU" sz="2200" baseline="-25000" dirty="0"/>
          </a:p>
          <a:p>
            <a:pPr>
              <a:buNone/>
            </a:pPr>
            <a:r>
              <a:rPr lang="ru-RU" sz="2200" dirty="0"/>
              <a:t>Ширина рабочего зазора головки		0,2 мкм;</a:t>
            </a:r>
          </a:p>
          <a:p>
            <a:pPr>
              <a:buNone/>
            </a:pPr>
            <a:r>
              <a:rPr lang="ru-RU" sz="2200" dirty="0"/>
              <a:t>Расстояние от головки до рабочего слоя	0,1 мкм;</a:t>
            </a:r>
          </a:p>
          <a:p>
            <a:pPr>
              <a:buNone/>
            </a:pPr>
            <a:r>
              <a:rPr lang="ru-RU" sz="2200" dirty="0"/>
              <a:t>Продольная плотность записи			1200 бит</a:t>
            </a:r>
            <a:r>
              <a:rPr lang="en-US" sz="2200" dirty="0"/>
              <a:t>/</a:t>
            </a:r>
            <a:r>
              <a:rPr lang="ru-RU" sz="2200" dirty="0"/>
              <a:t>мм</a:t>
            </a:r>
            <a:r>
              <a:rPr lang="ru-RU" sz="2200" baseline="30000" dirty="0"/>
              <a:t>2</a:t>
            </a:r>
            <a:r>
              <a:rPr lang="ru-RU" sz="2200" dirty="0"/>
              <a:t>;</a:t>
            </a:r>
          </a:p>
          <a:p>
            <a:pPr>
              <a:buNone/>
            </a:pPr>
            <a:r>
              <a:rPr lang="ru-RU" sz="2200" dirty="0"/>
              <a:t>Общая информационная емкость 		3 Гбайт</a:t>
            </a:r>
          </a:p>
          <a:p>
            <a:pPr>
              <a:buNone/>
            </a:pPr>
            <a:endParaRPr lang="ru-RU" dirty="0"/>
          </a:p>
        </p:txBody>
      </p:sp>
      <p:grpSp>
        <p:nvGrpSpPr>
          <p:cNvPr id="33" name="Группа 32"/>
          <p:cNvGrpSpPr/>
          <p:nvPr/>
        </p:nvGrpSpPr>
        <p:grpSpPr>
          <a:xfrm>
            <a:off x="5667372" y="3714753"/>
            <a:ext cx="4714908" cy="2859779"/>
            <a:chOff x="642910" y="3786190"/>
            <a:chExt cx="4714908" cy="2859779"/>
          </a:xfrm>
        </p:grpSpPr>
        <p:grpSp>
          <p:nvGrpSpPr>
            <p:cNvPr id="6" name="Группа 5"/>
            <p:cNvGrpSpPr/>
            <p:nvPr/>
          </p:nvGrpSpPr>
          <p:grpSpPr>
            <a:xfrm>
              <a:off x="642910" y="3786190"/>
              <a:ext cx="4714908" cy="2859779"/>
              <a:chOff x="-357222" y="1714488"/>
              <a:chExt cx="4714908" cy="2859779"/>
            </a:xfrm>
          </p:grpSpPr>
          <p:cxnSp>
            <p:nvCxnSpPr>
              <p:cNvPr id="7" name="Прямая со стрелкой 6"/>
              <p:cNvCxnSpPr/>
              <p:nvPr/>
            </p:nvCxnSpPr>
            <p:spPr>
              <a:xfrm rot="5400000" flipH="1" flipV="1">
                <a:off x="-286578" y="2928934"/>
                <a:ext cx="2429686" cy="794"/>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928662" y="4143380"/>
                <a:ext cx="321471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7222" y="1714488"/>
                <a:ext cx="1428760" cy="430887"/>
              </a:xfrm>
              <a:prstGeom prst="rect">
                <a:avLst/>
              </a:prstGeom>
              <a:noFill/>
            </p:spPr>
            <p:txBody>
              <a:bodyPr wrap="square" rtlCol="0">
                <a:spAutoFit/>
              </a:bodyPr>
              <a:lstStyle/>
              <a:p>
                <a:r>
                  <a:rPr lang="ru-RU" sz="2200" dirty="0"/>
                  <a:t>бит</a:t>
                </a:r>
                <a:r>
                  <a:rPr lang="en-US" sz="2200" dirty="0"/>
                  <a:t>/</a:t>
                </a:r>
                <a:r>
                  <a:rPr lang="ru-RU" sz="2200" dirty="0"/>
                  <a:t>мм</a:t>
                </a:r>
                <a:r>
                  <a:rPr lang="ru-RU" sz="2200" baseline="30000" dirty="0"/>
                  <a:t>2</a:t>
                </a:r>
                <a:endParaRPr lang="ru-RU" sz="2200" i="1" baseline="30000" dirty="0"/>
              </a:p>
            </p:txBody>
          </p:sp>
          <p:cxnSp>
            <p:nvCxnSpPr>
              <p:cNvPr id="10" name="Прямая соединительная линия 9"/>
              <p:cNvCxnSpPr/>
              <p:nvPr/>
            </p:nvCxnSpPr>
            <p:spPr>
              <a:xfrm>
                <a:off x="928662" y="342900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928662" y="271462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5400000">
                <a:off x="750067"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5400000">
                <a:off x="2536017"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5400000">
                <a:off x="1678761" y="3036091"/>
                <a:ext cx="2214578"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29058" y="4143380"/>
                <a:ext cx="428628" cy="430887"/>
              </a:xfrm>
              <a:prstGeom prst="rect">
                <a:avLst/>
              </a:prstGeom>
              <a:noFill/>
            </p:spPr>
            <p:txBody>
              <a:bodyPr wrap="square" rtlCol="0">
                <a:spAutoFit/>
              </a:bodyPr>
              <a:lstStyle/>
              <a:p>
                <a:r>
                  <a:rPr lang="en-US" sz="2200" i="1" dirty="0"/>
                  <a:t>t</a:t>
                </a:r>
                <a:endParaRPr lang="ru-RU" sz="2200" i="1" baseline="-25000" dirty="0"/>
              </a:p>
            </p:txBody>
          </p:sp>
          <p:sp>
            <p:nvSpPr>
              <p:cNvPr id="16" name="TextBox 15"/>
              <p:cNvSpPr txBox="1"/>
              <p:nvPr/>
            </p:nvSpPr>
            <p:spPr>
              <a:xfrm>
                <a:off x="357158" y="2500306"/>
                <a:ext cx="571504" cy="400110"/>
              </a:xfrm>
              <a:prstGeom prst="rect">
                <a:avLst/>
              </a:prstGeom>
              <a:noFill/>
            </p:spPr>
            <p:txBody>
              <a:bodyPr wrap="square" rtlCol="0">
                <a:spAutoFit/>
              </a:bodyPr>
              <a:lstStyle/>
              <a:p>
                <a:r>
                  <a:rPr lang="ru-RU" sz="2000" dirty="0"/>
                  <a:t>10</a:t>
                </a:r>
                <a:r>
                  <a:rPr lang="ru-RU" sz="2000" baseline="30000" dirty="0"/>
                  <a:t>4</a:t>
                </a:r>
              </a:p>
            </p:txBody>
          </p:sp>
          <p:sp>
            <p:nvSpPr>
              <p:cNvPr id="17" name="TextBox 16"/>
              <p:cNvSpPr txBox="1"/>
              <p:nvPr/>
            </p:nvSpPr>
            <p:spPr>
              <a:xfrm>
                <a:off x="357158" y="3214686"/>
                <a:ext cx="571504" cy="400110"/>
              </a:xfrm>
              <a:prstGeom prst="rect">
                <a:avLst/>
              </a:prstGeom>
              <a:noFill/>
            </p:spPr>
            <p:txBody>
              <a:bodyPr wrap="square" rtlCol="0">
                <a:spAutoFit/>
              </a:bodyPr>
              <a:lstStyle/>
              <a:p>
                <a:r>
                  <a:rPr lang="en-US" sz="2000" dirty="0"/>
                  <a:t>10</a:t>
                </a:r>
                <a:r>
                  <a:rPr lang="ru-RU" sz="2000" baseline="30000" dirty="0"/>
                  <a:t>2</a:t>
                </a:r>
              </a:p>
            </p:txBody>
          </p:sp>
          <p:sp>
            <p:nvSpPr>
              <p:cNvPr id="18" name="TextBox 17"/>
              <p:cNvSpPr txBox="1"/>
              <p:nvPr/>
            </p:nvSpPr>
            <p:spPr>
              <a:xfrm>
                <a:off x="1500166" y="4143380"/>
                <a:ext cx="714380" cy="400110"/>
              </a:xfrm>
              <a:prstGeom prst="rect">
                <a:avLst/>
              </a:prstGeom>
              <a:noFill/>
            </p:spPr>
            <p:txBody>
              <a:bodyPr wrap="square" rtlCol="0">
                <a:spAutoFit/>
              </a:bodyPr>
              <a:lstStyle/>
              <a:p>
                <a:r>
                  <a:rPr lang="en-US" sz="2000" dirty="0"/>
                  <a:t>1970</a:t>
                </a:r>
                <a:endParaRPr lang="ru-RU" sz="2000" dirty="0"/>
              </a:p>
            </p:txBody>
          </p:sp>
          <p:cxnSp>
            <p:nvCxnSpPr>
              <p:cNvPr id="21" name="Прямая соединительная линия 20"/>
              <p:cNvCxnSpPr/>
              <p:nvPr/>
            </p:nvCxnSpPr>
            <p:spPr>
              <a:xfrm>
                <a:off x="928662" y="2000240"/>
                <a:ext cx="2786082" cy="1588"/>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1472" y="4143380"/>
                <a:ext cx="714380" cy="400110"/>
              </a:xfrm>
              <a:prstGeom prst="rect">
                <a:avLst/>
              </a:prstGeom>
              <a:noFill/>
            </p:spPr>
            <p:txBody>
              <a:bodyPr wrap="square" rtlCol="0">
                <a:spAutoFit/>
              </a:bodyPr>
              <a:lstStyle/>
              <a:p>
                <a:r>
                  <a:rPr lang="en-US" sz="2000" dirty="0"/>
                  <a:t>1960</a:t>
                </a:r>
                <a:endParaRPr lang="ru-RU" sz="2000" dirty="0"/>
              </a:p>
            </p:txBody>
          </p:sp>
          <p:sp>
            <p:nvSpPr>
              <p:cNvPr id="28" name="TextBox 27"/>
              <p:cNvSpPr txBox="1"/>
              <p:nvPr/>
            </p:nvSpPr>
            <p:spPr>
              <a:xfrm>
                <a:off x="2428860" y="4143380"/>
                <a:ext cx="714380" cy="400110"/>
              </a:xfrm>
              <a:prstGeom prst="rect">
                <a:avLst/>
              </a:prstGeom>
              <a:noFill/>
            </p:spPr>
            <p:txBody>
              <a:bodyPr wrap="square" rtlCol="0">
                <a:spAutoFit/>
              </a:bodyPr>
              <a:lstStyle/>
              <a:p>
                <a:r>
                  <a:rPr lang="en-US" sz="2000" dirty="0"/>
                  <a:t>1980</a:t>
                </a:r>
                <a:endParaRPr lang="ru-RU" sz="2000" dirty="0"/>
              </a:p>
            </p:txBody>
          </p:sp>
          <p:sp>
            <p:nvSpPr>
              <p:cNvPr id="29" name="TextBox 28"/>
              <p:cNvSpPr txBox="1"/>
              <p:nvPr/>
            </p:nvSpPr>
            <p:spPr>
              <a:xfrm>
                <a:off x="3286116" y="4143380"/>
                <a:ext cx="714380" cy="400110"/>
              </a:xfrm>
              <a:prstGeom prst="rect">
                <a:avLst/>
              </a:prstGeom>
              <a:noFill/>
            </p:spPr>
            <p:txBody>
              <a:bodyPr wrap="square" rtlCol="0">
                <a:spAutoFit/>
              </a:bodyPr>
              <a:lstStyle/>
              <a:p>
                <a:r>
                  <a:rPr lang="en-US" sz="2000" dirty="0"/>
                  <a:t>1990</a:t>
                </a:r>
                <a:endParaRPr lang="ru-RU" sz="2000" dirty="0"/>
              </a:p>
            </p:txBody>
          </p:sp>
        </p:grpSp>
        <p:sp>
          <p:nvSpPr>
            <p:cNvPr id="31" name="Полилиния 30"/>
            <p:cNvSpPr/>
            <p:nvPr/>
          </p:nvSpPr>
          <p:spPr>
            <a:xfrm>
              <a:off x="1928794" y="4286256"/>
              <a:ext cx="2808514" cy="1489296"/>
            </a:xfrm>
            <a:custGeom>
              <a:avLst/>
              <a:gdLst>
                <a:gd name="connsiteX0" fmla="*/ 0 w 2808514"/>
                <a:gd name="connsiteY0" fmla="*/ 1654628 h 1654628"/>
                <a:gd name="connsiteX1" fmla="*/ 598714 w 2808514"/>
                <a:gd name="connsiteY1" fmla="*/ 1055914 h 1654628"/>
                <a:gd name="connsiteX2" fmla="*/ 1502228 w 2808514"/>
                <a:gd name="connsiteY2" fmla="*/ 402771 h 1654628"/>
                <a:gd name="connsiteX3" fmla="*/ 2808514 w 2808514"/>
                <a:gd name="connsiteY3" fmla="*/ 0 h 1654628"/>
              </a:gdLst>
              <a:ahLst/>
              <a:cxnLst>
                <a:cxn ang="0">
                  <a:pos x="connsiteX0" y="connsiteY0"/>
                </a:cxn>
                <a:cxn ang="0">
                  <a:pos x="connsiteX1" y="connsiteY1"/>
                </a:cxn>
                <a:cxn ang="0">
                  <a:pos x="connsiteX2" y="connsiteY2"/>
                </a:cxn>
                <a:cxn ang="0">
                  <a:pos x="connsiteX3" y="connsiteY3"/>
                </a:cxn>
              </a:cxnLst>
              <a:rect l="l" t="t" r="r" b="b"/>
              <a:pathLst>
                <a:path w="2808514" h="1654628">
                  <a:moveTo>
                    <a:pt x="0" y="1654628"/>
                  </a:moveTo>
                  <a:cubicBezTo>
                    <a:pt x="174171" y="1459592"/>
                    <a:pt x="348343" y="1264557"/>
                    <a:pt x="598714" y="1055914"/>
                  </a:cubicBezTo>
                  <a:cubicBezTo>
                    <a:pt x="849085" y="847271"/>
                    <a:pt x="1133928" y="578757"/>
                    <a:pt x="1502228" y="402771"/>
                  </a:cubicBezTo>
                  <a:cubicBezTo>
                    <a:pt x="1870528" y="226785"/>
                    <a:pt x="2808514" y="0"/>
                    <a:pt x="2808514" y="0"/>
                  </a:cubicBezTo>
                </a:path>
              </a:pathLst>
            </a:cu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32" name="TextBox 31"/>
          <p:cNvSpPr txBox="1"/>
          <p:nvPr/>
        </p:nvSpPr>
        <p:spPr>
          <a:xfrm>
            <a:off x="2166910" y="4214818"/>
            <a:ext cx="3357586" cy="1446550"/>
          </a:xfrm>
          <a:prstGeom prst="rect">
            <a:avLst/>
          </a:prstGeom>
          <a:noFill/>
        </p:spPr>
        <p:txBody>
          <a:bodyPr wrap="square" rtlCol="0">
            <a:spAutoFit/>
          </a:bodyPr>
          <a:lstStyle/>
          <a:p>
            <a:r>
              <a:rPr lang="ru-RU" sz="2200" dirty="0"/>
              <a:t>Динамика увеличения поверхностной плотности записи информации на магнитных дисках</a:t>
            </a:r>
            <a:endParaRPr lang="ru-RU" sz="2200" dirty="0"/>
          </a:p>
        </p:txBody>
      </p:sp>
      <p:sp>
        <p:nvSpPr>
          <p:cNvPr id="2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a:bodyPr>
          <a:lstStyle/>
          <a:p>
            <a:r>
              <a:rPr lang="ru-RU" sz="2800" b="1" dirty="0"/>
              <a:t>Магнитные диски с </a:t>
            </a:r>
            <a:r>
              <a:rPr lang="ru-RU" sz="2800" b="1" dirty="0" err="1"/>
              <a:t>ферролаковым</a:t>
            </a:r>
            <a:r>
              <a:rPr lang="ru-RU" sz="2800" b="1" dirty="0"/>
              <a:t> рабочим слоем</a:t>
            </a:r>
          </a:p>
        </p:txBody>
      </p:sp>
    </p:spTree>
    <p:extLst>
      <p:ext uri="{BB962C8B-B14F-4D97-AF65-F5344CB8AC3E}">
        <p14:creationId xmlns:p14="http://schemas.microsoft.com/office/powerpoint/2010/main" val="3053043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600202"/>
            <a:ext cx="8043890" cy="1828799"/>
          </a:xfrm>
        </p:spPr>
        <p:txBody>
          <a:bodyPr>
            <a:normAutofit lnSpcReduction="10000"/>
          </a:bodyPr>
          <a:lstStyle/>
          <a:p>
            <a:pPr marL="0" indent="0" algn="just">
              <a:buNone/>
            </a:pPr>
            <a:r>
              <a:rPr lang="ru-RU" sz="2200" b="1" dirty="0"/>
              <a:t>Формат записи </a:t>
            </a:r>
            <a:r>
              <a:rPr lang="ru-RU" sz="2200" dirty="0"/>
              <a:t>– совокупность всех параметров, характеризующих способ записи сигнала на магнитный носитель.</a:t>
            </a:r>
          </a:p>
          <a:p>
            <a:pPr marL="0" indent="0" algn="just">
              <a:buNone/>
            </a:pPr>
            <a:r>
              <a:rPr lang="ru-RU" sz="2200" b="1" dirty="0"/>
              <a:t>Сигналограмма</a:t>
            </a:r>
            <a:r>
              <a:rPr lang="ru-RU" sz="2200" dirty="0"/>
              <a:t> – совокупность параметров, определяющих положение дорожки записи на магнитном носителе.</a:t>
            </a:r>
          </a:p>
          <a:p>
            <a:pPr marL="0" indent="0" algn="just">
              <a:buNone/>
            </a:pPr>
            <a:r>
              <a:rPr lang="ru-RU" sz="2200" b="1" dirty="0"/>
              <a:t>Дорожка записи </a:t>
            </a:r>
            <a:r>
              <a:rPr lang="ru-RU" sz="2200" dirty="0"/>
              <a:t>– магнитный след сигнала на носителе.</a:t>
            </a:r>
          </a:p>
          <a:p>
            <a:pPr>
              <a:buNone/>
            </a:pPr>
            <a:endParaRPr lang="ru-RU" dirty="0"/>
          </a:p>
        </p:txBody>
      </p:sp>
      <p:sp>
        <p:nvSpPr>
          <p:cNvPr id="7" name="TextBox 6"/>
          <p:cNvSpPr txBox="1"/>
          <p:nvPr/>
        </p:nvSpPr>
        <p:spPr>
          <a:xfrm>
            <a:off x="2452662" y="4857760"/>
            <a:ext cx="7500990" cy="1785104"/>
          </a:xfrm>
          <a:prstGeom prst="rect">
            <a:avLst/>
          </a:prstGeom>
          <a:noFill/>
        </p:spPr>
        <p:txBody>
          <a:bodyPr wrap="square" rtlCol="0">
            <a:spAutoFit/>
          </a:bodyPr>
          <a:lstStyle/>
          <a:p>
            <a:pPr algn="just"/>
            <a:r>
              <a:rPr lang="ru-RU" sz="2200" b="1" dirty="0"/>
              <a:t>Сегментная запись:  </a:t>
            </a:r>
            <a:r>
              <a:rPr lang="ru-RU" sz="2200" dirty="0"/>
              <a:t>(а) поперечно-строчное расположение дорожек записи; (б) наклонно-строчное расположение дорожек записи. 1 – звуковое сопровождение; 2 – дорожки записи сигнала изображения; 3 – режиссерские сигналы; 4 – сигналы управления.</a:t>
            </a:r>
            <a:endParaRPr lang="ru-RU" sz="2200" dirty="0"/>
          </a:p>
        </p:txBody>
      </p:sp>
      <p:grpSp>
        <p:nvGrpSpPr>
          <p:cNvPr id="18" name="Группа 17"/>
          <p:cNvGrpSpPr/>
          <p:nvPr/>
        </p:nvGrpSpPr>
        <p:grpSpPr>
          <a:xfrm>
            <a:off x="2809852" y="3500438"/>
            <a:ext cx="2500330" cy="1357322"/>
            <a:chOff x="1000100" y="3286124"/>
            <a:chExt cx="2500330" cy="1357322"/>
          </a:xfrm>
        </p:grpSpPr>
        <p:pic>
          <p:nvPicPr>
            <p:cNvPr id="43011" name="Picture 3"/>
            <p:cNvPicPr>
              <a:picLocks noChangeAspect="1" noChangeArrowheads="1"/>
            </p:cNvPicPr>
            <p:nvPr/>
          </p:nvPicPr>
          <p:blipFill>
            <a:blip r:embed="rId2" cstate="print"/>
            <a:srcRect/>
            <a:stretch>
              <a:fillRect/>
            </a:stretch>
          </p:blipFill>
          <p:spPr bwMode="auto">
            <a:xfrm>
              <a:off x="1000100" y="3429000"/>
              <a:ext cx="2042286" cy="857256"/>
            </a:xfrm>
            <a:prstGeom prst="rect">
              <a:avLst/>
            </a:prstGeom>
            <a:noFill/>
            <a:ln w="9525">
              <a:noFill/>
              <a:miter lim="800000"/>
              <a:headEnd/>
              <a:tailEnd/>
            </a:ln>
            <a:effectLst/>
          </p:spPr>
        </p:pic>
        <p:sp>
          <p:nvSpPr>
            <p:cNvPr id="8" name="TextBox 7"/>
            <p:cNvSpPr txBox="1"/>
            <p:nvPr/>
          </p:nvSpPr>
          <p:spPr>
            <a:xfrm>
              <a:off x="1857356" y="4214818"/>
              <a:ext cx="357190" cy="428628"/>
            </a:xfrm>
            <a:prstGeom prst="rect">
              <a:avLst/>
            </a:prstGeom>
            <a:noFill/>
          </p:spPr>
          <p:txBody>
            <a:bodyPr wrap="square" rtlCol="0">
              <a:spAutoFit/>
            </a:bodyPr>
            <a:lstStyle/>
            <a:p>
              <a:r>
                <a:rPr lang="ru-RU" sz="2200" b="1" dirty="0"/>
                <a:t>а</a:t>
              </a:r>
              <a:endParaRPr lang="ru-RU" sz="2200" b="1" dirty="0"/>
            </a:p>
          </p:txBody>
        </p:sp>
        <p:sp>
          <p:nvSpPr>
            <p:cNvPr id="10" name="TextBox 9"/>
            <p:cNvSpPr txBox="1"/>
            <p:nvPr/>
          </p:nvSpPr>
          <p:spPr>
            <a:xfrm>
              <a:off x="3000364" y="3286124"/>
              <a:ext cx="500066" cy="369332"/>
            </a:xfrm>
            <a:prstGeom prst="rect">
              <a:avLst/>
            </a:prstGeom>
            <a:noFill/>
          </p:spPr>
          <p:txBody>
            <a:bodyPr wrap="square" rtlCol="0">
              <a:spAutoFit/>
            </a:bodyPr>
            <a:lstStyle/>
            <a:p>
              <a:r>
                <a:rPr lang="ru-RU" dirty="0"/>
                <a:t>– 1</a:t>
              </a:r>
              <a:endParaRPr lang="ru-RU" dirty="0"/>
            </a:p>
          </p:txBody>
        </p:sp>
        <p:sp>
          <p:nvSpPr>
            <p:cNvPr id="11" name="TextBox 10"/>
            <p:cNvSpPr txBox="1"/>
            <p:nvPr/>
          </p:nvSpPr>
          <p:spPr>
            <a:xfrm>
              <a:off x="2994248" y="3633105"/>
              <a:ext cx="500066" cy="369332"/>
            </a:xfrm>
            <a:prstGeom prst="rect">
              <a:avLst/>
            </a:prstGeom>
            <a:noFill/>
          </p:spPr>
          <p:txBody>
            <a:bodyPr wrap="square" rtlCol="0">
              <a:spAutoFit/>
            </a:bodyPr>
            <a:lstStyle/>
            <a:p>
              <a:r>
                <a:rPr lang="ru-RU" dirty="0"/>
                <a:t>– 2</a:t>
              </a:r>
              <a:endParaRPr lang="ru-RU" dirty="0"/>
            </a:p>
          </p:txBody>
        </p:sp>
        <p:sp>
          <p:nvSpPr>
            <p:cNvPr id="12" name="TextBox 11"/>
            <p:cNvSpPr txBox="1"/>
            <p:nvPr/>
          </p:nvSpPr>
          <p:spPr>
            <a:xfrm>
              <a:off x="2984724" y="3827686"/>
              <a:ext cx="500066" cy="369332"/>
            </a:xfrm>
            <a:prstGeom prst="rect">
              <a:avLst/>
            </a:prstGeom>
            <a:noFill/>
          </p:spPr>
          <p:txBody>
            <a:bodyPr wrap="square" rtlCol="0">
              <a:spAutoFit/>
            </a:bodyPr>
            <a:lstStyle/>
            <a:p>
              <a:r>
                <a:rPr lang="ru-RU" dirty="0"/>
                <a:t>– 3</a:t>
              </a:r>
              <a:endParaRPr lang="ru-RU" dirty="0"/>
            </a:p>
          </p:txBody>
        </p:sp>
        <p:sp>
          <p:nvSpPr>
            <p:cNvPr id="13" name="TextBox 12"/>
            <p:cNvSpPr txBox="1"/>
            <p:nvPr/>
          </p:nvSpPr>
          <p:spPr>
            <a:xfrm>
              <a:off x="3000364" y="4000504"/>
              <a:ext cx="500066" cy="369332"/>
            </a:xfrm>
            <a:prstGeom prst="rect">
              <a:avLst/>
            </a:prstGeom>
            <a:noFill/>
          </p:spPr>
          <p:txBody>
            <a:bodyPr wrap="square" rtlCol="0">
              <a:spAutoFit/>
            </a:bodyPr>
            <a:lstStyle/>
            <a:p>
              <a:r>
                <a:rPr lang="ru-RU" dirty="0"/>
                <a:t>– 4</a:t>
              </a:r>
              <a:endParaRPr lang="ru-RU" dirty="0"/>
            </a:p>
          </p:txBody>
        </p:sp>
      </p:grpSp>
      <p:grpSp>
        <p:nvGrpSpPr>
          <p:cNvPr id="28" name="Группа 27"/>
          <p:cNvGrpSpPr/>
          <p:nvPr/>
        </p:nvGrpSpPr>
        <p:grpSpPr>
          <a:xfrm>
            <a:off x="6024562" y="3429000"/>
            <a:ext cx="3000396" cy="1428760"/>
            <a:chOff x="4500562" y="3500438"/>
            <a:chExt cx="3000396" cy="1428760"/>
          </a:xfrm>
        </p:grpSpPr>
        <p:grpSp>
          <p:nvGrpSpPr>
            <p:cNvPr id="19" name="Группа 18"/>
            <p:cNvGrpSpPr/>
            <p:nvPr/>
          </p:nvGrpSpPr>
          <p:grpSpPr>
            <a:xfrm>
              <a:off x="5214942" y="3500438"/>
              <a:ext cx="2286016" cy="1428760"/>
              <a:chOff x="5214942" y="3500438"/>
              <a:chExt cx="2286016" cy="1428760"/>
            </a:xfrm>
          </p:grpSpPr>
          <p:pic>
            <p:nvPicPr>
              <p:cNvPr id="43010" name="Picture 2"/>
              <p:cNvPicPr>
                <a:picLocks noChangeAspect="1" noChangeArrowheads="1"/>
              </p:cNvPicPr>
              <p:nvPr/>
            </p:nvPicPr>
            <p:blipFill>
              <a:blip r:embed="rId3" cstate="print"/>
              <a:srcRect/>
              <a:stretch>
                <a:fillRect/>
              </a:stretch>
            </p:blipFill>
            <p:spPr bwMode="auto">
              <a:xfrm>
                <a:off x="5214942" y="3643314"/>
                <a:ext cx="1827906" cy="928694"/>
              </a:xfrm>
              <a:prstGeom prst="rect">
                <a:avLst/>
              </a:prstGeom>
              <a:noFill/>
              <a:ln w="9525">
                <a:noFill/>
                <a:miter lim="800000"/>
                <a:headEnd/>
                <a:tailEnd/>
              </a:ln>
              <a:effectLst/>
            </p:spPr>
          </p:pic>
          <p:sp>
            <p:nvSpPr>
              <p:cNvPr id="9" name="TextBox 8"/>
              <p:cNvSpPr txBox="1"/>
              <p:nvPr/>
            </p:nvSpPr>
            <p:spPr>
              <a:xfrm>
                <a:off x="5929322" y="4500570"/>
                <a:ext cx="357190" cy="428628"/>
              </a:xfrm>
              <a:prstGeom prst="rect">
                <a:avLst/>
              </a:prstGeom>
              <a:noFill/>
            </p:spPr>
            <p:txBody>
              <a:bodyPr wrap="square" rtlCol="0">
                <a:spAutoFit/>
              </a:bodyPr>
              <a:lstStyle/>
              <a:p>
                <a:r>
                  <a:rPr lang="ru-RU" sz="2200" b="1" dirty="0"/>
                  <a:t>б</a:t>
                </a:r>
                <a:endParaRPr lang="ru-RU" sz="2200" b="1" dirty="0"/>
              </a:p>
            </p:txBody>
          </p:sp>
          <p:sp>
            <p:nvSpPr>
              <p:cNvPr id="14" name="TextBox 13"/>
              <p:cNvSpPr txBox="1"/>
              <p:nvPr/>
            </p:nvSpPr>
            <p:spPr>
              <a:xfrm>
                <a:off x="6983883" y="3500438"/>
                <a:ext cx="500066" cy="369332"/>
              </a:xfrm>
              <a:prstGeom prst="rect">
                <a:avLst/>
              </a:prstGeom>
              <a:noFill/>
            </p:spPr>
            <p:txBody>
              <a:bodyPr wrap="square" rtlCol="0">
                <a:spAutoFit/>
              </a:bodyPr>
              <a:lstStyle/>
              <a:p>
                <a:r>
                  <a:rPr lang="ru-RU" dirty="0"/>
                  <a:t>– 1</a:t>
                </a:r>
                <a:endParaRPr lang="ru-RU" dirty="0"/>
              </a:p>
            </p:txBody>
          </p:sp>
          <p:sp>
            <p:nvSpPr>
              <p:cNvPr id="15" name="TextBox 14"/>
              <p:cNvSpPr txBox="1"/>
              <p:nvPr/>
            </p:nvSpPr>
            <p:spPr>
              <a:xfrm>
                <a:off x="7000892" y="3786190"/>
                <a:ext cx="500066" cy="369332"/>
              </a:xfrm>
              <a:prstGeom prst="rect">
                <a:avLst/>
              </a:prstGeom>
              <a:noFill/>
            </p:spPr>
            <p:txBody>
              <a:bodyPr wrap="square" rtlCol="0">
                <a:spAutoFit/>
              </a:bodyPr>
              <a:lstStyle/>
              <a:p>
                <a:r>
                  <a:rPr lang="ru-RU" dirty="0"/>
                  <a:t>– 2</a:t>
                </a:r>
                <a:endParaRPr lang="ru-RU" dirty="0"/>
              </a:p>
            </p:txBody>
          </p:sp>
          <p:sp>
            <p:nvSpPr>
              <p:cNvPr id="16" name="TextBox 15"/>
              <p:cNvSpPr txBox="1"/>
              <p:nvPr/>
            </p:nvSpPr>
            <p:spPr>
              <a:xfrm>
                <a:off x="6973666" y="4111391"/>
                <a:ext cx="500066" cy="369332"/>
              </a:xfrm>
              <a:prstGeom prst="rect">
                <a:avLst/>
              </a:prstGeom>
              <a:noFill/>
            </p:spPr>
            <p:txBody>
              <a:bodyPr wrap="square" rtlCol="0">
                <a:spAutoFit/>
              </a:bodyPr>
              <a:lstStyle/>
              <a:p>
                <a:r>
                  <a:rPr lang="ru-RU" dirty="0"/>
                  <a:t>– 3</a:t>
                </a:r>
                <a:endParaRPr lang="ru-RU" dirty="0"/>
              </a:p>
            </p:txBody>
          </p:sp>
          <p:sp>
            <p:nvSpPr>
              <p:cNvPr id="17" name="TextBox 16"/>
              <p:cNvSpPr txBox="1"/>
              <p:nvPr/>
            </p:nvSpPr>
            <p:spPr>
              <a:xfrm>
                <a:off x="6967534" y="4293733"/>
                <a:ext cx="500066" cy="369332"/>
              </a:xfrm>
              <a:prstGeom prst="rect">
                <a:avLst/>
              </a:prstGeom>
              <a:noFill/>
            </p:spPr>
            <p:txBody>
              <a:bodyPr wrap="square" rtlCol="0">
                <a:spAutoFit/>
              </a:bodyPr>
              <a:lstStyle/>
              <a:p>
                <a:r>
                  <a:rPr lang="ru-RU" dirty="0"/>
                  <a:t>– 4</a:t>
                </a:r>
                <a:endParaRPr lang="ru-RU" dirty="0"/>
              </a:p>
            </p:txBody>
          </p:sp>
        </p:grpSp>
        <p:cxnSp>
          <p:nvCxnSpPr>
            <p:cNvPr id="21" name="Прямая соединительная линия 20"/>
            <p:cNvCxnSpPr/>
            <p:nvPr/>
          </p:nvCxnSpPr>
          <p:spPr>
            <a:xfrm flipV="1">
              <a:off x="4789714" y="4236131"/>
              <a:ext cx="1270913" cy="929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10800000">
              <a:off x="4786314" y="4000504"/>
              <a:ext cx="1285884" cy="214314"/>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Дуга 24"/>
            <p:cNvSpPr/>
            <p:nvPr/>
          </p:nvSpPr>
          <p:spPr>
            <a:xfrm rot="13078599">
              <a:off x="4959376" y="3900167"/>
              <a:ext cx="285752" cy="428628"/>
            </a:xfrm>
            <a:prstGeom prst="arc">
              <a:avLst>
                <a:gd name="adj1" fmla="val 17105980"/>
                <a:gd name="adj2" fmla="val 0"/>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TextBox 26"/>
            <p:cNvSpPr txBox="1"/>
            <p:nvPr/>
          </p:nvSpPr>
          <p:spPr>
            <a:xfrm>
              <a:off x="4500562" y="3929066"/>
              <a:ext cx="357190" cy="352404"/>
            </a:xfrm>
            <a:prstGeom prst="rect">
              <a:avLst/>
            </a:prstGeom>
            <a:noFill/>
          </p:spPr>
          <p:txBody>
            <a:bodyPr wrap="square" rtlCol="0">
              <a:spAutoFit/>
            </a:bodyPr>
            <a:lstStyle/>
            <a:p>
              <a:pPr algn="ctr">
                <a:lnSpc>
                  <a:spcPts val="2000"/>
                </a:lnSpc>
              </a:pPr>
              <a:r>
                <a:rPr lang="el-GR" b="1" dirty="0"/>
                <a:t>Θ</a:t>
              </a:r>
              <a:endParaRPr lang="ru-RU" b="1" dirty="0"/>
            </a:p>
          </p:txBody>
        </p:sp>
      </p:grpSp>
      <p:sp>
        <p:nvSpPr>
          <p:cNvPr id="26"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Форматы аналоговой и цифровой записи сигналов изображения</a:t>
            </a:r>
          </a:p>
        </p:txBody>
      </p:sp>
    </p:spTree>
    <p:extLst>
      <p:ext uri="{BB962C8B-B14F-4D97-AF65-F5344CB8AC3E}">
        <p14:creationId xmlns:p14="http://schemas.microsoft.com/office/powerpoint/2010/main" val="2821444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524628" y="1071546"/>
            <a:ext cx="3929090" cy="2357454"/>
          </a:xfrm>
        </p:spPr>
        <p:txBody>
          <a:bodyPr>
            <a:normAutofit/>
          </a:bodyPr>
          <a:lstStyle/>
          <a:p>
            <a:pPr>
              <a:buNone/>
            </a:pPr>
            <a:r>
              <a:rPr lang="ru-RU" sz="2400" dirty="0"/>
              <a:t>Две головки без временного уплотнения сигналов</a:t>
            </a:r>
          </a:p>
          <a:p>
            <a:pPr>
              <a:spcBef>
                <a:spcPts val="3000"/>
              </a:spcBef>
              <a:buNone/>
            </a:pPr>
            <a:r>
              <a:rPr lang="ru-RU" sz="2400" dirty="0"/>
              <a:t>Две головки с временным уплотнением </a:t>
            </a:r>
            <a:r>
              <a:rPr lang="en-US" sz="2400" dirty="0"/>
              <a:t>D</a:t>
            </a:r>
            <a:r>
              <a:rPr lang="en-US" sz="2400" baseline="-25000" dirty="0"/>
              <a:t>R</a:t>
            </a:r>
            <a:r>
              <a:rPr lang="en-US" sz="2400" dirty="0"/>
              <a:t> </a:t>
            </a:r>
            <a:r>
              <a:rPr lang="ru-RU" sz="2400" dirty="0"/>
              <a:t>и</a:t>
            </a:r>
            <a:r>
              <a:rPr lang="en-US" sz="2400" dirty="0"/>
              <a:t> D</a:t>
            </a:r>
            <a:r>
              <a:rPr lang="en-US" sz="2400" baseline="-25000" dirty="0"/>
              <a:t>B </a:t>
            </a:r>
            <a:r>
              <a:rPr lang="en-US" sz="2400" dirty="0"/>
              <a:t>(</a:t>
            </a:r>
            <a:r>
              <a:rPr lang="en-US" sz="2400" b="1" dirty="0" err="1"/>
              <a:t>Betacam</a:t>
            </a:r>
            <a:r>
              <a:rPr lang="en-US" sz="2400" dirty="0"/>
              <a:t>)</a:t>
            </a:r>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Компонентная запись</a:t>
            </a:r>
          </a:p>
        </p:txBody>
      </p:sp>
      <p:grpSp>
        <p:nvGrpSpPr>
          <p:cNvPr id="34" name="Группа 33"/>
          <p:cNvGrpSpPr/>
          <p:nvPr/>
        </p:nvGrpSpPr>
        <p:grpSpPr>
          <a:xfrm>
            <a:off x="2095472" y="1571612"/>
            <a:ext cx="4000528" cy="357190"/>
            <a:chOff x="357158" y="2071678"/>
            <a:chExt cx="4000528" cy="357190"/>
          </a:xfrm>
        </p:grpSpPr>
        <p:sp>
          <p:nvSpPr>
            <p:cNvPr id="12" name="Прямоугольник 11"/>
            <p:cNvSpPr/>
            <p:nvPr/>
          </p:nvSpPr>
          <p:spPr>
            <a:xfrm>
              <a:off x="3357554" y="2071678"/>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D</a:t>
              </a:r>
              <a:r>
                <a:rPr lang="en-US" sz="2400" b="1" baseline="-25000" dirty="0">
                  <a:solidFill>
                    <a:srgbClr val="0070C0"/>
                  </a:solidFill>
                </a:rPr>
                <a:t>B</a:t>
              </a:r>
              <a:endParaRPr lang="ru-RU" sz="2400" b="1" dirty="0">
                <a:solidFill>
                  <a:srgbClr val="0070C0"/>
                </a:solidFill>
              </a:endParaRPr>
            </a:p>
          </p:txBody>
        </p:sp>
        <p:sp>
          <p:nvSpPr>
            <p:cNvPr id="13" name="Прямоугольник 12"/>
            <p:cNvSpPr/>
            <p:nvPr/>
          </p:nvSpPr>
          <p:spPr>
            <a:xfrm>
              <a:off x="2357422" y="2071678"/>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r>
                <a:rPr lang="en-US" sz="2400" b="1" baseline="-25000" dirty="0">
                  <a:solidFill>
                    <a:srgbClr val="FF0000"/>
                  </a:solidFill>
                </a:rPr>
                <a:t>R</a:t>
              </a:r>
              <a:endParaRPr lang="ru-RU" sz="2400" b="1" dirty="0">
                <a:solidFill>
                  <a:srgbClr val="FF0000"/>
                </a:solidFill>
              </a:endParaRPr>
            </a:p>
          </p:txBody>
        </p:sp>
        <p:sp>
          <p:nvSpPr>
            <p:cNvPr id="14" name="Прямоугольник 13"/>
            <p:cNvSpPr/>
            <p:nvPr/>
          </p:nvSpPr>
          <p:spPr>
            <a:xfrm>
              <a:off x="1357290" y="2071678"/>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D</a:t>
              </a:r>
              <a:r>
                <a:rPr lang="en-US" sz="2400" b="1" baseline="-25000" dirty="0">
                  <a:solidFill>
                    <a:srgbClr val="0070C0"/>
                  </a:solidFill>
                </a:rPr>
                <a:t>B</a:t>
              </a:r>
              <a:endParaRPr lang="ru-RU" sz="2400" b="1" dirty="0">
                <a:solidFill>
                  <a:srgbClr val="0070C0"/>
                </a:solidFill>
              </a:endParaRPr>
            </a:p>
          </p:txBody>
        </p:sp>
        <p:sp>
          <p:nvSpPr>
            <p:cNvPr id="15" name="Прямоугольник 14"/>
            <p:cNvSpPr/>
            <p:nvPr/>
          </p:nvSpPr>
          <p:spPr>
            <a:xfrm>
              <a:off x="357158" y="2071678"/>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r>
                <a:rPr lang="en-US" sz="2400" b="1" baseline="-25000" dirty="0">
                  <a:solidFill>
                    <a:srgbClr val="FF0000"/>
                  </a:solidFill>
                </a:rPr>
                <a:t>R</a:t>
              </a:r>
              <a:endParaRPr lang="ru-RU" sz="2400" b="1" dirty="0">
                <a:solidFill>
                  <a:srgbClr val="FF0000"/>
                </a:solidFill>
              </a:endParaRPr>
            </a:p>
          </p:txBody>
        </p:sp>
      </p:grpSp>
      <p:grpSp>
        <p:nvGrpSpPr>
          <p:cNvPr id="35" name="Группа 34"/>
          <p:cNvGrpSpPr/>
          <p:nvPr/>
        </p:nvGrpSpPr>
        <p:grpSpPr>
          <a:xfrm>
            <a:off x="2095472" y="1142984"/>
            <a:ext cx="4000528" cy="357190"/>
            <a:chOff x="357158" y="1571612"/>
            <a:chExt cx="4000528" cy="357190"/>
          </a:xfrm>
        </p:grpSpPr>
        <p:sp>
          <p:nvSpPr>
            <p:cNvPr id="36" name="Прямоугольник 35"/>
            <p:cNvSpPr/>
            <p:nvPr/>
          </p:nvSpPr>
          <p:spPr>
            <a:xfrm>
              <a:off x="3357554"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7" name="Прямоугольник 36"/>
            <p:cNvSpPr/>
            <p:nvPr/>
          </p:nvSpPr>
          <p:spPr>
            <a:xfrm>
              <a:off x="2357422"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8" name="Прямоугольник 37"/>
            <p:cNvSpPr/>
            <p:nvPr/>
          </p:nvSpPr>
          <p:spPr>
            <a:xfrm>
              <a:off x="1357290"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9" name="Прямоугольник 38"/>
            <p:cNvSpPr/>
            <p:nvPr/>
          </p:nvSpPr>
          <p:spPr>
            <a:xfrm>
              <a:off x="357158"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grpSp>
      <p:grpSp>
        <p:nvGrpSpPr>
          <p:cNvPr id="142" name="Группа 141"/>
          <p:cNvGrpSpPr/>
          <p:nvPr/>
        </p:nvGrpSpPr>
        <p:grpSpPr>
          <a:xfrm>
            <a:off x="2095472" y="2285992"/>
            <a:ext cx="4000528" cy="785818"/>
            <a:chOff x="357158" y="2571744"/>
            <a:chExt cx="4000528" cy="785818"/>
          </a:xfrm>
        </p:grpSpPr>
        <p:grpSp>
          <p:nvGrpSpPr>
            <p:cNvPr id="33" name="Группа 32"/>
            <p:cNvGrpSpPr/>
            <p:nvPr/>
          </p:nvGrpSpPr>
          <p:grpSpPr>
            <a:xfrm>
              <a:off x="357158" y="2571744"/>
              <a:ext cx="4000528" cy="357190"/>
              <a:chOff x="357158" y="1571612"/>
              <a:chExt cx="4000528" cy="357190"/>
            </a:xfrm>
          </p:grpSpPr>
          <p:sp>
            <p:nvSpPr>
              <p:cNvPr id="8" name="Прямоугольник 7"/>
              <p:cNvSpPr/>
              <p:nvPr/>
            </p:nvSpPr>
            <p:spPr>
              <a:xfrm>
                <a:off x="3357554"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0" name="Прямоугольник 29"/>
              <p:cNvSpPr/>
              <p:nvPr/>
            </p:nvSpPr>
            <p:spPr>
              <a:xfrm>
                <a:off x="2357422"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1" name="Прямоугольник 30"/>
              <p:cNvSpPr/>
              <p:nvPr/>
            </p:nvSpPr>
            <p:spPr>
              <a:xfrm>
                <a:off x="1357290"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32" name="Прямоугольник 31"/>
              <p:cNvSpPr/>
              <p:nvPr/>
            </p:nvSpPr>
            <p:spPr>
              <a:xfrm>
                <a:off x="357158" y="1571612"/>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grpSp>
        <p:grpSp>
          <p:nvGrpSpPr>
            <p:cNvPr id="141" name="Группа 140"/>
            <p:cNvGrpSpPr/>
            <p:nvPr/>
          </p:nvGrpSpPr>
          <p:grpSpPr>
            <a:xfrm>
              <a:off x="357158" y="3000372"/>
              <a:ext cx="4000528" cy="357190"/>
              <a:chOff x="357158" y="3000372"/>
              <a:chExt cx="4000528" cy="357190"/>
            </a:xfrm>
          </p:grpSpPr>
          <p:sp>
            <p:nvSpPr>
              <p:cNvPr id="41" name="Прямоугольник 40"/>
              <p:cNvSpPr/>
              <p:nvPr/>
            </p:nvSpPr>
            <p:spPr>
              <a:xfrm>
                <a:off x="3357554" y="3000372"/>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2" name="Прямоугольник 41"/>
              <p:cNvSpPr/>
              <p:nvPr/>
            </p:nvSpPr>
            <p:spPr>
              <a:xfrm>
                <a:off x="2357422" y="3000372"/>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3" name="Прямоугольник 42"/>
              <p:cNvSpPr/>
              <p:nvPr/>
            </p:nvSpPr>
            <p:spPr>
              <a:xfrm>
                <a:off x="1357290" y="3000372"/>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4" name="Прямоугольник 43"/>
              <p:cNvSpPr/>
              <p:nvPr/>
            </p:nvSpPr>
            <p:spPr>
              <a:xfrm>
                <a:off x="357158" y="3000372"/>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5" name="Прямоугольник 44"/>
              <p:cNvSpPr/>
              <p:nvPr/>
            </p:nvSpPr>
            <p:spPr>
              <a:xfrm>
                <a:off x="3857620" y="3000372"/>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6" name="Прямоугольник 45"/>
              <p:cNvSpPr/>
              <p:nvPr/>
            </p:nvSpPr>
            <p:spPr>
              <a:xfrm>
                <a:off x="2857488" y="3000372"/>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7" name="Прямоугольник 46"/>
              <p:cNvSpPr/>
              <p:nvPr/>
            </p:nvSpPr>
            <p:spPr>
              <a:xfrm>
                <a:off x="1857356" y="3000372"/>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48" name="Прямоугольник 47"/>
              <p:cNvSpPr/>
              <p:nvPr/>
            </p:nvSpPr>
            <p:spPr>
              <a:xfrm>
                <a:off x="857224" y="3000372"/>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grpSp>
      <p:grpSp>
        <p:nvGrpSpPr>
          <p:cNvPr id="118" name="Группа 117"/>
          <p:cNvGrpSpPr/>
          <p:nvPr/>
        </p:nvGrpSpPr>
        <p:grpSpPr>
          <a:xfrm>
            <a:off x="2095473" y="3143248"/>
            <a:ext cx="4021953" cy="1643074"/>
            <a:chOff x="345275" y="3500438"/>
            <a:chExt cx="4021953" cy="1643074"/>
          </a:xfrm>
        </p:grpSpPr>
        <p:grpSp>
          <p:nvGrpSpPr>
            <p:cNvPr id="109" name="Группа 108"/>
            <p:cNvGrpSpPr/>
            <p:nvPr/>
          </p:nvGrpSpPr>
          <p:grpSpPr>
            <a:xfrm>
              <a:off x="357158" y="4311185"/>
              <a:ext cx="2000264" cy="686136"/>
              <a:chOff x="357158" y="4311185"/>
              <a:chExt cx="2000264" cy="686136"/>
            </a:xfrm>
          </p:grpSpPr>
          <p:sp>
            <p:nvSpPr>
              <p:cNvPr id="105" name="Равнобедренный треугольник 104"/>
              <p:cNvSpPr/>
              <p:nvPr/>
            </p:nvSpPr>
            <p:spPr>
              <a:xfrm>
                <a:off x="357158" y="4500570"/>
                <a:ext cx="1500198" cy="277805"/>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Равнобедренный треугольник 105"/>
              <p:cNvSpPr/>
              <p:nvPr/>
            </p:nvSpPr>
            <p:spPr>
              <a:xfrm rot="10800000">
                <a:off x="1857356" y="4500570"/>
                <a:ext cx="500066" cy="285752"/>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Равнобедренный треугольник 107"/>
              <p:cNvSpPr/>
              <p:nvPr/>
            </p:nvSpPr>
            <p:spPr>
              <a:xfrm rot="1609653">
                <a:off x="1472591" y="4311185"/>
                <a:ext cx="764431" cy="68613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 name="Группа 48"/>
            <p:cNvGrpSpPr/>
            <p:nvPr/>
          </p:nvGrpSpPr>
          <p:grpSpPr>
            <a:xfrm>
              <a:off x="357158" y="3500438"/>
              <a:ext cx="4000528" cy="357190"/>
              <a:chOff x="357158" y="1571612"/>
              <a:chExt cx="4000528" cy="357190"/>
            </a:xfrm>
          </p:grpSpPr>
          <p:sp>
            <p:nvSpPr>
              <p:cNvPr id="50" name="Прямоугольник 49"/>
              <p:cNvSpPr/>
              <p:nvPr/>
            </p:nvSpPr>
            <p:spPr>
              <a:xfrm>
                <a:off x="3357554" y="1571612"/>
                <a:ext cx="1000132"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1" name="Прямоугольник 50"/>
              <p:cNvSpPr/>
              <p:nvPr/>
            </p:nvSpPr>
            <p:spPr>
              <a:xfrm>
                <a:off x="2357422" y="1571612"/>
                <a:ext cx="1000132"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2" name="Прямоугольник 51"/>
              <p:cNvSpPr/>
              <p:nvPr/>
            </p:nvSpPr>
            <p:spPr>
              <a:xfrm>
                <a:off x="1357290" y="1571612"/>
                <a:ext cx="1000132"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3" name="Прямоугольник 52"/>
              <p:cNvSpPr/>
              <p:nvPr/>
            </p:nvSpPr>
            <p:spPr>
              <a:xfrm>
                <a:off x="357158" y="1571612"/>
                <a:ext cx="1000132"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sp>
          <p:nvSpPr>
            <p:cNvPr id="59" name="Прямоугольник 58"/>
            <p:cNvSpPr/>
            <p:nvPr/>
          </p:nvSpPr>
          <p:spPr>
            <a:xfrm>
              <a:off x="3357554" y="4143380"/>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0" name="Прямоугольник 59"/>
            <p:cNvSpPr/>
            <p:nvPr/>
          </p:nvSpPr>
          <p:spPr>
            <a:xfrm>
              <a:off x="2357422" y="4143380"/>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1" name="Прямоугольник 60"/>
            <p:cNvSpPr/>
            <p:nvPr/>
          </p:nvSpPr>
          <p:spPr>
            <a:xfrm>
              <a:off x="1357290" y="4143380"/>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3" name="Прямоугольник 62"/>
            <p:cNvSpPr/>
            <p:nvPr/>
          </p:nvSpPr>
          <p:spPr>
            <a:xfrm>
              <a:off x="3857620" y="4143380"/>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4" name="Прямоугольник 63"/>
            <p:cNvSpPr/>
            <p:nvPr/>
          </p:nvSpPr>
          <p:spPr>
            <a:xfrm>
              <a:off x="2857488" y="4143380"/>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5" name="Прямоугольник 64"/>
            <p:cNvSpPr/>
            <p:nvPr/>
          </p:nvSpPr>
          <p:spPr>
            <a:xfrm>
              <a:off x="1857356" y="4143380"/>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67" name="Прямоугольник 66"/>
            <p:cNvSpPr/>
            <p:nvPr/>
          </p:nvSpPr>
          <p:spPr>
            <a:xfrm>
              <a:off x="357158" y="4143380"/>
              <a:ext cx="100013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nvGrpSpPr>
            <p:cNvPr id="91" name="Группа 90"/>
            <p:cNvGrpSpPr/>
            <p:nvPr/>
          </p:nvGrpSpPr>
          <p:grpSpPr>
            <a:xfrm>
              <a:off x="345275" y="3864768"/>
              <a:ext cx="3495695" cy="273840"/>
              <a:chOff x="345275" y="3864768"/>
              <a:chExt cx="3495695" cy="273840"/>
            </a:xfrm>
          </p:grpSpPr>
          <p:grpSp>
            <p:nvGrpSpPr>
              <p:cNvPr id="81" name="Группа 80"/>
              <p:cNvGrpSpPr/>
              <p:nvPr/>
            </p:nvGrpSpPr>
            <p:grpSpPr>
              <a:xfrm>
                <a:off x="1354924" y="3867146"/>
                <a:ext cx="1500198" cy="271462"/>
                <a:chOff x="357158" y="3864769"/>
                <a:chExt cx="1500198" cy="271462"/>
              </a:xfrm>
            </p:grpSpPr>
            <p:sp>
              <p:nvSpPr>
                <p:cNvPr id="71" name="Прямоугольный треугольник 70"/>
                <p:cNvSpPr/>
                <p:nvPr/>
              </p:nvSpPr>
              <p:spPr>
                <a:xfrm rot="10800000">
                  <a:off x="357158" y="3867150"/>
                  <a:ext cx="1000132" cy="269081"/>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ый треугольник 71"/>
                <p:cNvSpPr/>
                <p:nvPr/>
              </p:nvSpPr>
              <p:spPr>
                <a:xfrm>
                  <a:off x="1357290" y="3864769"/>
                  <a:ext cx="500066" cy="266700"/>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2" name="Группа 81"/>
              <p:cNvGrpSpPr/>
              <p:nvPr/>
            </p:nvGrpSpPr>
            <p:grpSpPr>
              <a:xfrm>
                <a:off x="345275" y="3864768"/>
                <a:ext cx="1500198" cy="271462"/>
                <a:chOff x="357158" y="3864769"/>
                <a:chExt cx="1500198" cy="271462"/>
              </a:xfrm>
            </p:grpSpPr>
            <p:sp>
              <p:nvSpPr>
                <p:cNvPr id="83" name="Прямоугольный треугольник 82"/>
                <p:cNvSpPr/>
                <p:nvPr/>
              </p:nvSpPr>
              <p:spPr>
                <a:xfrm rot="10800000">
                  <a:off x="357158" y="3867150"/>
                  <a:ext cx="1000132" cy="269081"/>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Прямоугольный треугольник 83"/>
                <p:cNvSpPr/>
                <p:nvPr/>
              </p:nvSpPr>
              <p:spPr>
                <a:xfrm>
                  <a:off x="1357290" y="3864769"/>
                  <a:ext cx="500066" cy="266700"/>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5" name="Группа 84"/>
              <p:cNvGrpSpPr/>
              <p:nvPr/>
            </p:nvGrpSpPr>
            <p:grpSpPr>
              <a:xfrm>
                <a:off x="2340772" y="3867146"/>
                <a:ext cx="1500198" cy="271462"/>
                <a:chOff x="357158" y="3864769"/>
                <a:chExt cx="1500198" cy="271462"/>
              </a:xfrm>
            </p:grpSpPr>
            <p:sp>
              <p:nvSpPr>
                <p:cNvPr id="86" name="Прямоугольный треугольник 85"/>
                <p:cNvSpPr/>
                <p:nvPr/>
              </p:nvSpPr>
              <p:spPr>
                <a:xfrm rot="10800000">
                  <a:off x="357158" y="3867150"/>
                  <a:ext cx="1000132" cy="269081"/>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ый треугольник 86"/>
                <p:cNvSpPr/>
                <p:nvPr/>
              </p:nvSpPr>
              <p:spPr>
                <a:xfrm>
                  <a:off x="1357290" y="3864769"/>
                  <a:ext cx="500066" cy="266700"/>
                </a:xfrm>
                <a:prstGeom prst="r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110" name="Группа 109"/>
            <p:cNvGrpSpPr/>
            <p:nvPr/>
          </p:nvGrpSpPr>
          <p:grpSpPr>
            <a:xfrm>
              <a:off x="1349384" y="4314807"/>
              <a:ext cx="2000264" cy="686136"/>
              <a:chOff x="357158" y="4311185"/>
              <a:chExt cx="2000264" cy="686136"/>
            </a:xfrm>
          </p:grpSpPr>
          <p:sp>
            <p:nvSpPr>
              <p:cNvPr id="111" name="Равнобедренный треугольник 110"/>
              <p:cNvSpPr/>
              <p:nvPr/>
            </p:nvSpPr>
            <p:spPr>
              <a:xfrm>
                <a:off x="357158" y="4500570"/>
                <a:ext cx="1500198" cy="277805"/>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Равнобедренный треугольник 111"/>
              <p:cNvSpPr/>
              <p:nvPr/>
            </p:nvSpPr>
            <p:spPr>
              <a:xfrm rot="10800000">
                <a:off x="1857356" y="4500570"/>
                <a:ext cx="500066" cy="285752"/>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Равнобедренный треугольник 112"/>
              <p:cNvSpPr/>
              <p:nvPr/>
            </p:nvSpPr>
            <p:spPr>
              <a:xfrm rot="1609653">
                <a:off x="1472591" y="4311185"/>
                <a:ext cx="764431" cy="68613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4" name="Группа 113"/>
            <p:cNvGrpSpPr/>
            <p:nvPr/>
          </p:nvGrpSpPr>
          <p:grpSpPr>
            <a:xfrm>
              <a:off x="2366964" y="4314792"/>
              <a:ext cx="2000264" cy="686136"/>
              <a:chOff x="357158" y="4311185"/>
              <a:chExt cx="2000264" cy="686136"/>
            </a:xfrm>
          </p:grpSpPr>
          <p:sp>
            <p:nvSpPr>
              <p:cNvPr id="115" name="Равнобедренный треугольник 114"/>
              <p:cNvSpPr/>
              <p:nvPr/>
            </p:nvSpPr>
            <p:spPr>
              <a:xfrm>
                <a:off x="357158" y="4500570"/>
                <a:ext cx="1500198" cy="277805"/>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Равнобедренный треугольник 115"/>
              <p:cNvSpPr/>
              <p:nvPr/>
            </p:nvSpPr>
            <p:spPr>
              <a:xfrm rot="10800000">
                <a:off x="1857356" y="4500570"/>
                <a:ext cx="500066" cy="285752"/>
              </a:xfrm>
              <a:prstGeom prst="triangle">
                <a:avLst>
                  <a:gd name="adj" fmla="val 100000"/>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Равнобедренный треугольник 116"/>
              <p:cNvSpPr/>
              <p:nvPr/>
            </p:nvSpPr>
            <p:spPr>
              <a:xfrm rot="1609653">
                <a:off x="1472591" y="4311185"/>
                <a:ext cx="764431" cy="68613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4" name="Группа 53"/>
            <p:cNvGrpSpPr/>
            <p:nvPr/>
          </p:nvGrpSpPr>
          <p:grpSpPr>
            <a:xfrm>
              <a:off x="353983" y="4786322"/>
              <a:ext cx="4000528" cy="357190"/>
              <a:chOff x="357158" y="1571612"/>
              <a:chExt cx="4000528" cy="357190"/>
            </a:xfrm>
          </p:grpSpPr>
          <p:sp>
            <p:nvSpPr>
              <p:cNvPr id="55" name="Прямоугольник 54"/>
              <p:cNvSpPr/>
              <p:nvPr/>
            </p:nvSpPr>
            <p:spPr>
              <a:xfrm>
                <a:off x="3357554" y="1571612"/>
                <a:ext cx="1000132"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7" name="Прямоугольник 56"/>
              <p:cNvSpPr/>
              <p:nvPr/>
            </p:nvSpPr>
            <p:spPr>
              <a:xfrm>
                <a:off x="1357290" y="1571612"/>
                <a:ext cx="1000132"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8" name="Прямоугольник 57"/>
              <p:cNvSpPr/>
              <p:nvPr/>
            </p:nvSpPr>
            <p:spPr>
              <a:xfrm>
                <a:off x="357158" y="1571612"/>
                <a:ext cx="1000132"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56" name="Прямоугольник 55"/>
              <p:cNvSpPr/>
              <p:nvPr/>
            </p:nvSpPr>
            <p:spPr>
              <a:xfrm>
                <a:off x="2357422" y="1571612"/>
                <a:ext cx="1000132"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grpSp>
      <p:grpSp>
        <p:nvGrpSpPr>
          <p:cNvPr id="127" name="Группа 126"/>
          <p:cNvGrpSpPr/>
          <p:nvPr/>
        </p:nvGrpSpPr>
        <p:grpSpPr>
          <a:xfrm>
            <a:off x="2095472" y="5072074"/>
            <a:ext cx="4000528" cy="357190"/>
            <a:chOff x="357158" y="5357826"/>
            <a:chExt cx="4000528" cy="357190"/>
          </a:xfrm>
        </p:grpSpPr>
        <p:sp>
          <p:nvSpPr>
            <p:cNvPr id="119" name="Прямоугольник 118"/>
            <p:cNvSpPr/>
            <p:nvPr/>
          </p:nvSpPr>
          <p:spPr>
            <a:xfrm>
              <a:off x="357158" y="5357826"/>
              <a:ext cx="64294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120" name="Прямоугольник 119"/>
            <p:cNvSpPr/>
            <p:nvPr/>
          </p:nvSpPr>
          <p:spPr>
            <a:xfrm>
              <a:off x="1000100" y="5357826"/>
              <a:ext cx="357190"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21" name="Прямоугольник 120"/>
            <p:cNvSpPr/>
            <p:nvPr/>
          </p:nvSpPr>
          <p:spPr>
            <a:xfrm>
              <a:off x="2357422" y="5357826"/>
              <a:ext cx="64294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122" name="Прямоугольник 121"/>
            <p:cNvSpPr/>
            <p:nvPr/>
          </p:nvSpPr>
          <p:spPr>
            <a:xfrm>
              <a:off x="3000364" y="5357826"/>
              <a:ext cx="357190"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23" name="Прямоугольник 122"/>
            <p:cNvSpPr/>
            <p:nvPr/>
          </p:nvSpPr>
          <p:spPr>
            <a:xfrm>
              <a:off x="1357290" y="5357826"/>
              <a:ext cx="64294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124" name="Прямоугольник 123"/>
            <p:cNvSpPr/>
            <p:nvPr/>
          </p:nvSpPr>
          <p:spPr>
            <a:xfrm>
              <a:off x="3357554" y="5357826"/>
              <a:ext cx="642942"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a:t>
              </a:r>
              <a:endParaRPr lang="ru-RU" sz="2400" b="1" dirty="0">
                <a:solidFill>
                  <a:schemeClr val="tx1"/>
                </a:solidFill>
              </a:endParaRPr>
            </a:p>
          </p:txBody>
        </p:sp>
        <p:sp>
          <p:nvSpPr>
            <p:cNvPr id="125" name="Прямоугольник 124"/>
            <p:cNvSpPr/>
            <p:nvPr/>
          </p:nvSpPr>
          <p:spPr>
            <a:xfrm>
              <a:off x="4000496" y="5357826"/>
              <a:ext cx="357190"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26" name="Прямоугольник 125"/>
            <p:cNvSpPr/>
            <p:nvPr/>
          </p:nvSpPr>
          <p:spPr>
            <a:xfrm>
              <a:off x="2000232" y="5357826"/>
              <a:ext cx="357190"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grpSp>
        <p:nvGrpSpPr>
          <p:cNvPr id="140" name="Группа 139"/>
          <p:cNvGrpSpPr/>
          <p:nvPr/>
        </p:nvGrpSpPr>
        <p:grpSpPr>
          <a:xfrm>
            <a:off x="1809720" y="5715016"/>
            <a:ext cx="4572032" cy="785818"/>
            <a:chOff x="357158" y="5929330"/>
            <a:chExt cx="4572032" cy="785818"/>
          </a:xfrm>
        </p:grpSpPr>
        <p:sp>
          <p:nvSpPr>
            <p:cNvPr id="128" name="Прямоугольник 127"/>
            <p:cNvSpPr/>
            <p:nvPr/>
          </p:nvSpPr>
          <p:spPr>
            <a:xfrm>
              <a:off x="357158" y="5929330"/>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29" name="Прямоугольник 128"/>
            <p:cNvSpPr/>
            <p:nvPr/>
          </p:nvSpPr>
          <p:spPr>
            <a:xfrm>
              <a:off x="857224" y="5929330"/>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0" name="Прямоугольник 129"/>
            <p:cNvSpPr/>
            <p:nvPr/>
          </p:nvSpPr>
          <p:spPr>
            <a:xfrm>
              <a:off x="1357290" y="5929330"/>
              <a:ext cx="1285884"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Y1</a:t>
              </a:r>
              <a:endParaRPr lang="ru-RU" sz="2400" b="1" dirty="0">
                <a:solidFill>
                  <a:schemeClr val="tx1"/>
                </a:solidFill>
              </a:endParaRPr>
            </a:p>
          </p:txBody>
        </p:sp>
        <p:sp>
          <p:nvSpPr>
            <p:cNvPr id="131" name="Прямоугольник 130"/>
            <p:cNvSpPr/>
            <p:nvPr/>
          </p:nvSpPr>
          <p:spPr>
            <a:xfrm>
              <a:off x="2643174" y="5929330"/>
              <a:ext cx="1285884"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Y2</a:t>
              </a:r>
              <a:endParaRPr lang="ru-RU" sz="2400" b="1" dirty="0">
                <a:solidFill>
                  <a:schemeClr val="tx1"/>
                </a:solidFill>
              </a:endParaRPr>
            </a:p>
          </p:txBody>
        </p:sp>
        <p:sp>
          <p:nvSpPr>
            <p:cNvPr id="132" name="Прямоугольник 131"/>
            <p:cNvSpPr/>
            <p:nvPr/>
          </p:nvSpPr>
          <p:spPr>
            <a:xfrm>
              <a:off x="3929058" y="5929330"/>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3" name="Прямоугольник 132"/>
            <p:cNvSpPr/>
            <p:nvPr/>
          </p:nvSpPr>
          <p:spPr>
            <a:xfrm>
              <a:off x="4429124" y="5929330"/>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4" name="Прямоугольник 133"/>
            <p:cNvSpPr/>
            <p:nvPr/>
          </p:nvSpPr>
          <p:spPr>
            <a:xfrm>
              <a:off x="357158" y="6357958"/>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5" name="Прямоугольник 134"/>
            <p:cNvSpPr/>
            <p:nvPr/>
          </p:nvSpPr>
          <p:spPr>
            <a:xfrm>
              <a:off x="857224" y="6357958"/>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6" name="Прямоугольник 135"/>
            <p:cNvSpPr/>
            <p:nvPr/>
          </p:nvSpPr>
          <p:spPr>
            <a:xfrm>
              <a:off x="1357290" y="6357958"/>
              <a:ext cx="1285884"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Y3</a:t>
              </a:r>
              <a:endParaRPr lang="ru-RU" sz="2400" b="1" dirty="0">
                <a:solidFill>
                  <a:schemeClr val="tx1"/>
                </a:solidFill>
              </a:endParaRPr>
            </a:p>
          </p:txBody>
        </p:sp>
        <p:sp>
          <p:nvSpPr>
            <p:cNvPr id="137" name="Прямоугольник 136"/>
            <p:cNvSpPr/>
            <p:nvPr/>
          </p:nvSpPr>
          <p:spPr>
            <a:xfrm>
              <a:off x="2643174" y="6357958"/>
              <a:ext cx="1285884" cy="357190"/>
            </a:xfrm>
            <a:prstGeom prst="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Y4</a:t>
              </a:r>
              <a:endParaRPr lang="ru-RU" sz="2400" b="1" dirty="0">
                <a:solidFill>
                  <a:schemeClr val="tx1"/>
                </a:solidFill>
              </a:endParaRPr>
            </a:p>
          </p:txBody>
        </p:sp>
        <p:sp>
          <p:nvSpPr>
            <p:cNvPr id="138" name="Прямоугольник 137"/>
            <p:cNvSpPr/>
            <p:nvPr/>
          </p:nvSpPr>
          <p:spPr>
            <a:xfrm>
              <a:off x="3929058" y="6357958"/>
              <a:ext cx="500066" cy="357190"/>
            </a:xfrm>
            <a:prstGeom prst="rect">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sp>
          <p:nvSpPr>
            <p:cNvPr id="139" name="Прямоугольник 138"/>
            <p:cNvSpPr/>
            <p:nvPr/>
          </p:nvSpPr>
          <p:spPr>
            <a:xfrm>
              <a:off x="4429124" y="6357958"/>
              <a:ext cx="500066" cy="357190"/>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tx1"/>
                </a:solidFill>
              </a:endParaRPr>
            </a:p>
          </p:txBody>
        </p:sp>
      </p:grpSp>
      <p:sp>
        <p:nvSpPr>
          <p:cNvPr id="143" name="Содержимое 2"/>
          <p:cNvSpPr txBox="1">
            <a:spLocks/>
          </p:cNvSpPr>
          <p:nvPr/>
        </p:nvSpPr>
        <p:spPr>
          <a:xfrm>
            <a:off x="6596066" y="5000636"/>
            <a:ext cx="3929090" cy="1714512"/>
          </a:xfrm>
          <a:prstGeom prst="rect">
            <a:avLst/>
          </a:prstGeom>
        </p:spPr>
        <p:txBody>
          <a:bodyPr vert="horz" lIns="91440" tIns="45720" rIns="91440" bIns="45720" rtlCol="0">
            <a:normAutofit/>
          </a:bodyPr>
          <a:lstStyle/>
          <a:p>
            <a:pPr marL="342900" indent="-342900">
              <a:lnSpc>
                <a:spcPts val="2400"/>
              </a:lnSpc>
              <a:defRPr/>
            </a:pPr>
            <a:r>
              <a:rPr lang="ru-RU" sz="2400" dirty="0"/>
              <a:t>Одна головка с временным уплотнением </a:t>
            </a:r>
            <a:r>
              <a:rPr lang="en-US" sz="2400" dirty="0"/>
              <a:t>Y, D</a:t>
            </a:r>
            <a:r>
              <a:rPr lang="en-US" sz="2400" baseline="-25000" dirty="0"/>
              <a:t>R</a:t>
            </a:r>
            <a:r>
              <a:rPr lang="en-US" sz="2400" dirty="0"/>
              <a:t>, D</a:t>
            </a:r>
            <a:r>
              <a:rPr lang="en-US" sz="2400" baseline="-25000" dirty="0"/>
              <a:t>B </a:t>
            </a:r>
          </a:p>
          <a:p>
            <a:pPr marL="342900" indent="-342900">
              <a:lnSpc>
                <a:spcPts val="2400"/>
              </a:lnSpc>
              <a:spcBef>
                <a:spcPct val="20000"/>
              </a:spcBef>
              <a:defRPr/>
            </a:pPr>
            <a:r>
              <a:rPr lang="ru-RU" sz="2400" dirty="0"/>
              <a:t>Две головки с временным преобразованием </a:t>
            </a:r>
            <a:r>
              <a:rPr lang="en-US" sz="2400" dirty="0"/>
              <a:t>Y, D</a:t>
            </a:r>
            <a:r>
              <a:rPr lang="en-US" sz="2400" baseline="-25000" dirty="0"/>
              <a:t>R</a:t>
            </a:r>
            <a:r>
              <a:rPr lang="en-US" sz="2400" dirty="0"/>
              <a:t>, D</a:t>
            </a:r>
            <a:r>
              <a:rPr lang="en-US" sz="2400" baseline="-25000" dirty="0"/>
              <a:t>B </a:t>
            </a:r>
            <a:r>
              <a:rPr lang="ru-RU" sz="2400" dirty="0"/>
              <a:t>(</a:t>
            </a:r>
            <a:r>
              <a:rPr lang="en-US" sz="2400" b="1" dirty="0" err="1"/>
              <a:t>Lineplex</a:t>
            </a:r>
            <a:r>
              <a:rPr lang="en-US" sz="2400" dirty="0"/>
              <a:t>)</a:t>
            </a:r>
            <a:endParaRPr lang="ru-RU" sz="2400" dirty="0"/>
          </a:p>
        </p:txBody>
      </p:sp>
    </p:spTree>
    <p:extLst>
      <p:ext uri="{BB962C8B-B14F-4D97-AF65-F5344CB8AC3E}">
        <p14:creationId xmlns:p14="http://schemas.microsoft.com/office/powerpoint/2010/main" val="1986747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81200" y="1600201"/>
            <a:ext cx="8401080" cy="4525963"/>
          </a:xfrm>
        </p:spPr>
        <p:txBody>
          <a:bodyPr>
            <a:normAutofit fontScale="85000" lnSpcReduction="20000"/>
          </a:bodyPr>
          <a:lstStyle/>
          <a:p>
            <a:r>
              <a:rPr lang="ru-RU" sz="3400" b="1" dirty="0"/>
              <a:t>Поэлементная дискретизация. </a:t>
            </a:r>
            <a:r>
              <a:rPr lang="ru-RU" dirty="0" smtClean="0"/>
              <a:t/>
            </a:r>
            <a:br>
              <a:rPr lang="ru-RU" dirty="0" smtClean="0"/>
            </a:br>
            <a:r>
              <a:rPr lang="ru-RU" dirty="0" smtClean="0"/>
              <a:t>Рекомендация МККР 11</a:t>
            </a:r>
            <a:r>
              <a:rPr lang="en-US" dirty="0" smtClean="0"/>
              <a:t>/</a:t>
            </a:r>
            <a:r>
              <a:rPr lang="ru-RU" dirty="0" smtClean="0"/>
              <a:t>601 стандартизировала частоту 13,5 МГц.</a:t>
            </a:r>
          </a:p>
          <a:p>
            <a:r>
              <a:rPr lang="ru-RU" sz="3400" b="1" dirty="0"/>
              <a:t>Квантование (</a:t>
            </a:r>
            <a:r>
              <a:rPr lang="en-US" sz="3400" b="1" dirty="0"/>
              <a:t>n</a:t>
            </a:r>
            <a:r>
              <a:rPr lang="ru-RU" sz="3400" b="1" dirty="0"/>
              <a:t>).</a:t>
            </a:r>
            <a:r>
              <a:rPr lang="ru-RU" dirty="0" smtClean="0"/>
              <a:t/>
            </a:r>
            <a:br>
              <a:rPr lang="ru-RU" dirty="0" smtClean="0"/>
            </a:br>
            <a:r>
              <a:rPr lang="ru-RU" dirty="0" smtClean="0"/>
              <a:t> По рекомендации МККР 11</a:t>
            </a:r>
            <a:r>
              <a:rPr lang="en-US" dirty="0" smtClean="0"/>
              <a:t>/</a:t>
            </a:r>
            <a:r>
              <a:rPr lang="ru-RU" dirty="0" smtClean="0"/>
              <a:t>601 – 256 = 2</a:t>
            </a:r>
            <a:r>
              <a:rPr lang="ru-RU" baseline="30000" dirty="0" smtClean="0"/>
              <a:t>8</a:t>
            </a:r>
            <a:r>
              <a:rPr lang="ru-RU" dirty="0" smtClean="0"/>
              <a:t>.</a:t>
            </a:r>
          </a:p>
          <a:p>
            <a:r>
              <a:rPr lang="ru-RU" sz="3400" b="1" dirty="0"/>
              <a:t>Информационный поток.</a:t>
            </a:r>
            <a:r>
              <a:rPr lang="ru-RU" dirty="0" smtClean="0"/>
              <a:t/>
            </a:r>
            <a:br>
              <a:rPr lang="ru-RU" dirty="0" smtClean="0"/>
            </a:br>
            <a:r>
              <a:rPr lang="ru-RU" dirty="0" smtClean="0"/>
              <a:t> Рекомендация МККР 11</a:t>
            </a:r>
            <a:r>
              <a:rPr lang="en-US" dirty="0" smtClean="0"/>
              <a:t>/</a:t>
            </a:r>
            <a:r>
              <a:rPr lang="ru-RU" dirty="0" smtClean="0"/>
              <a:t>601: на каждые 4 отсчета яркости по 2 отсчета цветоразностных сигналов – 4:2:2.</a:t>
            </a:r>
          </a:p>
          <a:p>
            <a:pPr algn="ctr">
              <a:buNone/>
            </a:pPr>
            <a:r>
              <a:rPr lang="ru-RU" dirty="0" smtClean="0"/>
              <a:t> </a:t>
            </a:r>
            <a:r>
              <a:rPr lang="en-US" b="1" dirty="0" smtClean="0"/>
              <a:t>N</a:t>
            </a:r>
            <a:r>
              <a:rPr lang="ru-RU" b="1" dirty="0" smtClean="0"/>
              <a:t> = 27 МГц – частота отсчетов;</a:t>
            </a:r>
          </a:p>
          <a:p>
            <a:pPr algn="ctr">
              <a:spcAft>
                <a:spcPts val="1200"/>
              </a:spcAft>
              <a:buNone/>
            </a:pPr>
            <a:r>
              <a:rPr lang="en-US" b="1" dirty="0" smtClean="0"/>
              <a:t>Q</a:t>
            </a:r>
            <a:r>
              <a:rPr lang="ru-RU" b="1" dirty="0" smtClean="0"/>
              <a:t> = </a:t>
            </a:r>
            <a:r>
              <a:rPr lang="en-US" b="1" dirty="0" smtClean="0"/>
              <a:t>N </a:t>
            </a:r>
            <a:r>
              <a:rPr lang="en-US" b="1" dirty="0" err="1" smtClean="0"/>
              <a:t>ln</a:t>
            </a:r>
            <a:r>
              <a:rPr lang="en-US" b="1" dirty="0" smtClean="0"/>
              <a:t> n </a:t>
            </a:r>
            <a:r>
              <a:rPr lang="ru-RU" b="1" dirty="0" smtClean="0"/>
              <a:t>= 216 Мбит</a:t>
            </a:r>
            <a:r>
              <a:rPr lang="en-US" b="1" dirty="0" smtClean="0"/>
              <a:t>/</a:t>
            </a:r>
            <a:r>
              <a:rPr lang="ru-RU" b="1" dirty="0" smtClean="0"/>
              <a:t>с.</a:t>
            </a:r>
          </a:p>
          <a:p>
            <a:pPr indent="15875">
              <a:buNone/>
            </a:pPr>
            <a:r>
              <a:rPr lang="ru-RU" dirty="0" smtClean="0"/>
              <a:t>Плотность упаковки: 1,5 бита на 1 период колебаний </a:t>
            </a:r>
            <a:r>
              <a:rPr lang="ru-RU" dirty="0" err="1" smtClean="0"/>
              <a:t>ЭМ-поля</a:t>
            </a:r>
            <a:r>
              <a:rPr lang="ru-RU" dirty="0" smtClean="0"/>
              <a:t>.</a:t>
            </a:r>
          </a:p>
          <a:p>
            <a:pPr indent="15875" algn="ctr">
              <a:spcAft>
                <a:spcPts val="600"/>
              </a:spcAft>
              <a:buNone/>
            </a:pPr>
            <a:r>
              <a:rPr lang="en-US" b="1" dirty="0" err="1" smtClean="0"/>
              <a:t>Δf</a:t>
            </a:r>
            <a:r>
              <a:rPr lang="ru-RU" b="1" dirty="0" smtClean="0"/>
              <a:t> ≈ 140 МГц</a:t>
            </a:r>
          </a:p>
          <a:p>
            <a:r>
              <a:rPr lang="ru-RU" sz="3400" b="1" dirty="0"/>
              <a:t>Компрессия изображений.</a:t>
            </a:r>
          </a:p>
          <a:p>
            <a:pPr>
              <a:buNone/>
            </a:pPr>
            <a:endParaRPr lang="ru-RU" dirty="0"/>
          </a:p>
        </p:txBody>
      </p:sp>
      <p:sp>
        <p:nvSpPr>
          <p:cNvPr id="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a:bodyPr>
          <a:lstStyle/>
          <a:p>
            <a:r>
              <a:rPr lang="ru-RU" sz="2800" b="1" dirty="0"/>
              <a:t>Особенности магнитной записи цифровых сигналов</a:t>
            </a:r>
          </a:p>
        </p:txBody>
      </p:sp>
    </p:spTree>
    <p:extLst>
      <p:ext uri="{BB962C8B-B14F-4D97-AF65-F5344CB8AC3E}">
        <p14:creationId xmlns:p14="http://schemas.microsoft.com/office/powerpoint/2010/main" val="3137447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952596" y="1500175"/>
          <a:ext cx="8215370" cy="5073097"/>
        </p:xfrm>
        <a:graphic>
          <a:graphicData uri="http://schemas.openxmlformats.org/drawingml/2006/table">
            <a:tbl>
              <a:tblPr firstRow="1" bandRow="1">
                <a:tableStyleId>{5C22544A-7EE6-4342-B048-85BDC9FD1C3A}</a:tableStyleId>
              </a:tblPr>
              <a:tblGrid>
                <a:gridCol w="2357454"/>
                <a:gridCol w="1428760"/>
                <a:gridCol w="1643074"/>
                <a:gridCol w="1285885"/>
                <a:gridCol w="1500197"/>
              </a:tblGrid>
              <a:tr h="500066">
                <a:tc>
                  <a:txBody>
                    <a:bodyPr/>
                    <a:lstStyle/>
                    <a:p>
                      <a:pPr algn="ctr">
                        <a:lnSpc>
                          <a:spcPts val="2000"/>
                        </a:lnSpc>
                      </a:pPr>
                      <a:r>
                        <a:rPr lang="ru-RU" sz="2000" spc="-20" dirty="0" smtClean="0"/>
                        <a:t>Параметр</a:t>
                      </a:r>
                      <a:endParaRPr lang="ru-RU" sz="2000" spc="-20" dirty="0"/>
                    </a:p>
                  </a:txBody>
                  <a:tcPr anchor="ctr"/>
                </a:tc>
                <a:tc>
                  <a:txBody>
                    <a:bodyPr/>
                    <a:lstStyle/>
                    <a:p>
                      <a:pPr algn="ctr">
                        <a:lnSpc>
                          <a:spcPts val="2000"/>
                        </a:lnSpc>
                      </a:pPr>
                      <a:r>
                        <a:rPr lang="en-US" sz="2000" dirty="0" smtClean="0"/>
                        <a:t>VHS</a:t>
                      </a:r>
                      <a:endParaRPr lang="ru-RU" sz="2000" dirty="0"/>
                    </a:p>
                  </a:txBody>
                  <a:tcPr anchor="ctr"/>
                </a:tc>
                <a:tc>
                  <a:txBody>
                    <a:bodyPr/>
                    <a:lstStyle/>
                    <a:p>
                      <a:pPr algn="ctr">
                        <a:lnSpc>
                          <a:spcPts val="2000"/>
                        </a:lnSpc>
                      </a:pPr>
                      <a:r>
                        <a:rPr lang="en-US" sz="2000" dirty="0" smtClean="0"/>
                        <a:t>V-2000</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pc="-20" dirty="0" err="1" smtClean="0"/>
                        <a:t>Betamax</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dirty="0" smtClean="0"/>
                        <a:t>8-mm video</a:t>
                      </a:r>
                      <a:endParaRPr lang="ru-RU" sz="2000" dirty="0"/>
                    </a:p>
                  </a:txBody>
                  <a:tcPr anchor="ctr"/>
                </a:tc>
              </a:tr>
              <a:tr h="443235">
                <a:tc>
                  <a:txBody>
                    <a:bodyPr/>
                    <a:lstStyle/>
                    <a:p>
                      <a:pPr algn="ctr">
                        <a:lnSpc>
                          <a:spcPts val="1900"/>
                        </a:lnSpc>
                        <a:spcBef>
                          <a:spcPts val="0"/>
                        </a:spcBef>
                      </a:pPr>
                      <a:r>
                        <a:rPr lang="ru-RU" sz="2000" i="0" spc="-20" dirty="0" smtClean="0"/>
                        <a:t>Скорость</a:t>
                      </a:r>
                      <a:r>
                        <a:rPr lang="ru-RU" sz="2000" i="0" spc="-20" baseline="0" dirty="0" smtClean="0"/>
                        <a:t> ленты, мм</a:t>
                      </a:r>
                      <a:r>
                        <a:rPr lang="en-US" sz="2000" i="0" spc="-20" baseline="0" dirty="0" smtClean="0"/>
                        <a:t>/c</a:t>
                      </a:r>
                      <a:endParaRPr lang="ru-RU" sz="2000" i="0" spc="-20" dirty="0"/>
                    </a:p>
                  </a:txBody>
                  <a:tcPr anchor="ctr"/>
                </a:tc>
                <a:tc>
                  <a:txBody>
                    <a:bodyPr/>
                    <a:lstStyle/>
                    <a:p>
                      <a:pPr algn="ctr">
                        <a:lnSpc>
                          <a:spcPts val="1900"/>
                        </a:lnSpc>
                        <a:spcBef>
                          <a:spcPts val="0"/>
                        </a:spcBef>
                      </a:pPr>
                      <a:r>
                        <a:rPr lang="ru-RU" sz="2000" i="0" baseline="0" dirty="0" smtClean="0"/>
                        <a:t>23,39</a:t>
                      </a:r>
                      <a:endParaRPr lang="ru-RU" sz="2000" i="0" baseline="0" dirty="0"/>
                    </a:p>
                  </a:txBody>
                  <a:tcPr anchor="ctr"/>
                </a:tc>
                <a:tc>
                  <a:txBody>
                    <a:bodyPr/>
                    <a:lstStyle/>
                    <a:p>
                      <a:pPr algn="ctr">
                        <a:lnSpc>
                          <a:spcPts val="1900"/>
                        </a:lnSpc>
                        <a:spcBef>
                          <a:spcPts val="0"/>
                        </a:spcBef>
                      </a:pPr>
                      <a:r>
                        <a:rPr lang="ru-RU" sz="2000" i="0" baseline="0" dirty="0" smtClean="0"/>
                        <a:t>2</a:t>
                      </a:r>
                      <a:r>
                        <a:rPr lang="en-US" sz="2000" i="0" baseline="0" dirty="0" smtClean="0"/>
                        <a:t>4</a:t>
                      </a:r>
                      <a:r>
                        <a:rPr lang="ru-RU" sz="2000" i="0" baseline="0" dirty="0" smtClean="0"/>
                        <a:t>,</a:t>
                      </a:r>
                      <a:r>
                        <a:rPr lang="en-US" sz="2000" i="0" baseline="0" dirty="0" smtClean="0"/>
                        <a:t>42</a:t>
                      </a:r>
                      <a:endParaRPr lang="ru-RU" sz="2000" i="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18,73</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20,05</a:t>
                      </a:r>
                      <a:endParaRPr lang="ru-RU" sz="2000" baseline="0" dirty="0"/>
                    </a:p>
                  </a:txBody>
                  <a:tcPr anchor="ctr"/>
                </a:tc>
              </a:tr>
              <a:tr h="443235">
                <a:tc>
                  <a:txBody>
                    <a:bodyPr/>
                    <a:lstStyle/>
                    <a:p>
                      <a:pPr algn="ctr">
                        <a:lnSpc>
                          <a:spcPts val="1900"/>
                        </a:lnSpc>
                        <a:spcBef>
                          <a:spcPts val="0"/>
                        </a:spcBef>
                      </a:pPr>
                      <a:r>
                        <a:rPr lang="ru-RU" sz="2000" spc="-20" dirty="0" smtClean="0"/>
                        <a:t>Скорость </a:t>
                      </a:r>
                      <a:r>
                        <a:rPr lang="ru-RU" sz="2000" spc="-20" dirty="0" err="1" smtClean="0"/>
                        <a:t>зап</a:t>
                      </a:r>
                      <a:r>
                        <a:rPr lang="ru-RU" sz="2000" spc="-20" dirty="0" smtClean="0"/>
                        <a:t>., м</a:t>
                      </a:r>
                      <a:r>
                        <a:rPr lang="en-US" sz="2000" spc="-20" dirty="0" smtClean="0"/>
                        <a:t>/</a:t>
                      </a:r>
                      <a:r>
                        <a:rPr lang="ru-RU" sz="2000" spc="-20" dirty="0" smtClean="0"/>
                        <a:t>с</a:t>
                      </a:r>
                      <a:endParaRPr lang="ru-RU" sz="2000" spc="-20" dirty="0"/>
                    </a:p>
                  </a:txBody>
                  <a:tcPr anchor="ctr"/>
                </a:tc>
                <a:tc>
                  <a:txBody>
                    <a:bodyPr/>
                    <a:lstStyle/>
                    <a:p>
                      <a:pPr algn="ctr">
                        <a:lnSpc>
                          <a:spcPts val="1900"/>
                        </a:lnSpc>
                        <a:spcBef>
                          <a:spcPts val="0"/>
                        </a:spcBef>
                      </a:pPr>
                      <a:r>
                        <a:rPr lang="ru-RU" sz="2000" baseline="0" dirty="0" smtClean="0"/>
                        <a:t>4,85</a:t>
                      </a:r>
                      <a:endParaRPr lang="ru-RU" sz="2000" baseline="0" dirty="0"/>
                    </a:p>
                  </a:txBody>
                  <a:tcPr anchor="ctr"/>
                </a:tc>
                <a:tc>
                  <a:txBody>
                    <a:bodyPr/>
                    <a:lstStyle/>
                    <a:p>
                      <a:pPr algn="ctr">
                        <a:lnSpc>
                          <a:spcPts val="1900"/>
                        </a:lnSpc>
                        <a:spcBef>
                          <a:spcPts val="0"/>
                        </a:spcBef>
                      </a:pPr>
                      <a:r>
                        <a:rPr lang="en-US" sz="2000" baseline="0" dirty="0" smtClean="0"/>
                        <a:t>5</a:t>
                      </a:r>
                      <a:r>
                        <a:rPr lang="ru-RU" sz="2000" baseline="0" dirty="0" smtClean="0"/>
                        <a:t>,</a:t>
                      </a:r>
                      <a:r>
                        <a:rPr lang="en-US" sz="2000" baseline="0" dirty="0" smtClean="0"/>
                        <a:t>08</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5,83</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3,14</a:t>
                      </a:r>
                      <a:endParaRPr lang="ru-RU" sz="2000" baseline="0" dirty="0"/>
                    </a:p>
                  </a:txBody>
                  <a:tcPr anchor="ctr"/>
                </a:tc>
              </a:tr>
              <a:tr h="443235">
                <a:tc>
                  <a:txBody>
                    <a:bodyPr/>
                    <a:lstStyle/>
                    <a:p>
                      <a:pPr algn="ctr">
                        <a:lnSpc>
                          <a:spcPts val="1900"/>
                        </a:lnSpc>
                        <a:spcBef>
                          <a:spcPts val="0"/>
                        </a:spcBef>
                      </a:pPr>
                      <a:r>
                        <a:rPr lang="ru-RU" sz="2000" spc="-20" dirty="0" smtClean="0"/>
                        <a:t>Диаметр БВГ, мм</a:t>
                      </a:r>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62</a:t>
                      </a:r>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65</a:t>
                      </a:r>
                      <a:endParaRPr lang="ru-RU" sz="2000" baseline="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74,487</a:t>
                      </a:r>
                      <a:endParaRPr lang="ru-RU" sz="2000" baseline="0" dirty="0"/>
                    </a:p>
                  </a:txBody>
                  <a:tcPr anchor="ctr"/>
                </a:tc>
                <a:tc>
                  <a:txBody>
                    <a:bodyPr/>
                    <a:lstStyle/>
                    <a:p>
                      <a:pPr algn="ctr">
                        <a:lnSpc>
                          <a:spcPts val="1900"/>
                        </a:lnSpc>
                        <a:spcBef>
                          <a:spcPts val="0"/>
                        </a:spcBef>
                      </a:pPr>
                      <a:r>
                        <a:rPr lang="en-US" sz="2000" baseline="0" dirty="0" smtClean="0"/>
                        <a:t>40</a:t>
                      </a:r>
                      <a:endParaRPr lang="ru-RU" sz="2000" baseline="0" dirty="0"/>
                    </a:p>
                  </a:txBody>
                  <a:tcPr anchor="ctr"/>
                </a:tc>
              </a:tr>
              <a:tr h="458312">
                <a:tc>
                  <a:txBody>
                    <a:bodyPr/>
                    <a:lstStyle/>
                    <a:p>
                      <a:pPr algn="ctr">
                        <a:lnSpc>
                          <a:spcPts val="1900"/>
                        </a:lnSpc>
                        <a:spcBef>
                          <a:spcPts val="0"/>
                        </a:spcBef>
                      </a:pPr>
                      <a:r>
                        <a:rPr lang="ru-RU" sz="2000" spc="-20" dirty="0" smtClean="0"/>
                        <a:t>Ширина строчки записи, мкм</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22,6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32,8</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34,4</a:t>
                      </a:r>
                      <a:endParaRPr lang="ru-RU" sz="2000" baseline="0" dirty="0"/>
                    </a:p>
                  </a:txBody>
                  <a:tcPr anchor="ctr"/>
                </a:tc>
              </a:tr>
              <a:tr h="458312">
                <a:tc>
                  <a:txBody>
                    <a:bodyPr/>
                    <a:lstStyle/>
                    <a:p>
                      <a:pPr algn="ctr">
                        <a:lnSpc>
                          <a:spcPts val="1900"/>
                        </a:lnSpc>
                        <a:spcBef>
                          <a:spcPts val="0"/>
                        </a:spcBef>
                      </a:pPr>
                      <a:r>
                        <a:rPr lang="ru-RU" sz="2000" spc="-20" dirty="0" smtClean="0"/>
                        <a:t>Ширина поля видеозаписи,</a:t>
                      </a:r>
                      <a:r>
                        <a:rPr lang="ru-RU" sz="2000" spc="-20" baseline="0" dirty="0" smtClean="0"/>
                        <a:t> мм</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10,6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2x4,85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10,6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5,6</a:t>
                      </a:r>
                      <a:endParaRPr lang="ru-RU" sz="2000" baseline="0" dirty="0"/>
                    </a:p>
                  </a:txBody>
                  <a:tcPr anchor="ctr"/>
                </a:tc>
              </a:tr>
              <a:tr h="458312">
                <a:tc>
                  <a:txBody>
                    <a:bodyPr/>
                    <a:lstStyle/>
                    <a:p>
                      <a:pPr algn="ctr">
                        <a:lnSpc>
                          <a:spcPts val="1900"/>
                        </a:lnSpc>
                        <a:spcBef>
                          <a:spcPts val="0"/>
                        </a:spcBef>
                      </a:pPr>
                      <a:r>
                        <a:rPr lang="ru-RU" sz="2000" spc="-20" dirty="0" smtClean="0"/>
                        <a:t>Плотность записи,</a:t>
                      </a:r>
                      <a:r>
                        <a:rPr lang="ru-RU" sz="2000" spc="-20" baseline="0" dirty="0" smtClean="0"/>
                        <a:t> бит</a:t>
                      </a:r>
                      <a:r>
                        <a:rPr lang="en-US" sz="2000" spc="-20" baseline="0" dirty="0" smtClean="0"/>
                        <a:t>/</a:t>
                      </a:r>
                      <a:r>
                        <a:rPr lang="ru-RU" sz="2000" spc="-20" baseline="0" dirty="0" smtClean="0"/>
                        <a:t>мм</a:t>
                      </a:r>
                      <a:r>
                        <a:rPr lang="ru-RU" sz="2000" spc="-20" baseline="30000" dirty="0" smtClean="0"/>
                        <a:t>2</a:t>
                      </a:r>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4х10</a:t>
                      </a:r>
                      <a:r>
                        <a:rPr lang="ru-RU" sz="2000" baseline="30000" dirty="0" smtClean="0"/>
                        <a:t>4</a:t>
                      </a:r>
                      <a:endParaRPr lang="ru-RU" sz="2000" baseline="30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8,</a:t>
                      </a:r>
                      <a:r>
                        <a:rPr lang="ru-RU" sz="2000" baseline="0" dirty="0" smtClean="0"/>
                        <a:t>4х10</a:t>
                      </a:r>
                      <a:r>
                        <a:rPr lang="ru-RU" sz="2000" baseline="30000" dirty="0" smtClean="0"/>
                        <a:t>4</a:t>
                      </a:r>
                      <a:endParaRPr lang="ru-RU" sz="2000" baseline="30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5,</a:t>
                      </a:r>
                      <a:r>
                        <a:rPr lang="ru-RU" sz="2000" baseline="0" dirty="0" smtClean="0"/>
                        <a:t>4х10</a:t>
                      </a:r>
                      <a:r>
                        <a:rPr lang="ru-RU" sz="2000" baseline="30000" dirty="0" smtClean="0"/>
                        <a:t>4</a:t>
                      </a:r>
                      <a:endParaRPr lang="ru-RU" sz="2000" baseline="30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9</a:t>
                      </a:r>
                      <a:r>
                        <a:rPr lang="ru-RU" sz="2000" baseline="0" dirty="0" smtClean="0"/>
                        <a:t>х10</a:t>
                      </a:r>
                      <a:r>
                        <a:rPr lang="ru-RU" sz="2000" baseline="30000" dirty="0" smtClean="0"/>
                        <a:t>4</a:t>
                      </a:r>
                      <a:endParaRPr lang="ru-RU" sz="2000" baseline="0" dirty="0"/>
                    </a:p>
                  </a:txBody>
                  <a:tcPr anchor="ctr"/>
                </a:tc>
              </a:tr>
              <a:tr h="458312">
                <a:tc>
                  <a:txBody>
                    <a:bodyPr/>
                    <a:lstStyle/>
                    <a:p>
                      <a:pPr algn="ctr">
                        <a:lnSpc>
                          <a:spcPts val="1900"/>
                        </a:lnSpc>
                        <a:spcBef>
                          <a:spcPts val="0"/>
                        </a:spcBef>
                      </a:pPr>
                      <a:r>
                        <a:rPr lang="ru-RU" sz="2000" spc="-20" dirty="0" smtClean="0"/>
                        <a:t>Расход магнитной</a:t>
                      </a:r>
                      <a:r>
                        <a:rPr lang="ru-RU" sz="2000" spc="-20" baseline="0" dirty="0" smtClean="0"/>
                        <a:t> ленты, м</a:t>
                      </a:r>
                      <a:r>
                        <a:rPr lang="ru-RU" sz="2000" spc="-20" baseline="30000" dirty="0" smtClean="0"/>
                        <a:t>2</a:t>
                      </a:r>
                      <a:r>
                        <a:rPr lang="en-US" sz="2000" spc="-20" baseline="0" dirty="0" smtClean="0"/>
                        <a:t>/</a:t>
                      </a:r>
                      <a:r>
                        <a:rPr lang="ru-RU" sz="2000" spc="-20" baseline="0" dirty="0" smtClean="0"/>
                        <a:t>ч</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1,07</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0,56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0,85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0,58</a:t>
                      </a:r>
                      <a:endParaRPr lang="ru-RU" sz="2000" baseline="0" dirty="0"/>
                    </a:p>
                  </a:txBody>
                  <a:tcPr anchor="ctr"/>
                </a:tc>
              </a:tr>
              <a:tr h="315296">
                <a:tc>
                  <a:txBody>
                    <a:bodyPr/>
                    <a:lstStyle/>
                    <a:p>
                      <a:pPr algn="ctr">
                        <a:lnSpc>
                          <a:spcPts val="1900"/>
                        </a:lnSpc>
                        <a:spcBef>
                          <a:spcPts val="0"/>
                        </a:spcBef>
                      </a:pPr>
                      <a:r>
                        <a:rPr lang="ru-RU" sz="2000" spc="-20" dirty="0" smtClean="0"/>
                        <a:t>Размер</a:t>
                      </a:r>
                      <a:r>
                        <a:rPr lang="ru-RU" sz="2000" spc="-20" baseline="0" dirty="0" smtClean="0"/>
                        <a:t> кассеты, мм</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spc="-20" baseline="0" dirty="0" smtClean="0"/>
                        <a:t>188х104х25</a:t>
                      </a:r>
                      <a:endParaRPr lang="ru-RU" sz="2000" spc="-2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spc="-20" baseline="0" dirty="0" smtClean="0"/>
                        <a:t>18</a:t>
                      </a:r>
                      <a:r>
                        <a:rPr lang="en-US" sz="2000" spc="-20" baseline="0" dirty="0" smtClean="0"/>
                        <a:t>3</a:t>
                      </a:r>
                      <a:r>
                        <a:rPr lang="ru-RU" sz="2000" spc="-20" baseline="0" dirty="0" smtClean="0"/>
                        <a:t>х1</a:t>
                      </a:r>
                      <a:r>
                        <a:rPr lang="en-US" sz="2000" spc="-20" baseline="0" dirty="0" smtClean="0"/>
                        <a:t>10,5</a:t>
                      </a:r>
                      <a:r>
                        <a:rPr lang="ru-RU" sz="2000" spc="-20" baseline="0" dirty="0" smtClean="0"/>
                        <a:t>х2</a:t>
                      </a:r>
                      <a:r>
                        <a:rPr lang="en-US" sz="2000" spc="-20" baseline="0" dirty="0" smtClean="0"/>
                        <a:t>6</a:t>
                      </a:r>
                      <a:endParaRPr lang="ru-RU" sz="2000" spc="-2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spc="-20" baseline="0" dirty="0" smtClean="0"/>
                        <a:t>155x94x25</a:t>
                      </a:r>
                      <a:endParaRPr lang="ru-RU" sz="2000" spc="-2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spc="-20" baseline="0" dirty="0" smtClean="0"/>
                        <a:t>95x62,5x14</a:t>
                      </a:r>
                      <a:endParaRPr lang="ru-RU" sz="2000" spc="-20" baseline="0" dirty="0"/>
                    </a:p>
                  </a:txBody>
                  <a:tcPr anchor="ctr"/>
                </a:tc>
              </a:tr>
              <a:tr h="443235">
                <a:tc>
                  <a:txBody>
                    <a:bodyPr/>
                    <a:lstStyle/>
                    <a:p>
                      <a:pPr algn="ctr">
                        <a:lnSpc>
                          <a:spcPts val="1900"/>
                        </a:lnSpc>
                        <a:spcBef>
                          <a:spcPts val="0"/>
                        </a:spcBef>
                      </a:pPr>
                      <a:r>
                        <a:rPr lang="el-GR" sz="2000" spc="-20" dirty="0" smtClean="0"/>
                        <a:t>Θ</a:t>
                      </a:r>
                      <a:r>
                        <a:rPr lang="ru-RU" sz="2000" spc="-20" dirty="0" smtClean="0"/>
                        <a:t>, град</a:t>
                      </a:r>
                      <a:endParaRPr lang="ru-RU" sz="2000" spc="-20" dirty="0"/>
                    </a:p>
                  </a:txBody>
                  <a:tcPr anchor="ctr"/>
                </a:tc>
                <a:tc>
                  <a:txBody>
                    <a:bodyPr/>
                    <a:lstStyle/>
                    <a:p>
                      <a:pPr algn="ctr">
                        <a:lnSpc>
                          <a:spcPts val="1900"/>
                        </a:lnSpc>
                        <a:spcBef>
                          <a:spcPts val="0"/>
                        </a:spcBef>
                      </a:pPr>
                      <a:r>
                        <a:rPr lang="ru-RU" sz="2000" baseline="0" dirty="0" smtClean="0"/>
                        <a:t>5</a:t>
                      </a:r>
                      <a:r>
                        <a:rPr lang="ru-RU" sz="2000" baseline="30000" dirty="0" smtClean="0"/>
                        <a:t>о</a:t>
                      </a:r>
                      <a:r>
                        <a:rPr lang="ru-RU" sz="2000" baseline="0" dirty="0" smtClean="0"/>
                        <a:t>56</a:t>
                      </a:r>
                      <a:r>
                        <a:rPr lang="en-US" sz="2000" baseline="0" dirty="0" smtClean="0"/>
                        <a:t>’7,4”</a:t>
                      </a:r>
                      <a:endParaRPr lang="ru-RU" sz="2000" baseline="0" dirty="0"/>
                    </a:p>
                  </a:txBody>
                  <a:tcPr anchor="ctr"/>
                </a:tc>
                <a:tc>
                  <a:txBody>
                    <a:bodyPr/>
                    <a:lstStyle/>
                    <a:p>
                      <a:pPr algn="ctr">
                        <a:lnSpc>
                          <a:spcPts val="1900"/>
                        </a:lnSpc>
                        <a:spcBef>
                          <a:spcPts val="0"/>
                        </a:spcBef>
                      </a:pPr>
                      <a:r>
                        <a:rPr lang="en-US" sz="2000" baseline="0" dirty="0" smtClean="0"/>
                        <a:t>2</a:t>
                      </a:r>
                      <a:r>
                        <a:rPr lang="ru-RU" sz="2000" baseline="30000" dirty="0" smtClean="0"/>
                        <a:t>о</a:t>
                      </a:r>
                      <a:r>
                        <a:rPr lang="en-US" sz="2000" baseline="0" dirty="0" smtClean="0"/>
                        <a:t>38’0,5”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5</a:t>
                      </a:r>
                      <a:r>
                        <a:rPr lang="ru-RU" sz="2000" baseline="30000" dirty="0" smtClean="0"/>
                        <a:t>о</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a:t>
                      </a:r>
                      <a:r>
                        <a:rPr lang="ru-RU" sz="2000" baseline="30000" dirty="0" smtClean="0"/>
                        <a:t>о</a:t>
                      </a:r>
                      <a:r>
                        <a:rPr lang="en-US" sz="2000" baseline="0" dirty="0" smtClean="0"/>
                        <a:t>53’7,6”</a:t>
                      </a:r>
                      <a:endParaRPr lang="ru-RU" sz="2000" baseline="0" dirty="0"/>
                    </a:p>
                  </a:txBody>
                  <a:tcPr anchor="ctr"/>
                </a:tc>
              </a:tr>
            </a:tbl>
          </a:graphicData>
        </a:graphic>
      </p:graphicFrame>
      <p:sp>
        <p:nvSpPr>
          <p:cNvPr id="6"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Характеристики форматов </a:t>
            </a:r>
            <a:br>
              <a:rPr lang="ru-RU" sz="2800" b="1" dirty="0"/>
            </a:br>
            <a:r>
              <a:rPr lang="ru-RU" sz="2800" b="1" dirty="0"/>
              <a:t>наклонно-строчной видеозаписи</a:t>
            </a:r>
          </a:p>
        </p:txBody>
      </p:sp>
    </p:spTree>
    <p:extLst>
      <p:ext uri="{BB962C8B-B14F-4D97-AF65-F5344CB8AC3E}">
        <p14:creationId xmlns:p14="http://schemas.microsoft.com/office/powerpoint/2010/main" val="195446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a:t>
            </a:r>
            <a:r>
              <a:rPr lang="ru-RU" dirty="0" smtClean="0"/>
              <a:t>Цифровое </a:t>
            </a:r>
            <a:r>
              <a:rPr lang="ru-RU" dirty="0"/>
              <a:t>телевидение</a:t>
            </a:r>
          </a:p>
        </p:txBody>
      </p:sp>
      <p:sp>
        <p:nvSpPr>
          <p:cNvPr id="3" name="Объект 2"/>
          <p:cNvSpPr>
            <a:spLocks noGrp="1"/>
          </p:cNvSpPr>
          <p:nvPr>
            <p:ph idx="1"/>
          </p:nvPr>
        </p:nvSpPr>
        <p:spPr/>
        <p:txBody>
          <a:bodyPr/>
          <a:lstStyle/>
          <a:p>
            <a:r>
              <a:rPr lang="ru-RU" dirty="0"/>
              <a:t>Первые системы механического и электронного телевидения, в том числе цветные, были аналоговыми. Цифровое телевидение отличается от аналогового тем, что в эфир передаётся не аналоговый сигнал, а цифровой, представляющий собой поток данных, описывающих исходные аналоговые сигналы изображения и звука. Главное преимущество цифрового телевидения перед аналоговым — более высокая устойчивость к накоплению искажений на всех этапах производства программ и их доставки до конечного </a:t>
            </a:r>
            <a:r>
              <a:rPr lang="ru-RU" dirty="0" smtClean="0"/>
              <a:t>потребителя. </a:t>
            </a:r>
            <a:r>
              <a:rPr lang="ru-RU" dirty="0"/>
              <a:t>Ещё одно важное достоинство — меньший объём данных, передаваемых по каналам связи, а также широкие возможности для получения дополнительных сервисов. В полосе частот одного аналогового телевизионного канала передаются несколько каналов цифрового телевещания стандартной чёткости, что значительно снижает себестоимость распространения сигнала одного телеканала. За счёт освобождения диапазонов, ранее занятых аналоговым вещанием, получается так называемый «частотный дивиденд», который может использоваться, например, для некоторых систем мобильной связи (UMTS</a:t>
            </a:r>
            <a:r>
              <a:rPr lang="ru-RU" dirty="0" smtClean="0"/>
              <a:t>).</a:t>
            </a:r>
            <a:endParaRPr lang="ru-RU" dirty="0"/>
          </a:p>
        </p:txBody>
      </p:sp>
    </p:spTree>
    <p:extLst>
      <p:ext uri="{BB962C8B-B14F-4D97-AF65-F5344CB8AC3E}">
        <p14:creationId xmlns:p14="http://schemas.microsoft.com/office/powerpoint/2010/main" val="40250002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952596" y="1500175"/>
          <a:ext cx="8215370" cy="4579643"/>
        </p:xfrm>
        <a:graphic>
          <a:graphicData uri="http://schemas.openxmlformats.org/drawingml/2006/table">
            <a:tbl>
              <a:tblPr firstRow="1" bandRow="1">
                <a:tableStyleId>{5C22544A-7EE6-4342-B048-85BDC9FD1C3A}</a:tableStyleId>
              </a:tblPr>
              <a:tblGrid>
                <a:gridCol w="3765378"/>
                <a:gridCol w="2053844"/>
                <a:gridCol w="2396148"/>
              </a:tblGrid>
              <a:tr h="500066">
                <a:tc>
                  <a:txBody>
                    <a:bodyPr/>
                    <a:lstStyle/>
                    <a:p>
                      <a:pPr algn="ctr">
                        <a:lnSpc>
                          <a:spcPts val="2000"/>
                        </a:lnSpc>
                      </a:pPr>
                      <a:r>
                        <a:rPr lang="ru-RU" sz="2000" dirty="0" smtClean="0"/>
                        <a:t>Параметр</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spc="-20" dirty="0" smtClean="0"/>
                        <a:t>Формат </a:t>
                      </a:r>
                      <a:r>
                        <a:rPr lang="en-US" sz="2000" spc="-20" dirty="0" smtClean="0"/>
                        <a:t>D1</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spc="-20" dirty="0" smtClean="0"/>
                        <a:t>Формат </a:t>
                      </a:r>
                      <a:r>
                        <a:rPr lang="en-US" sz="2000" spc="-20" dirty="0" smtClean="0"/>
                        <a:t>D2</a:t>
                      </a:r>
                      <a:endParaRPr lang="ru-RU" sz="2000" dirty="0"/>
                    </a:p>
                  </a:txBody>
                  <a:tcPr anchor="ctr"/>
                </a:tc>
              </a:tr>
              <a:tr h="443235">
                <a:tc>
                  <a:txBody>
                    <a:bodyPr/>
                    <a:lstStyle/>
                    <a:p>
                      <a:pPr algn="ctr">
                        <a:lnSpc>
                          <a:spcPts val="1900"/>
                        </a:lnSpc>
                        <a:spcBef>
                          <a:spcPts val="0"/>
                        </a:spcBef>
                      </a:pPr>
                      <a:r>
                        <a:rPr lang="ru-RU" sz="2000" i="0" spc="-20" dirty="0" smtClean="0"/>
                        <a:t>Скорость</a:t>
                      </a:r>
                      <a:r>
                        <a:rPr lang="ru-RU" sz="2000" i="0" spc="-20" baseline="0" dirty="0" smtClean="0"/>
                        <a:t> ленты, мм</a:t>
                      </a:r>
                      <a:r>
                        <a:rPr lang="en-US" sz="2000" i="0" spc="-20" baseline="0" dirty="0" smtClean="0"/>
                        <a:t>/c</a:t>
                      </a:r>
                      <a:endParaRPr lang="ru-RU" sz="2000" i="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286,9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131,7</a:t>
                      </a:r>
                      <a:endParaRPr lang="ru-RU" sz="2000" baseline="0" dirty="0"/>
                    </a:p>
                  </a:txBody>
                  <a:tcPr anchor="ctr"/>
                </a:tc>
              </a:tr>
              <a:tr h="443235">
                <a:tc>
                  <a:txBody>
                    <a:bodyPr/>
                    <a:lstStyle/>
                    <a:p>
                      <a:pPr algn="ctr">
                        <a:lnSpc>
                          <a:spcPts val="1900"/>
                        </a:lnSpc>
                        <a:spcBef>
                          <a:spcPts val="0"/>
                        </a:spcBef>
                      </a:pPr>
                      <a:r>
                        <a:rPr lang="ru-RU" sz="2000" spc="-20" dirty="0" smtClean="0"/>
                        <a:t>Скорость записи, м</a:t>
                      </a:r>
                      <a:r>
                        <a:rPr lang="en-US" sz="2000" spc="-20" dirty="0" smtClean="0"/>
                        <a:t>/</a:t>
                      </a:r>
                      <a:r>
                        <a:rPr lang="ru-RU" sz="2000" spc="-20" dirty="0" smtClean="0"/>
                        <a:t>с</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36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22,5</a:t>
                      </a:r>
                      <a:endParaRPr lang="ru-RU" sz="2000" baseline="0" dirty="0"/>
                    </a:p>
                  </a:txBody>
                  <a:tcPr anchor="ctr"/>
                </a:tc>
              </a:tr>
              <a:tr h="443235">
                <a:tc>
                  <a:txBody>
                    <a:bodyPr/>
                    <a:lstStyle/>
                    <a:p>
                      <a:pPr algn="ctr">
                        <a:lnSpc>
                          <a:spcPts val="1900"/>
                        </a:lnSpc>
                        <a:spcBef>
                          <a:spcPts val="0"/>
                        </a:spcBef>
                      </a:pPr>
                      <a:r>
                        <a:rPr lang="ru-RU" sz="2000" spc="-20" dirty="0" smtClean="0"/>
                        <a:t>Диаметр БВГ, мм</a:t>
                      </a:r>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77</a:t>
                      </a:r>
                      <a:endParaRPr lang="ru-RU" sz="2000" baseline="0" dirty="0"/>
                    </a:p>
                  </a:txBody>
                  <a:tcPr anchor="ctr"/>
                </a:tc>
                <a:tc>
                  <a:txBody>
                    <a:bodyPr/>
                    <a:lstStyle/>
                    <a:p>
                      <a:pPr algn="ctr">
                        <a:lnSpc>
                          <a:spcPts val="1900"/>
                        </a:lnSpc>
                        <a:spcBef>
                          <a:spcPts val="0"/>
                        </a:spcBef>
                      </a:pPr>
                      <a:r>
                        <a:rPr lang="ru-RU" sz="2000" baseline="0" dirty="0" smtClean="0"/>
                        <a:t>96</a:t>
                      </a:r>
                      <a:endParaRPr lang="ru-RU" sz="2000" baseline="0" dirty="0"/>
                    </a:p>
                  </a:txBody>
                  <a:tcPr anchor="ctr"/>
                </a:tc>
              </a:tr>
              <a:tr h="458312">
                <a:tc>
                  <a:txBody>
                    <a:bodyPr/>
                    <a:lstStyle/>
                    <a:p>
                      <a:pPr algn="ctr">
                        <a:lnSpc>
                          <a:spcPts val="1900"/>
                        </a:lnSpc>
                        <a:spcBef>
                          <a:spcPts val="0"/>
                        </a:spcBef>
                      </a:pPr>
                      <a:r>
                        <a:rPr lang="el-GR" sz="2000" spc="-20" dirty="0" smtClean="0"/>
                        <a:t>Θ</a:t>
                      </a:r>
                      <a:r>
                        <a:rPr lang="ru-RU" sz="2000" spc="-20" dirty="0" smtClean="0"/>
                        <a:t>, град</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6,1326</a:t>
                      </a:r>
                      <a:r>
                        <a:rPr lang="ru-RU" sz="2000" baseline="30000" dirty="0" smtClean="0"/>
                        <a:t>о</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6,1326</a:t>
                      </a:r>
                      <a:r>
                        <a:rPr lang="ru-RU" sz="2000" baseline="30000" dirty="0" smtClean="0"/>
                        <a:t>о</a:t>
                      </a:r>
                      <a:endParaRPr lang="ru-RU" sz="2000" baseline="0" dirty="0"/>
                    </a:p>
                  </a:txBody>
                  <a:tcPr anchor="ctr"/>
                </a:tc>
              </a:tr>
              <a:tr h="458312">
                <a:tc>
                  <a:txBody>
                    <a:bodyPr/>
                    <a:lstStyle/>
                    <a:p>
                      <a:pPr algn="ctr">
                        <a:lnSpc>
                          <a:spcPts val="1900"/>
                        </a:lnSpc>
                        <a:spcBef>
                          <a:spcPts val="0"/>
                        </a:spcBef>
                      </a:pPr>
                      <a:r>
                        <a:rPr lang="ru-RU" sz="2000" spc="-20" dirty="0" smtClean="0"/>
                        <a:t>Ширина строчки записи, мкм</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35</a:t>
                      </a:r>
                      <a:endParaRPr lang="ru-RU" sz="2000" baseline="0" dirty="0"/>
                    </a:p>
                  </a:txBody>
                  <a:tcPr anchor="ctr"/>
                </a:tc>
              </a:tr>
              <a:tr h="458312">
                <a:tc>
                  <a:txBody>
                    <a:bodyPr/>
                    <a:lstStyle/>
                    <a:p>
                      <a:pPr algn="ctr">
                        <a:lnSpc>
                          <a:spcPts val="1900"/>
                        </a:lnSpc>
                        <a:spcBef>
                          <a:spcPts val="0"/>
                        </a:spcBef>
                      </a:pPr>
                      <a:r>
                        <a:rPr lang="ru-RU" sz="2000" spc="-20" dirty="0" smtClean="0"/>
                        <a:t>Плотность записи,</a:t>
                      </a:r>
                      <a:r>
                        <a:rPr lang="ru-RU" sz="2000" spc="-20" baseline="0" dirty="0" smtClean="0"/>
                        <a:t> бит</a:t>
                      </a:r>
                      <a:r>
                        <a:rPr lang="en-US" sz="2000" spc="-20" baseline="0" dirty="0" smtClean="0"/>
                        <a:t>/</a:t>
                      </a:r>
                      <a:r>
                        <a:rPr lang="ru-RU" sz="2000" spc="-20" baseline="0" dirty="0" smtClean="0"/>
                        <a:t>мм</a:t>
                      </a:r>
                      <a:r>
                        <a:rPr lang="ru-RU" sz="2000" spc="-20" baseline="30000" dirty="0" smtClean="0"/>
                        <a:t>2</a:t>
                      </a:r>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4,9х10</a:t>
                      </a:r>
                      <a:r>
                        <a:rPr lang="ru-RU" sz="2000" baseline="30000" dirty="0" smtClean="0"/>
                        <a:t>4</a:t>
                      </a:r>
                      <a:endParaRPr lang="ru-RU" sz="2000" baseline="30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7,2х10</a:t>
                      </a:r>
                      <a:r>
                        <a:rPr lang="ru-RU" sz="2000" baseline="30000" dirty="0" smtClean="0"/>
                        <a:t>4</a:t>
                      </a:r>
                      <a:endParaRPr lang="ru-RU" sz="2000" baseline="0" dirty="0"/>
                    </a:p>
                  </a:txBody>
                  <a:tcPr anchor="ctr"/>
                </a:tc>
              </a:tr>
              <a:tr h="458312">
                <a:tc>
                  <a:txBody>
                    <a:bodyPr/>
                    <a:lstStyle/>
                    <a:p>
                      <a:pPr algn="ctr">
                        <a:lnSpc>
                          <a:spcPts val="1900"/>
                        </a:lnSpc>
                        <a:spcBef>
                          <a:spcPts val="0"/>
                        </a:spcBef>
                      </a:pPr>
                      <a:r>
                        <a:rPr lang="ru-RU" sz="2000" spc="-20" dirty="0" smtClean="0"/>
                        <a:t>Число</a:t>
                      </a:r>
                      <a:r>
                        <a:rPr lang="ru-RU" sz="2000" spc="-20" baseline="0" dirty="0" smtClean="0"/>
                        <a:t> головок</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4</a:t>
                      </a:r>
                      <a:endParaRPr lang="ru-RU" sz="2000" baseline="0" dirty="0"/>
                    </a:p>
                  </a:txBody>
                  <a:tcPr anchor="ctr"/>
                </a:tc>
              </a:tr>
              <a:tr h="458312">
                <a:tc>
                  <a:txBody>
                    <a:bodyPr/>
                    <a:lstStyle/>
                    <a:p>
                      <a:pPr algn="ctr">
                        <a:lnSpc>
                          <a:spcPts val="1900"/>
                        </a:lnSpc>
                        <a:spcBef>
                          <a:spcPts val="0"/>
                        </a:spcBef>
                      </a:pPr>
                      <a:r>
                        <a:rPr lang="ru-RU" sz="2000" spc="-20" dirty="0" smtClean="0"/>
                        <a:t>Скорость</a:t>
                      </a:r>
                      <a:r>
                        <a:rPr lang="ru-RU" sz="2000" spc="-20" baseline="0" dirty="0" smtClean="0"/>
                        <a:t> потока, Мбит</a:t>
                      </a:r>
                      <a:r>
                        <a:rPr lang="en-US" sz="2000" spc="-20" baseline="0" dirty="0" smtClean="0"/>
                        <a:t>/</a:t>
                      </a:r>
                      <a:r>
                        <a:rPr lang="ru-RU" sz="2000" spc="-20" baseline="0" dirty="0" smtClean="0"/>
                        <a:t>с</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225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154</a:t>
                      </a:r>
                      <a:endParaRPr lang="ru-RU" sz="2000" baseline="0" dirty="0"/>
                    </a:p>
                  </a:txBody>
                  <a:tcPr anchor="ctr"/>
                </a:tc>
              </a:tr>
              <a:tr h="458312">
                <a:tc>
                  <a:txBody>
                    <a:bodyPr/>
                    <a:lstStyle/>
                    <a:p>
                      <a:pPr algn="ctr">
                        <a:lnSpc>
                          <a:spcPts val="1900"/>
                        </a:lnSpc>
                        <a:spcBef>
                          <a:spcPts val="0"/>
                        </a:spcBef>
                      </a:pPr>
                      <a:r>
                        <a:rPr lang="ru-RU" sz="2000" spc="-20" dirty="0" smtClean="0"/>
                        <a:t>Ширина ленты, мм</a:t>
                      </a:r>
                      <a:endParaRPr lang="ru-RU" sz="2000" spc="-2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000" baseline="0" dirty="0" smtClean="0"/>
                        <a:t>19</a:t>
                      </a:r>
                      <a:endParaRPr lang="ru-RU" sz="2000" baseline="0" dirty="0"/>
                    </a:p>
                  </a:txBody>
                  <a:tcPr anchor="ctr"/>
                </a:tc>
              </a:tr>
            </a:tbl>
          </a:graphicData>
        </a:graphic>
      </p:graphicFrame>
      <p:sp>
        <p:nvSpPr>
          <p:cNvPr id="6"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Характеристики форматов </a:t>
            </a:r>
            <a:br>
              <a:rPr lang="ru-RU" sz="2800" b="1" dirty="0"/>
            </a:br>
            <a:r>
              <a:rPr lang="ru-RU" sz="2800" b="1" dirty="0"/>
              <a:t>наклонно-строчной видеозаписи</a:t>
            </a:r>
          </a:p>
        </p:txBody>
      </p:sp>
    </p:spTree>
    <p:extLst>
      <p:ext uri="{BB962C8B-B14F-4D97-AF65-F5344CB8AC3E}">
        <p14:creationId xmlns:p14="http://schemas.microsoft.com/office/powerpoint/2010/main" val="2133700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95472" y="2428868"/>
            <a:ext cx="6357982" cy="3786214"/>
          </a:xfrm>
        </p:spPr>
        <p:txBody>
          <a:bodyPr>
            <a:normAutofit fontScale="85000" lnSpcReduction="20000"/>
          </a:bodyPr>
          <a:lstStyle/>
          <a:p>
            <a:r>
              <a:rPr lang="ru-RU" spc="-20" dirty="0"/>
              <a:t>Композитный формат;</a:t>
            </a:r>
          </a:p>
          <a:p>
            <a:r>
              <a:rPr lang="ru-RU" spc="-20" dirty="0"/>
              <a:t>Ширина ленты – 12,7 мм;</a:t>
            </a:r>
          </a:p>
          <a:p>
            <a:r>
              <a:rPr lang="ru-RU" spc="-20" dirty="0"/>
              <a:t>Частота дискретизации (4</a:t>
            </a:r>
            <a:r>
              <a:rPr lang="en-US" spc="-20" dirty="0"/>
              <a:t>F</a:t>
            </a:r>
            <a:r>
              <a:rPr lang="en-US" spc="-20" baseline="-25000" dirty="0"/>
              <a:t>S</a:t>
            </a:r>
            <a:r>
              <a:rPr lang="ru-RU" spc="-20" dirty="0"/>
              <a:t>)</a:t>
            </a:r>
            <a:r>
              <a:rPr lang="en-US" spc="-20" dirty="0"/>
              <a:t> </a:t>
            </a:r>
            <a:r>
              <a:rPr lang="ru-RU" spc="-20" dirty="0"/>
              <a:t>для </a:t>
            </a:r>
            <a:r>
              <a:rPr lang="en-US" spc="-20" dirty="0"/>
              <a:t>PAL </a:t>
            </a:r>
            <a:r>
              <a:rPr lang="ru-RU" spc="-20" dirty="0"/>
              <a:t>– 17,73 МГц;</a:t>
            </a:r>
          </a:p>
          <a:p>
            <a:r>
              <a:rPr lang="ru-RU" spc="-20" dirty="0"/>
              <a:t>Число разрядов квантования – 8;</a:t>
            </a:r>
          </a:p>
          <a:p>
            <a:r>
              <a:rPr lang="ru-RU" spc="-20" dirty="0"/>
              <a:t>Частота дискретизации звука – 48 кГц;</a:t>
            </a:r>
          </a:p>
          <a:p>
            <a:r>
              <a:rPr lang="ru-RU" spc="-20" dirty="0"/>
              <a:t>Ширина строчки записи – 18 мкм;</a:t>
            </a:r>
          </a:p>
          <a:p>
            <a:r>
              <a:rPr lang="ru-RU" spc="-20" dirty="0"/>
              <a:t>Θ = 4,9</a:t>
            </a:r>
            <a:r>
              <a:rPr lang="ru-RU" spc="-20" baseline="30000" dirty="0"/>
              <a:t>о</a:t>
            </a:r>
            <a:r>
              <a:rPr lang="ru-RU" spc="-20" dirty="0"/>
              <a:t>;</a:t>
            </a:r>
          </a:p>
          <a:p>
            <a:r>
              <a:rPr lang="ru-RU" spc="-20" dirty="0"/>
              <a:t>Защита от ошибок – код Рида-Соломона;</a:t>
            </a:r>
          </a:p>
          <a:p>
            <a:r>
              <a:rPr lang="ru-RU" spc="-20" dirty="0"/>
              <a:t>Канальный код – модифицированный код 8</a:t>
            </a:r>
            <a:r>
              <a:rPr lang="en-US" spc="-20" dirty="0"/>
              <a:t>/</a:t>
            </a:r>
            <a:r>
              <a:rPr lang="ru-RU" spc="-20" dirty="0"/>
              <a:t>14 со скремблированием;</a:t>
            </a:r>
          </a:p>
          <a:p>
            <a:r>
              <a:rPr lang="ru-RU" spc="-20" dirty="0"/>
              <a:t>Угол разворота ВГ </a:t>
            </a:r>
            <a:r>
              <a:rPr lang="ru-RU" spc="-20" dirty="0" err="1"/>
              <a:t>α </a:t>
            </a:r>
            <a:r>
              <a:rPr lang="ru-RU" spc="-20" dirty="0"/>
              <a:t>= ± 20</a:t>
            </a:r>
            <a:r>
              <a:rPr lang="ru-RU" spc="-20" baseline="30000" dirty="0"/>
              <a:t>о</a:t>
            </a:r>
            <a:r>
              <a:rPr lang="ru-RU" spc="-20" dirty="0"/>
              <a:t>.</a:t>
            </a:r>
          </a:p>
        </p:txBody>
      </p:sp>
      <p:sp>
        <p:nvSpPr>
          <p:cNvPr id="6" name="Скругленный прямоугольник 5"/>
          <p:cNvSpPr/>
          <p:nvPr/>
        </p:nvSpPr>
        <p:spPr>
          <a:xfrm>
            <a:off x="2095473" y="1785926"/>
            <a:ext cx="3788765"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a:solidFill>
                  <a:schemeClr val="tx1"/>
                </a:solidFill>
              </a:rPr>
              <a:t>Формат </a:t>
            </a:r>
            <a:r>
              <a:rPr lang="en-US" sz="2400" b="1" dirty="0">
                <a:solidFill>
                  <a:schemeClr val="tx1"/>
                </a:solidFill>
              </a:rPr>
              <a:t>D</a:t>
            </a:r>
            <a:r>
              <a:rPr lang="ru-RU" sz="2400" b="1" dirty="0">
                <a:solidFill>
                  <a:schemeClr val="tx1"/>
                </a:solidFill>
              </a:rPr>
              <a:t>3</a:t>
            </a:r>
          </a:p>
        </p:txBody>
      </p:sp>
      <p:sp>
        <p:nvSpPr>
          <p:cNvPr id="7" name="Содержимое 2"/>
          <p:cNvSpPr txBox="1">
            <a:spLocks/>
          </p:cNvSpPr>
          <p:nvPr/>
        </p:nvSpPr>
        <p:spPr>
          <a:xfrm>
            <a:off x="6381752" y="2214554"/>
            <a:ext cx="3643338" cy="4214842"/>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ru-RU" sz="3200" dirty="0"/>
          </a:p>
        </p:txBody>
      </p:sp>
      <p:sp>
        <p:nvSpPr>
          <p:cNvPr id="10"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Основные параметры цифровых форматов видеозаписи</a:t>
            </a:r>
          </a:p>
        </p:txBody>
      </p:sp>
    </p:spTree>
    <p:extLst>
      <p:ext uri="{BB962C8B-B14F-4D97-AF65-F5344CB8AC3E}">
        <p14:creationId xmlns:p14="http://schemas.microsoft.com/office/powerpoint/2010/main" val="2385128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95472" y="2428868"/>
            <a:ext cx="3786214" cy="4214842"/>
          </a:xfrm>
        </p:spPr>
        <p:txBody>
          <a:bodyPr>
            <a:normAutofit/>
          </a:bodyPr>
          <a:lstStyle/>
          <a:p>
            <a:r>
              <a:rPr lang="ru-RU" spc="-20" dirty="0"/>
              <a:t>Компонентный формат;</a:t>
            </a:r>
          </a:p>
          <a:p>
            <a:r>
              <a:rPr lang="ru-RU" spc="-20" dirty="0"/>
              <a:t>Сигналограмма практически идентична </a:t>
            </a:r>
            <a:r>
              <a:rPr lang="en-US" spc="-20" dirty="0"/>
              <a:t>D3</a:t>
            </a:r>
            <a:r>
              <a:rPr lang="ru-RU" spc="-20" dirty="0"/>
              <a:t>;</a:t>
            </a:r>
          </a:p>
          <a:p>
            <a:r>
              <a:rPr lang="ru-RU" spc="-20" dirty="0"/>
              <a:t>Скорость ленты увеличена в 2 раза по сравнению с </a:t>
            </a:r>
            <a:r>
              <a:rPr lang="en-US" spc="-20" dirty="0"/>
              <a:t>D3</a:t>
            </a:r>
            <a:r>
              <a:rPr lang="ru-RU" spc="-20" dirty="0"/>
              <a:t>;</a:t>
            </a:r>
          </a:p>
          <a:p>
            <a:r>
              <a:rPr lang="ru-RU" spc="-20" dirty="0"/>
              <a:t>Частота дискретизации 13,5 МГц (или 18 МГц);</a:t>
            </a:r>
          </a:p>
          <a:p>
            <a:r>
              <a:rPr lang="ru-RU" spc="-20" dirty="0"/>
              <a:t>Цифровой поток 270 Мбит</a:t>
            </a:r>
            <a:r>
              <a:rPr lang="en-US" spc="-20" dirty="0"/>
              <a:t>/c</a:t>
            </a:r>
            <a:r>
              <a:rPr lang="ru-RU" spc="-20" dirty="0"/>
              <a:t> (360 Мбит</a:t>
            </a:r>
            <a:r>
              <a:rPr lang="en-US" spc="-20" dirty="0"/>
              <a:t>/c</a:t>
            </a:r>
            <a:r>
              <a:rPr lang="ru-RU" spc="-20" dirty="0"/>
              <a:t>);</a:t>
            </a:r>
          </a:p>
          <a:p>
            <a:r>
              <a:rPr lang="ru-RU" spc="-20" dirty="0"/>
              <a:t>Систем сжатия информации нет.</a:t>
            </a:r>
            <a:endParaRPr lang="ru-RU" spc="-20" dirty="0"/>
          </a:p>
        </p:txBody>
      </p:sp>
      <p:sp>
        <p:nvSpPr>
          <p:cNvPr id="6" name="Скругленный прямоугольник 5"/>
          <p:cNvSpPr/>
          <p:nvPr/>
        </p:nvSpPr>
        <p:spPr>
          <a:xfrm>
            <a:off x="2095473" y="1785926"/>
            <a:ext cx="3788765"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a:solidFill>
                  <a:schemeClr val="tx1"/>
                </a:solidFill>
              </a:rPr>
              <a:t>Формат </a:t>
            </a:r>
            <a:r>
              <a:rPr lang="en-US" sz="2400" b="1" dirty="0">
                <a:solidFill>
                  <a:schemeClr val="tx1"/>
                </a:solidFill>
              </a:rPr>
              <a:t>D5</a:t>
            </a:r>
            <a:endParaRPr lang="ru-RU" sz="2400" b="1" dirty="0">
              <a:solidFill>
                <a:schemeClr val="tx1"/>
              </a:solidFill>
            </a:endParaRPr>
          </a:p>
        </p:txBody>
      </p:sp>
      <p:sp>
        <p:nvSpPr>
          <p:cNvPr id="7" name="Содержимое 2"/>
          <p:cNvSpPr txBox="1">
            <a:spLocks/>
          </p:cNvSpPr>
          <p:nvPr/>
        </p:nvSpPr>
        <p:spPr>
          <a:xfrm>
            <a:off x="6381752" y="2214554"/>
            <a:ext cx="3643338" cy="4214842"/>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ru-RU" sz="3200" dirty="0"/>
          </a:p>
        </p:txBody>
      </p:sp>
      <p:sp>
        <p:nvSpPr>
          <p:cNvPr id="8" name="Скругленный прямоугольник 7"/>
          <p:cNvSpPr/>
          <p:nvPr/>
        </p:nvSpPr>
        <p:spPr>
          <a:xfrm>
            <a:off x="6238876" y="1785926"/>
            <a:ext cx="3929090" cy="500066"/>
          </a:xfrm>
          <a:prstGeom prst="roundRect">
            <a:avLst/>
          </a:prstGeom>
          <a:gradFill>
            <a:gsLst>
              <a:gs pos="0">
                <a:schemeClr val="bg1">
                  <a:lumMod val="50000"/>
                  <a:alpha val="54000"/>
                </a:schemeClr>
              </a:gs>
              <a:gs pos="50000">
                <a:schemeClr val="accent1">
                  <a:tint val="44500"/>
                  <a:satMod val="160000"/>
                </a:schemeClr>
              </a:gs>
              <a:gs pos="75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a:solidFill>
                  <a:schemeClr val="tx1"/>
                </a:solidFill>
              </a:rPr>
              <a:t>Digital </a:t>
            </a:r>
            <a:r>
              <a:rPr lang="en-US" sz="2400" b="1" dirty="0" err="1">
                <a:solidFill>
                  <a:schemeClr val="tx1"/>
                </a:solidFill>
              </a:rPr>
              <a:t>Betacam</a:t>
            </a:r>
            <a:endParaRPr lang="ru-RU" sz="2400" b="1" dirty="0">
              <a:solidFill>
                <a:schemeClr val="tx1"/>
              </a:solidFill>
            </a:endParaRPr>
          </a:p>
        </p:txBody>
      </p:sp>
      <p:sp>
        <p:nvSpPr>
          <p:cNvPr id="9" name="Содержимое 2"/>
          <p:cNvSpPr txBox="1">
            <a:spLocks/>
          </p:cNvSpPr>
          <p:nvPr/>
        </p:nvSpPr>
        <p:spPr>
          <a:xfrm>
            <a:off x="6238876" y="2428868"/>
            <a:ext cx="3858928" cy="4214842"/>
          </a:xfrm>
          <a:prstGeom prst="rect">
            <a:avLst/>
          </a:prstGeom>
        </p:spPr>
        <p:txBody>
          <a:bodyPr vert="horz" lIns="91440" tIns="45720" rIns="91440" bIns="45720" rtlCol="0">
            <a:normAutofit fontScale="70000" lnSpcReduction="20000"/>
          </a:bodyPr>
          <a:lstStyle/>
          <a:p>
            <a:pPr marL="174625" indent="-174625">
              <a:spcBef>
                <a:spcPct val="20000"/>
              </a:spcBef>
              <a:buFont typeface="Arial" pitchFamily="34" charset="0"/>
              <a:buChar char="•"/>
              <a:defRPr/>
            </a:pPr>
            <a:r>
              <a:rPr lang="ru-RU" sz="3200" spc="-20" dirty="0"/>
              <a:t>Совместим с </a:t>
            </a:r>
            <a:r>
              <a:rPr lang="en-US" sz="3200" spc="-20" dirty="0" err="1"/>
              <a:t>Betacam</a:t>
            </a:r>
            <a:r>
              <a:rPr lang="en-US" sz="3200" spc="-20" dirty="0"/>
              <a:t> SP</a:t>
            </a:r>
            <a:r>
              <a:rPr lang="ru-RU" sz="3200" spc="-20" dirty="0"/>
              <a:t>;</a:t>
            </a:r>
          </a:p>
          <a:p>
            <a:pPr marL="174625" indent="-174625">
              <a:spcBef>
                <a:spcPct val="20000"/>
              </a:spcBef>
              <a:buFont typeface="Arial" pitchFamily="34" charset="0"/>
              <a:buChar char="•"/>
              <a:defRPr/>
            </a:pPr>
            <a:r>
              <a:rPr lang="ru-RU" sz="3200" spc="-20" dirty="0"/>
              <a:t>Дискретизация 4:2:2;</a:t>
            </a:r>
          </a:p>
          <a:p>
            <a:pPr marL="174625" indent="-174625">
              <a:spcBef>
                <a:spcPct val="20000"/>
              </a:spcBef>
              <a:buFont typeface="Arial" pitchFamily="34" charset="0"/>
              <a:buChar char="•"/>
              <a:defRPr/>
            </a:pPr>
            <a:r>
              <a:rPr lang="el-GR" sz="3200" spc="-20" dirty="0"/>
              <a:t>λ</a:t>
            </a:r>
            <a:r>
              <a:rPr lang="en-US" sz="3200" spc="-20" dirty="0"/>
              <a:t>min</a:t>
            </a:r>
            <a:r>
              <a:rPr lang="ru-RU" sz="3200" spc="-20" dirty="0"/>
              <a:t> = 0,59 мкм;</a:t>
            </a:r>
          </a:p>
          <a:p>
            <a:pPr marL="174625" indent="-174625">
              <a:spcBef>
                <a:spcPct val="20000"/>
              </a:spcBef>
              <a:buFont typeface="Arial" pitchFamily="34" charset="0"/>
              <a:buChar char="•"/>
              <a:defRPr/>
            </a:pPr>
            <a:r>
              <a:rPr lang="ru-RU" sz="3200" spc="-20" dirty="0"/>
              <a:t>Ширина строчки записи 26 мкм;</a:t>
            </a:r>
          </a:p>
          <a:p>
            <a:pPr marL="174625" indent="-174625">
              <a:spcBef>
                <a:spcPct val="20000"/>
              </a:spcBef>
              <a:buFont typeface="Arial" pitchFamily="34" charset="0"/>
              <a:buChar char="•"/>
              <a:defRPr/>
            </a:pPr>
            <a:r>
              <a:rPr lang="ru-RU" sz="3200" spc="-20" dirty="0"/>
              <a:t>Азимутальный угол </a:t>
            </a:r>
            <a:r>
              <a:rPr lang="el-GR" sz="3200" spc="-20" dirty="0"/>
              <a:t>α</a:t>
            </a:r>
            <a:r>
              <a:rPr lang="ru-RU" sz="3200" spc="-20" dirty="0"/>
              <a:t> = ±15</a:t>
            </a:r>
            <a:r>
              <a:rPr lang="ru-RU" sz="3200" spc="-20" baseline="30000" dirty="0"/>
              <a:t>о</a:t>
            </a:r>
            <a:r>
              <a:rPr lang="ru-RU" sz="3200" spc="-20" dirty="0"/>
              <a:t>;</a:t>
            </a:r>
          </a:p>
          <a:p>
            <a:pPr marL="174625" indent="-174625">
              <a:spcBef>
                <a:spcPct val="20000"/>
              </a:spcBef>
              <a:buFont typeface="Arial" pitchFamily="34" charset="0"/>
              <a:buChar char="•"/>
            </a:pPr>
            <a:r>
              <a:rPr lang="ru-RU" sz="3200" spc="-20" dirty="0"/>
              <a:t>Сжатие информации в 2 раза (дискретно-косинусное преобразование)</a:t>
            </a:r>
          </a:p>
          <a:p>
            <a:pPr marL="174625" indent="-174625">
              <a:spcBef>
                <a:spcPct val="20000"/>
              </a:spcBef>
              <a:buFont typeface="Arial" pitchFamily="34" charset="0"/>
              <a:buChar char="•"/>
              <a:defRPr/>
            </a:pPr>
            <a:r>
              <a:rPr lang="ru-RU" sz="3200" spc="-20" dirty="0"/>
              <a:t>Цифровой поток 125,6 Мбит</a:t>
            </a:r>
            <a:r>
              <a:rPr lang="en-US" sz="3200" spc="-20" dirty="0"/>
              <a:t>/c</a:t>
            </a:r>
            <a:r>
              <a:rPr lang="ru-RU" sz="3200" spc="-20" dirty="0"/>
              <a:t>;</a:t>
            </a:r>
          </a:p>
        </p:txBody>
      </p:sp>
      <p:sp>
        <p:nvSpPr>
          <p:cNvPr id="10"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Основные параметры цифровых форматов видеозаписи</a:t>
            </a:r>
          </a:p>
        </p:txBody>
      </p:sp>
    </p:spTree>
    <p:extLst>
      <p:ext uri="{BB962C8B-B14F-4D97-AF65-F5344CB8AC3E}">
        <p14:creationId xmlns:p14="http://schemas.microsoft.com/office/powerpoint/2010/main" val="2895814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2024034" y="1285860"/>
            <a:ext cx="8215370" cy="3000396"/>
          </a:xfrm>
          <a:prstGeom prst="roundRect">
            <a:avLst>
              <a:gd name="adj" fmla="val 9606"/>
            </a:avLst>
          </a:prstGeom>
          <a:gradFill>
            <a:gsLst>
              <a:gs pos="0">
                <a:schemeClr val="bg1">
                  <a:lumMod val="85000"/>
                </a:schemeClr>
              </a:gs>
              <a:gs pos="50000">
                <a:schemeClr val="bg1">
                  <a:lumMod val="85000"/>
                </a:schemeClr>
              </a:gs>
              <a:gs pos="88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7913"/>
            <a:r>
              <a:rPr lang="ru-RU" sz="2200" dirty="0">
                <a:solidFill>
                  <a:schemeClr val="tx1"/>
                </a:solidFill>
              </a:rPr>
              <a:t>Скорость вращения дисков – 3000 об</a:t>
            </a:r>
            <a:r>
              <a:rPr lang="en-US" sz="2200" dirty="0">
                <a:solidFill>
                  <a:schemeClr val="tx1"/>
                </a:solidFill>
              </a:rPr>
              <a:t>/</a:t>
            </a:r>
            <a:r>
              <a:rPr lang="ru-RU" sz="2200" dirty="0">
                <a:solidFill>
                  <a:schemeClr val="tx1"/>
                </a:solidFill>
              </a:rPr>
              <a:t>мин (50 Гц);</a:t>
            </a:r>
          </a:p>
          <a:p>
            <a:pPr marL="174625" indent="-174625">
              <a:spcBef>
                <a:spcPts val="600"/>
              </a:spcBef>
              <a:buFont typeface="Arial" pitchFamily="34" charset="0"/>
              <a:buChar char="•"/>
            </a:pPr>
            <a:r>
              <a:rPr lang="ru-RU" sz="2200" dirty="0">
                <a:solidFill>
                  <a:schemeClr val="tx1"/>
                </a:solidFill>
              </a:rPr>
              <a:t>Диаметр диска – 400 мм, </a:t>
            </a:r>
            <a:r>
              <a:rPr lang="en-US" sz="2200" dirty="0">
                <a:solidFill>
                  <a:schemeClr val="tx1"/>
                </a:solidFill>
              </a:rPr>
              <a:t>t</a:t>
            </a:r>
            <a:r>
              <a:rPr lang="el-GR" sz="2200" baseline="-25000" dirty="0">
                <a:solidFill>
                  <a:schemeClr val="tx1"/>
                </a:solidFill>
              </a:rPr>
              <a:t>Σ</a:t>
            </a:r>
            <a:r>
              <a:rPr lang="el-GR" sz="2200" dirty="0">
                <a:solidFill>
                  <a:schemeClr val="tx1"/>
                </a:solidFill>
              </a:rPr>
              <a:t>≈</a:t>
            </a:r>
            <a:r>
              <a:rPr lang="en-US" sz="2200" dirty="0">
                <a:solidFill>
                  <a:schemeClr val="tx1"/>
                </a:solidFill>
              </a:rPr>
              <a:t> 36 c</a:t>
            </a:r>
            <a:r>
              <a:rPr lang="ru-RU" sz="2200" dirty="0">
                <a:solidFill>
                  <a:schemeClr val="tx1"/>
                </a:solidFill>
              </a:rPr>
              <a:t>, 1800 полей;</a:t>
            </a:r>
          </a:p>
          <a:p>
            <a:pPr marL="174625" indent="-174625">
              <a:buFont typeface="Arial" pitchFamily="34" charset="0"/>
              <a:buChar char="•"/>
            </a:pPr>
            <a:r>
              <a:rPr lang="ru-RU" sz="2200" dirty="0">
                <a:solidFill>
                  <a:schemeClr val="tx1"/>
                </a:solidFill>
              </a:rPr>
              <a:t>1 оборот – 1 поле;</a:t>
            </a:r>
          </a:p>
          <a:p>
            <a:pPr marL="174625" indent="-174625">
              <a:buFont typeface="Arial" pitchFamily="34" charset="0"/>
              <a:buChar char="•"/>
            </a:pPr>
            <a:r>
              <a:rPr lang="ru-RU" sz="2200" dirty="0">
                <a:solidFill>
                  <a:schemeClr val="tx1"/>
                </a:solidFill>
              </a:rPr>
              <a:t>Полоса частот сигнала 15 МГц;</a:t>
            </a:r>
          </a:p>
          <a:p>
            <a:pPr marL="174625" indent="-174625">
              <a:buFont typeface="Arial" pitchFamily="34" charset="0"/>
              <a:buChar char="•"/>
            </a:pPr>
            <a:r>
              <a:rPr lang="ru-RU" sz="2200" dirty="0">
                <a:solidFill>
                  <a:schemeClr val="tx1"/>
                </a:solidFill>
              </a:rPr>
              <a:t>Частотная модуляция;</a:t>
            </a:r>
          </a:p>
          <a:p>
            <a:pPr marL="174625" indent="-174625">
              <a:buFont typeface="Arial" pitchFamily="34" charset="0"/>
              <a:buChar char="•"/>
            </a:pPr>
            <a:r>
              <a:rPr lang="ru-RU" sz="2200" dirty="0">
                <a:solidFill>
                  <a:schemeClr val="tx1"/>
                </a:solidFill>
              </a:rPr>
              <a:t>Перемещение от кадра к кадру – </a:t>
            </a:r>
            <a:endParaRPr lang="en-US" sz="2200" dirty="0">
              <a:solidFill>
                <a:schemeClr val="tx1"/>
              </a:solidFill>
            </a:endParaRPr>
          </a:p>
          <a:p>
            <a:pPr marL="174625" indent="-174625">
              <a:buFont typeface="Arial" pitchFamily="34" charset="0"/>
              <a:buChar char="•"/>
            </a:pPr>
            <a:r>
              <a:rPr lang="ru-RU" sz="2200" dirty="0">
                <a:solidFill>
                  <a:schemeClr val="tx1"/>
                </a:solidFill>
              </a:rPr>
              <a:t>пошаговый двигатель;</a:t>
            </a:r>
          </a:p>
          <a:p>
            <a:pPr marL="174625" indent="-174625">
              <a:buFont typeface="Arial" pitchFamily="34" charset="0"/>
              <a:buChar char="•"/>
            </a:pPr>
            <a:r>
              <a:rPr lang="ru-RU" sz="2200" dirty="0">
                <a:solidFill>
                  <a:schemeClr val="tx1"/>
                </a:solidFill>
              </a:rPr>
              <a:t>Возможность замедленного воспроизведения.</a:t>
            </a:r>
            <a:endParaRPr lang="ru-RU" sz="2200" dirty="0">
              <a:solidFill>
                <a:schemeClr val="tx1"/>
              </a:solidFill>
            </a:endParaRPr>
          </a:p>
        </p:txBody>
      </p:sp>
      <p:sp>
        <p:nvSpPr>
          <p:cNvPr id="7" name="TextBox 6"/>
          <p:cNvSpPr txBox="1"/>
          <p:nvPr/>
        </p:nvSpPr>
        <p:spPr>
          <a:xfrm>
            <a:off x="2139716" y="1334859"/>
            <a:ext cx="1143008"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1956 г.</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53" name="Группа 52"/>
          <p:cNvGrpSpPr/>
          <p:nvPr/>
        </p:nvGrpSpPr>
        <p:grpSpPr>
          <a:xfrm>
            <a:off x="6453190" y="1928802"/>
            <a:ext cx="3714776" cy="2214578"/>
            <a:chOff x="5143504" y="1571612"/>
            <a:chExt cx="3714776" cy="2214578"/>
          </a:xfrm>
        </p:grpSpPr>
        <p:grpSp>
          <p:nvGrpSpPr>
            <p:cNvPr id="49" name="Группа 48"/>
            <p:cNvGrpSpPr/>
            <p:nvPr/>
          </p:nvGrpSpPr>
          <p:grpSpPr>
            <a:xfrm>
              <a:off x="5929322" y="1571612"/>
              <a:ext cx="2928958" cy="2214578"/>
              <a:chOff x="214282" y="3929066"/>
              <a:chExt cx="2928958" cy="2214578"/>
            </a:xfrm>
          </p:grpSpPr>
          <p:grpSp>
            <p:nvGrpSpPr>
              <p:cNvPr id="32" name="Группа 31"/>
              <p:cNvGrpSpPr/>
              <p:nvPr/>
            </p:nvGrpSpPr>
            <p:grpSpPr>
              <a:xfrm>
                <a:off x="500034" y="4000504"/>
                <a:ext cx="2214578" cy="2143140"/>
                <a:chOff x="5715008" y="4143380"/>
                <a:chExt cx="2214578" cy="2143140"/>
              </a:xfrm>
            </p:grpSpPr>
            <p:cxnSp>
              <p:nvCxnSpPr>
                <p:cNvPr id="28" name="Прямая соединительная линия 27"/>
                <p:cNvCxnSpPr/>
                <p:nvPr/>
              </p:nvCxnSpPr>
              <p:spPr>
                <a:xfrm rot="5400000" flipH="1" flipV="1">
                  <a:off x="6735025" y="6082905"/>
                  <a:ext cx="202749" cy="340"/>
                </a:xfrm>
                <a:prstGeom prst="line">
                  <a:avLst/>
                </a:prstGeom>
                <a:ln w="38100">
                  <a:solidFill>
                    <a:schemeClr val="tx1">
                      <a:lumMod val="65000"/>
                      <a:lumOff val="35000"/>
                    </a:schemeClr>
                  </a:solidFill>
                </a:ln>
                <a:effectLst>
                  <a:outerShdw blurRad="76200" dir="18900000" sy="23000" kx="-1200000" algn="bl" rotWithShape="0">
                    <a:prstClr val="black">
                      <a:alpha val="20000"/>
                    </a:prstClr>
                  </a:outerShdw>
                </a:effectLst>
                <a:scene3d>
                  <a:camera prst="orthographicFront"/>
                  <a:lightRig rig="threePt" dir="t"/>
                </a:scene3d>
                <a:sp3d prstMaterial="dkEdge"/>
              </p:spPr>
              <p:style>
                <a:lnRef idx="2">
                  <a:schemeClr val="dk1"/>
                </a:lnRef>
                <a:fillRef idx="0">
                  <a:schemeClr val="dk1"/>
                </a:fillRef>
                <a:effectRef idx="1">
                  <a:schemeClr val="dk1"/>
                </a:effectRef>
                <a:fontRef idx="minor">
                  <a:schemeClr val="tx1"/>
                </a:fontRef>
              </p:style>
            </p:cxnSp>
            <p:sp>
              <p:nvSpPr>
                <p:cNvPr id="18" name="Овал 17"/>
                <p:cNvSpPr/>
                <p:nvPr/>
              </p:nvSpPr>
              <p:spPr>
                <a:xfrm>
                  <a:off x="5715008" y="4143380"/>
                  <a:ext cx="2214578" cy="2143140"/>
                </a:xfrm>
                <a:prstGeom prst="ellipse">
                  <a:avLst/>
                </a:prstGeom>
                <a:solidFill>
                  <a:schemeClr val="accent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p:cNvCxnSpPr/>
                <p:nvPr/>
              </p:nvCxnSpPr>
              <p:spPr>
                <a:xfrm rot="5400000" flipH="1" flipV="1">
                  <a:off x="6372676" y="4743677"/>
                  <a:ext cx="928694" cy="1588"/>
                </a:xfrm>
                <a:prstGeom prst="line">
                  <a:avLst/>
                </a:prstGeom>
                <a:ln w="38100">
                  <a:solidFill>
                    <a:schemeClr val="tx1">
                      <a:lumMod val="65000"/>
                      <a:lumOff val="35000"/>
                    </a:schemeClr>
                  </a:solidFill>
                </a:ln>
                <a:effectLst>
                  <a:outerShdw blurRad="76200" dir="18900000" sy="23000" kx="-1200000" algn="bl" rotWithShape="0">
                    <a:prstClr val="black">
                      <a:alpha val="20000"/>
                    </a:prstClr>
                  </a:outerShdw>
                </a:effectLst>
                <a:scene3d>
                  <a:camera prst="orthographicFront"/>
                  <a:lightRig rig="threePt" dir="t"/>
                </a:scene3d>
                <a:sp3d prstMaterial="dkEdge"/>
              </p:spPr>
              <p:style>
                <a:lnRef idx="2">
                  <a:schemeClr val="dk1"/>
                </a:lnRef>
                <a:fillRef idx="0">
                  <a:schemeClr val="dk1"/>
                </a:fillRef>
                <a:effectRef idx="1">
                  <a:schemeClr val="dk1"/>
                </a:effectRef>
                <a:fontRef idx="minor">
                  <a:schemeClr val="tx1"/>
                </a:fontRef>
              </p:style>
            </p:cxnSp>
          </p:grpSp>
          <p:sp>
            <p:nvSpPr>
              <p:cNvPr id="34" name="Дуга 33"/>
              <p:cNvSpPr/>
              <p:nvPr/>
            </p:nvSpPr>
            <p:spPr>
              <a:xfrm>
                <a:off x="928662" y="3929066"/>
                <a:ext cx="1285884" cy="928694"/>
              </a:xfrm>
              <a:prstGeom prst="arc">
                <a:avLst>
                  <a:gd name="adj1" fmla="val 12256450"/>
                  <a:gd name="adj2" fmla="val 8313115"/>
                </a:avLst>
              </a:prstGeom>
              <a:ln w="50800">
                <a:solidFill>
                  <a:schemeClr val="tx1">
                    <a:lumMod val="95000"/>
                    <a:lumOff val="5000"/>
                  </a:schemeClr>
                </a:solidFill>
                <a:headEnd type="none" w="med" len="med"/>
                <a:tailEnd type="stealth" w="lg" len="lg"/>
              </a:ln>
              <a:effectLst/>
              <a:scene3d>
                <a:camera prst="orthographicFront">
                  <a:rot lat="17699988"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40" name="Группа 39"/>
              <p:cNvGrpSpPr/>
              <p:nvPr/>
            </p:nvGrpSpPr>
            <p:grpSpPr>
              <a:xfrm>
                <a:off x="214282" y="5214950"/>
                <a:ext cx="1071570" cy="285752"/>
                <a:chOff x="7572396" y="4286256"/>
                <a:chExt cx="1071570" cy="285752"/>
              </a:xfrm>
              <a:scene3d>
                <a:camera prst="orthographicFront">
                  <a:rot lat="1200000" lon="7799979" rev="0"/>
                </a:camera>
                <a:lightRig rig="threePt" dir="t"/>
              </a:scene3d>
            </p:grpSpPr>
            <p:sp>
              <p:nvSpPr>
                <p:cNvPr id="35" name="Овал 34"/>
                <p:cNvSpPr/>
                <p:nvPr/>
              </p:nvSpPr>
              <p:spPr>
                <a:xfrm>
                  <a:off x="7572396" y="4429132"/>
                  <a:ext cx="142876" cy="142876"/>
                </a:xfrm>
                <a:prstGeom prst="ellipse">
                  <a:avLst/>
                </a:prstGeom>
                <a:solidFill>
                  <a:schemeClr val="tx1">
                    <a:lumMod val="65000"/>
                    <a:lumOff val="35000"/>
                  </a:schemeClr>
                </a:solidFill>
                <a:ln>
                  <a:solidFill>
                    <a:schemeClr val="tx1">
                      <a:lumMod val="65000"/>
                      <a:lumOff val="35000"/>
                    </a:schemeClr>
                  </a:solidFill>
                </a:ln>
                <a:sp3d prstMaterial="dkEdge">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7" name="Прямая соединительная линия 36"/>
                <p:cNvCxnSpPr>
                  <a:stCxn id="35" idx="0"/>
                </p:cNvCxnSpPr>
                <p:nvPr/>
              </p:nvCxnSpPr>
              <p:spPr>
                <a:xfrm rot="5400000" flipH="1" flipV="1">
                  <a:off x="7572396" y="4357694"/>
                  <a:ext cx="142876" cy="1588"/>
                </a:xfrm>
                <a:prstGeom prst="line">
                  <a:avLst/>
                </a:prstGeom>
                <a:ln w="25400">
                  <a:solidFill>
                    <a:schemeClr val="tx1">
                      <a:lumMod val="65000"/>
                      <a:lumOff val="35000"/>
                    </a:schemeClr>
                  </a:solidFill>
                </a:ln>
                <a:sp3d prstMaterial="dkEdge">
                  <a:bevelT w="101600" prst="riblet"/>
                </a:sp3d>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7643834" y="4286256"/>
                  <a:ext cx="1000132" cy="1588"/>
                </a:xfrm>
                <a:prstGeom prst="line">
                  <a:avLst/>
                </a:prstGeom>
                <a:ln w="25400">
                  <a:solidFill>
                    <a:schemeClr val="tx1">
                      <a:lumMod val="65000"/>
                      <a:lumOff val="35000"/>
                    </a:schemeClr>
                  </a:solidFill>
                </a:ln>
                <a:sp3d prstMaterial="dkEdge">
                  <a:bevelT w="101600" prst="riblet"/>
                </a:sp3d>
              </p:spPr>
              <p:style>
                <a:lnRef idx="1">
                  <a:schemeClr val="accent1"/>
                </a:lnRef>
                <a:fillRef idx="0">
                  <a:schemeClr val="accent1"/>
                </a:fillRef>
                <a:effectRef idx="0">
                  <a:schemeClr val="accent1"/>
                </a:effectRef>
                <a:fontRef idx="minor">
                  <a:schemeClr val="tx1"/>
                </a:fontRef>
              </p:style>
            </p:cxnSp>
          </p:grpSp>
          <p:grpSp>
            <p:nvGrpSpPr>
              <p:cNvPr id="45" name="Группа 44"/>
              <p:cNvGrpSpPr/>
              <p:nvPr/>
            </p:nvGrpSpPr>
            <p:grpSpPr>
              <a:xfrm>
                <a:off x="2071670" y="4572008"/>
                <a:ext cx="1071570" cy="285752"/>
                <a:chOff x="7572396" y="4286256"/>
                <a:chExt cx="1071570" cy="285752"/>
              </a:xfrm>
              <a:scene3d>
                <a:camera prst="orthographicFront">
                  <a:rot lat="1800000" lon="19499988" rev="0"/>
                </a:camera>
                <a:lightRig rig="threePt" dir="t"/>
              </a:scene3d>
            </p:grpSpPr>
            <p:sp>
              <p:nvSpPr>
                <p:cNvPr id="46" name="Овал 45"/>
                <p:cNvSpPr/>
                <p:nvPr/>
              </p:nvSpPr>
              <p:spPr>
                <a:xfrm>
                  <a:off x="7572396" y="4429132"/>
                  <a:ext cx="142876" cy="142876"/>
                </a:xfrm>
                <a:prstGeom prst="ellipse">
                  <a:avLst/>
                </a:prstGeom>
                <a:solidFill>
                  <a:schemeClr val="tx1">
                    <a:lumMod val="65000"/>
                    <a:lumOff val="35000"/>
                  </a:schemeClr>
                </a:solidFill>
                <a:ln>
                  <a:solidFill>
                    <a:schemeClr val="tx1">
                      <a:lumMod val="65000"/>
                      <a:lumOff val="35000"/>
                    </a:schemeClr>
                  </a:solidFill>
                </a:ln>
                <a:sp3d prstMaterial="dkEdge">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7" name="Прямая соединительная линия 46"/>
                <p:cNvCxnSpPr>
                  <a:stCxn id="46" idx="0"/>
                </p:cNvCxnSpPr>
                <p:nvPr/>
              </p:nvCxnSpPr>
              <p:spPr>
                <a:xfrm rot="5400000" flipH="1" flipV="1">
                  <a:off x="7572396" y="4357694"/>
                  <a:ext cx="142876" cy="1588"/>
                </a:xfrm>
                <a:prstGeom prst="line">
                  <a:avLst/>
                </a:prstGeom>
                <a:ln w="25400">
                  <a:solidFill>
                    <a:schemeClr val="tx1">
                      <a:lumMod val="65000"/>
                      <a:lumOff val="35000"/>
                    </a:schemeClr>
                  </a:solidFill>
                </a:ln>
                <a:sp3d prstMaterial="dkEdge">
                  <a:bevelT w="101600" prst="riblet"/>
                </a:sp3d>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7643834" y="4286256"/>
                  <a:ext cx="1000132" cy="1588"/>
                </a:xfrm>
                <a:prstGeom prst="line">
                  <a:avLst/>
                </a:prstGeom>
                <a:ln w="25400">
                  <a:solidFill>
                    <a:schemeClr val="tx1">
                      <a:lumMod val="65000"/>
                      <a:lumOff val="35000"/>
                    </a:schemeClr>
                  </a:solidFill>
                </a:ln>
                <a:sp3d prstMaterial="dkEdge">
                  <a:bevelT w="101600" prst="riblet"/>
                </a:sp3d>
              </p:spPr>
              <p:style>
                <a:lnRef idx="1">
                  <a:schemeClr val="accent1"/>
                </a:lnRef>
                <a:fillRef idx="0">
                  <a:schemeClr val="accent1"/>
                </a:fillRef>
                <a:effectRef idx="0">
                  <a:schemeClr val="accent1"/>
                </a:effectRef>
                <a:fontRef idx="minor">
                  <a:schemeClr val="tx1"/>
                </a:fontRef>
              </p:style>
            </p:cxnSp>
          </p:grpSp>
        </p:grpSp>
        <p:sp>
          <p:nvSpPr>
            <p:cNvPr id="50" name="TextBox 49"/>
            <p:cNvSpPr txBox="1"/>
            <p:nvPr/>
          </p:nvSpPr>
          <p:spPr>
            <a:xfrm>
              <a:off x="5857884" y="2500306"/>
              <a:ext cx="571504" cy="400110"/>
            </a:xfrm>
            <a:prstGeom prst="rect">
              <a:avLst/>
            </a:prstGeom>
            <a:noFill/>
          </p:spPr>
          <p:txBody>
            <a:bodyPr wrap="square" rtlCol="0">
              <a:spAutoFit/>
            </a:bodyPr>
            <a:lstStyle/>
            <a:p>
              <a:r>
                <a:rPr lang="ru-RU" sz="2000" b="1" dirty="0"/>
                <a:t>ВГ1</a:t>
              </a:r>
              <a:endParaRPr lang="ru-RU" sz="2000" b="1" dirty="0"/>
            </a:p>
          </p:txBody>
        </p:sp>
        <p:sp>
          <p:nvSpPr>
            <p:cNvPr id="51" name="TextBox 50"/>
            <p:cNvSpPr txBox="1"/>
            <p:nvPr/>
          </p:nvSpPr>
          <p:spPr>
            <a:xfrm>
              <a:off x="8072462" y="1714488"/>
              <a:ext cx="571504" cy="400110"/>
            </a:xfrm>
            <a:prstGeom prst="rect">
              <a:avLst/>
            </a:prstGeom>
            <a:noFill/>
          </p:spPr>
          <p:txBody>
            <a:bodyPr wrap="square" rtlCol="0">
              <a:spAutoFit/>
            </a:bodyPr>
            <a:lstStyle/>
            <a:p>
              <a:r>
                <a:rPr lang="ru-RU" sz="2000" b="1" dirty="0"/>
                <a:t>ВГ2</a:t>
              </a:r>
              <a:endParaRPr lang="ru-RU" sz="2000" b="1" dirty="0"/>
            </a:p>
          </p:txBody>
        </p:sp>
        <p:sp>
          <p:nvSpPr>
            <p:cNvPr id="52" name="TextBox 51"/>
            <p:cNvSpPr txBox="1"/>
            <p:nvPr/>
          </p:nvSpPr>
          <p:spPr>
            <a:xfrm>
              <a:off x="5143504" y="1857364"/>
              <a:ext cx="1643074" cy="400110"/>
            </a:xfrm>
            <a:prstGeom prst="rect">
              <a:avLst/>
            </a:prstGeom>
            <a:noFill/>
          </p:spPr>
          <p:txBody>
            <a:bodyPr wrap="square" rtlCol="0">
              <a:spAutoFit/>
            </a:bodyPr>
            <a:lstStyle/>
            <a:p>
              <a:r>
                <a:rPr lang="ru-RU" sz="2000" b="1" dirty="0"/>
                <a:t>3000 об</a:t>
              </a:r>
              <a:r>
                <a:rPr lang="en-US" sz="2000" b="1" dirty="0"/>
                <a:t>/</a:t>
              </a:r>
              <a:r>
                <a:rPr lang="ru-RU" sz="2000" b="1" dirty="0"/>
                <a:t>мин</a:t>
              </a:r>
              <a:endParaRPr lang="ru-RU" sz="2000" b="1" dirty="0"/>
            </a:p>
          </p:txBody>
        </p:sp>
      </p:grpSp>
      <p:sp>
        <p:nvSpPr>
          <p:cNvPr id="54" name="Скругленный прямоугольник 53"/>
          <p:cNvSpPr/>
          <p:nvPr/>
        </p:nvSpPr>
        <p:spPr>
          <a:xfrm>
            <a:off x="2024034" y="4500571"/>
            <a:ext cx="8215370" cy="2143139"/>
          </a:xfrm>
          <a:prstGeom prst="roundRect">
            <a:avLst>
              <a:gd name="adj" fmla="val 9606"/>
            </a:avLst>
          </a:prstGeom>
          <a:gradFill>
            <a:gsLst>
              <a:gs pos="0">
                <a:schemeClr val="bg1">
                  <a:lumMod val="85000"/>
                </a:schemeClr>
              </a:gs>
              <a:gs pos="50000">
                <a:schemeClr val="bg1">
                  <a:lumMod val="85000"/>
                </a:schemeClr>
              </a:gs>
              <a:gs pos="88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7913">
              <a:spcBef>
                <a:spcPts val="1200"/>
              </a:spcBef>
            </a:pPr>
            <a:r>
              <a:rPr lang="ru-RU" sz="2200" dirty="0">
                <a:solidFill>
                  <a:schemeClr val="tx1"/>
                </a:solidFill>
              </a:rPr>
              <a:t>Запись ТВ-изображения на жесткий компьютерный диск</a:t>
            </a:r>
          </a:p>
          <a:p>
            <a:pPr marL="174625" indent="-174625">
              <a:spcBef>
                <a:spcPts val="600"/>
              </a:spcBef>
              <a:buFont typeface="Arial" pitchFamily="34" charset="0"/>
              <a:buChar char="•"/>
            </a:pPr>
            <a:r>
              <a:rPr lang="ru-RU" sz="2200" dirty="0">
                <a:solidFill>
                  <a:schemeClr val="tx1"/>
                </a:solidFill>
              </a:rPr>
              <a:t>Емкость – 80 Мбайт (14 дисков, 100 кадров (компонентный цифровой формат 4:2:2, 1 кадр ≈ 830 кбайт;</a:t>
            </a:r>
          </a:p>
          <a:p>
            <a:pPr marL="174625" indent="-174625">
              <a:buFont typeface="Arial" pitchFamily="34" charset="0"/>
              <a:buChar char="•"/>
            </a:pPr>
            <a:r>
              <a:rPr lang="ru-RU" sz="2200" dirty="0">
                <a:solidFill>
                  <a:schemeClr val="tx1"/>
                </a:solidFill>
              </a:rPr>
              <a:t>Время записи и воспроизведения 1 изображения – 1,5 с;</a:t>
            </a:r>
          </a:p>
          <a:p>
            <a:pPr marL="174625" indent="-174625">
              <a:buFont typeface="Arial" pitchFamily="34" charset="0"/>
              <a:buChar char="•"/>
            </a:pPr>
            <a:r>
              <a:rPr lang="ru-RU" sz="2200" dirty="0">
                <a:solidFill>
                  <a:schemeClr val="tx1"/>
                </a:solidFill>
              </a:rPr>
              <a:t>Только неподвижные изображения.</a:t>
            </a:r>
          </a:p>
        </p:txBody>
      </p:sp>
      <p:sp>
        <p:nvSpPr>
          <p:cNvPr id="55" name="TextBox 54"/>
          <p:cNvSpPr txBox="1"/>
          <p:nvPr/>
        </p:nvSpPr>
        <p:spPr>
          <a:xfrm>
            <a:off x="2106357" y="4495809"/>
            <a:ext cx="1143008"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a:t>
            </a:r>
            <a:r>
              <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81</a:t>
            </a:r>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г.</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Магнитная запись на диски</a:t>
            </a:r>
          </a:p>
        </p:txBody>
      </p:sp>
    </p:spTree>
    <p:extLst>
      <p:ext uri="{BB962C8B-B14F-4D97-AF65-F5344CB8AC3E}">
        <p14:creationId xmlns:p14="http://schemas.microsoft.com/office/powerpoint/2010/main" val="820947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2024034" y="1285860"/>
            <a:ext cx="8215370" cy="928694"/>
            <a:chOff x="714348" y="1214422"/>
            <a:chExt cx="8215370" cy="928694"/>
          </a:xfrm>
        </p:grpSpPr>
        <p:sp>
          <p:nvSpPr>
            <p:cNvPr id="6" name="Скругленный прямоугольник 5"/>
            <p:cNvSpPr/>
            <p:nvPr/>
          </p:nvSpPr>
          <p:spPr>
            <a:xfrm>
              <a:off x="714348" y="1214422"/>
              <a:ext cx="8215370" cy="928694"/>
            </a:xfrm>
            <a:prstGeom prst="roundRect">
              <a:avLst>
                <a:gd name="adj" fmla="val 9606"/>
              </a:avLst>
            </a:prstGeom>
            <a:gradFill>
              <a:gsLst>
                <a:gs pos="0">
                  <a:schemeClr val="bg1">
                    <a:lumMod val="85000"/>
                  </a:schemeClr>
                </a:gs>
                <a:gs pos="50000">
                  <a:schemeClr val="bg1">
                    <a:lumMod val="85000"/>
                  </a:schemeClr>
                </a:gs>
                <a:gs pos="88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7913"/>
              <a:r>
                <a:rPr lang="ru-RU" sz="2200" dirty="0">
                  <a:solidFill>
                    <a:schemeClr val="tx1"/>
                  </a:solidFill>
                </a:rPr>
                <a:t>Скорость передачи данных 27 Мбайт</a:t>
              </a:r>
              <a:r>
                <a:rPr lang="en-US" sz="2200" dirty="0">
                  <a:solidFill>
                    <a:schemeClr val="tx1"/>
                  </a:solidFill>
                </a:rPr>
                <a:t>/</a:t>
              </a:r>
              <a:r>
                <a:rPr lang="ru-RU" sz="2200" dirty="0">
                  <a:solidFill>
                    <a:schemeClr val="tx1"/>
                  </a:solidFill>
                </a:rPr>
                <a:t>с;</a:t>
              </a:r>
            </a:p>
            <a:p>
              <a:pPr marL="174625" indent="-174625">
                <a:spcBef>
                  <a:spcPts val="600"/>
                </a:spcBef>
                <a:buFont typeface="Arial" pitchFamily="34" charset="0"/>
                <a:buChar char="•"/>
              </a:pPr>
              <a:r>
                <a:rPr lang="ru-RU" sz="2200" dirty="0">
                  <a:solidFill>
                    <a:schemeClr val="tx1"/>
                  </a:solidFill>
                </a:rPr>
                <a:t>2000 кадров, ввод и вывод в реальном времени.</a:t>
              </a:r>
            </a:p>
          </p:txBody>
        </p:sp>
        <p:sp>
          <p:nvSpPr>
            <p:cNvPr id="7" name="TextBox 6"/>
            <p:cNvSpPr txBox="1"/>
            <p:nvPr/>
          </p:nvSpPr>
          <p:spPr>
            <a:xfrm>
              <a:off x="785786" y="1214422"/>
              <a:ext cx="1143008"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1985 г.</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29" name="Группа 28"/>
          <p:cNvGrpSpPr/>
          <p:nvPr/>
        </p:nvGrpSpPr>
        <p:grpSpPr>
          <a:xfrm>
            <a:off x="2024034" y="2428869"/>
            <a:ext cx="8215370" cy="1357323"/>
            <a:chOff x="714348" y="2714620"/>
            <a:chExt cx="8215370" cy="1357323"/>
          </a:xfrm>
        </p:grpSpPr>
        <p:sp>
          <p:nvSpPr>
            <p:cNvPr id="54" name="Скругленный прямоугольник 53"/>
            <p:cNvSpPr/>
            <p:nvPr/>
          </p:nvSpPr>
          <p:spPr>
            <a:xfrm>
              <a:off x="714348" y="2714621"/>
              <a:ext cx="8215370" cy="1357322"/>
            </a:xfrm>
            <a:prstGeom prst="roundRect">
              <a:avLst>
                <a:gd name="adj" fmla="val 9606"/>
              </a:avLst>
            </a:prstGeom>
            <a:gradFill>
              <a:gsLst>
                <a:gs pos="0">
                  <a:schemeClr val="bg1">
                    <a:lumMod val="85000"/>
                  </a:schemeClr>
                </a:gs>
                <a:gs pos="50000">
                  <a:schemeClr val="bg1">
                    <a:lumMod val="85000"/>
                  </a:schemeClr>
                </a:gs>
                <a:gs pos="88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77913">
                <a:spcBef>
                  <a:spcPts val="1200"/>
                </a:spcBef>
              </a:pPr>
              <a:r>
                <a:rPr lang="en-US" sz="2200" b="1" dirty="0">
                  <a:solidFill>
                    <a:schemeClr val="tx1"/>
                  </a:solidFill>
                </a:rPr>
                <a:t>Dylan</a:t>
              </a:r>
              <a:r>
                <a:rPr lang="en-US" sz="2200" dirty="0">
                  <a:solidFill>
                    <a:schemeClr val="tx1"/>
                  </a:solidFill>
                </a:rPr>
                <a:t> – </a:t>
              </a:r>
              <a:r>
                <a:rPr lang="ru-RU" sz="2200" dirty="0">
                  <a:solidFill>
                    <a:schemeClr val="tx1"/>
                  </a:solidFill>
                </a:rPr>
                <a:t>дисковый накопитель</a:t>
              </a:r>
            </a:p>
            <a:p>
              <a:pPr marL="174625" indent="-174625">
                <a:spcBef>
                  <a:spcPts val="600"/>
                </a:spcBef>
                <a:buFont typeface="Arial" pitchFamily="34" charset="0"/>
                <a:buChar char="•"/>
              </a:pPr>
              <a:r>
                <a:rPr lang="ru-RU" sz="2200" dirty="0">
                  <a:solidFill>
                    <a:schemeClr val="tx1"/>
                  </a:solidFill>
                </a:rPr>
                <a:t>20 дисков, работающих параллельно;</a:t>
              </a:r>
            </a:p>
            <a:p>
              <a:pPr marL="174625" indent="-174625">
                <a:buFont typeface="Arial" pitchFamily="34" charset="0"/>
                <a:buChar char="•"/>
              </a:pPr>
              <a:r>
                <a:rPr lang="ru-RU" sz="2200" dirty="0">
                  <a:solidFill>
                    <a:schemeClr val="tx1"/>
                  </a:solidFill>
                </a:rPr>
                <a:t>Длительность записи – 15 минут.</a:t>
              </a:r>
            </a:p>
          </p:txBody>
        </p:sp>
        <p:sp>
          <p:nvSpPr>
            <p:cNvPr id="55" name="TextBox 54"/>
            <p:cNvSpPr txBox="1"/>
            <p:nvPr/>
          </p:nvSpPr>
          <p:spPr>
            <a:xfrm>
              <a:off x="785786" y="2714620"/>
              <a:ext cx="1143008"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1994 г.</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6" name="Скругленный прямоугольник 25"/>
          <p:cNvSpPr/>
          <p:nvPr/>
        </p:nvSpPr>
        <p:spPr>
          <a:xfrm>
            <a:off x="2024034" y="4000504"/>
            <a:ext cx="8215370" cy="2571768"/>
          </a:xfrm>
          <a:prstGeom prst="roundRect">
            <a:avLst>
              <a:gd name="adj" fmla="val 9606"/>
            </a:avLst>
          </a:prstGeom>
          <a:gradFill>
            <a:gsLst>
              <a:gs pos="0">
                <a:schemeClr val="bg1">
                  <a:lumMod val="85000"/>
                </a:schemeClr>
              </a:gs>
              <a:gs pos="50000">
                <a:schemeClr val="bg1">
                  <a:lumMod val="85000"/>
                </a:schemeClr>
              </a:gs>
              <a:gs pos="88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1077913">
              <a:spcBef>
                <a:spcPts val="1200"/>
              </a:spcBef>
            </a:pPr>
            <a:r>
              <a:rPr lang="en-US" sz="2200" b="1" dirty="0" err="1">
                <a:solidFill>
                  <a:schemeClr val="tx1"/>
                </a:solidFill>
              </a:rPr>
              <a:t>Camcutter</a:t>
            </a:r>
            <a:endParaRPr lang="ru-RU" sz="2200" b="1" dirty="0">
              <a:solidFill>
                <a:schemeClr val="tx1"/>
              </a:solidFill>
            </a:endParaRPr>
          </a:p>
        </p:txBody>
      </p:sp>
      <p:sp>
        <p:nvSpPr>
          <p:cNvPr id="27" name="TextBox 26"/>
          <p:cNvSpPr txBox="1"/>
          <p:nvPr/>
        </p:nvSpPr>
        <p:spPr>
          <a:xfrm>
            <a:off x="2100999" y="4027015"/>
            <a:ext cx="1143008"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1995 г.</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Содержимое 2"/>
          <p:cNvSpPr>
            <a:spLocks noGrp="1"/>
          </p:cNvSpPr>
          <p:nvPr>
            <p:ph idx="1"/>
          </p:nvPr>
        </p:nvSpPr>
        <p:spPr>
          <a:xfrm>
            <a:off x="2095472" y="4572008"/>
            <a:ext cx="4286280" cy="1857388"/>
          </a:xfrm>
        </p:spPr>
        <p:txBody>
          <a:bodyPr>
            <a:normAutofit fontScale="92500" lnSpcReduction="20000"/>
          </a:bodyPr>
          <a:lstStyle/>
          <a:p>
            <a:pPr marL="174625" indent="-174625">
              <a:spcBef>
                <a:spcPts val="600"/>
              </a:spcBef>
            </a:pPr>
            <a:r>
              <a:rPr lang="ru-RU" dirty="0" smtClean="0"/>
              <a:t>20 минут записи (2,4 </a:t>
            </a:r>
            <a:r>
              <a:rPr lang="ru-RU" dirty="0" err="1" smtClean="0"/>
              <a:t>Гбайта</a:t>
            </a:r>
            <a:r>
              <a:rPr lang="ru-RU" dirty="0" smtClean="0"/>
              <a:t>);</a:t>
            </a:r>
          </a:p>
          <a:p>
            <a:pPr marL="174625" indent="-174625"/>
            <a:r>
              <a:rPr lang="ru-RU" dirty="0" smtClean="0"/>
              <a:t>4 дорожки звука;</a:t>
            </a:r>
          </a:p>
          <a:p>
            <a:pPr marL="174625" indent="-174625"/>
            <a:r>
              <a:rPr lang="ru-RU" dirty="0" smtClean="0"/>
              <a:t>Адресно-временной код;</a:t>
            </a:r>
          </a:p>
          <a:p>
            <a:pPr marL="174625" indent="-174625"/>
            <a:r>
              <a:rPr lang="ru-RU" dirty="0" smtClean="0"/>
              <a:t>Цифровой сигнал 4:2:2;</a:t>
            </a:r>
          </a:p>
          <a:p>
            <a:pPr marL="174625" indent="-174625"/>
            <a:r>
              <a:rPr lang="ru-RU" dirty="0" smtClean="0"/>
              <a:t>Уровневое кодирование – 8 бит;</a:t>
            </a:r>
          </a:p>
        </p:txBody>
      </p:sp>
      <p:sp>
        <p:nvSpPr>
          <p:cNvPr id="31" name="Содержимое 2"/>
          <p:cNvSpPr txBox="1">
            <a:spLocks/>
          </p:cNvSpPr>
          <p:nvPr/>
        </p:nvSpPr>
        <p:spPr>
          <a:xfrm>
            <a:off x="6381752" y="4572008"/>
            <a:ext cx="3857652" cy="2143140"/>
          </a:xfrm>
          <a:prstGeom prst="rect">
            <a:avLst/>
          </a:prstGeom>
        </p:spPr>
        <p:txBody>
          <a:bodyPr vert="horz" lIns="91440" tIns="45720" rIns="91440" bIns="45720" rtlCol="0">
            <a:normAutofit fontScale="70000" lnSpcReduction="20000"/>
          </a:bodyPr>
          <a:lstStyle/>
          <a:p>
            <a:pPr marL="174625" indent="-174625">
              <a:spcBef>
                <a:spcPct val="20000"/>
              </a:spcBef>
              <a:buFont typeface="Arial" pitchFamily="34" charset="0"/>
              <a:buChar char="•"/>
              <a:defRPr/>
            </a:pPr>
            <a:r>
              <a:rPr lang="ru-RU" sz="3200" dirty="0"/>
              <a:t>Блокировка отснятого материала;</a:t>
            </a:r>
          </a:p>
          <a:p>
            <a:pPr marL="174625" indent="-174625">
              <a:spcBef>
                <a:spcPct val="20000"/>
              </a:spcBef>
              <a:buFont typeface="Arial" pitchFamily="34" charset="0"/>
              <a:buChar char="•"/>
              <a:defRPr/>
            </a:pPr>
            <a:r>
              <a:rPr lang="ru-RU" sz="3200" dirty="0"/>
              <a:t>Режим  циклической записи;</a:t>
            </a:r>
          </a:p>
          <a:p>
            <a:pPr marL="174625" indent="-174625">
              <a:spcBef>
                <a:spcPct val="20000"/>
              </a:spcBef>
              <a:buFont typeface="Arial" pitchFamily="34" charset="0"/>
              <a:buChar char="•"/>
              <a:defRPr/>
            </a:pPr>
            <a:r>
              <a:rPr lang="ru-RU" sz="3200" dirty="0"/>
              <a:t>Автоматическая нумерация фрагментов;</a:t>
            </a:r>
          </a:p>
          <a:p>
            <a:pPr marL="174625" indent="-174625">
              <a:spcBef>
                <a:spcPct val="20000"/>
              </a:spcBef>
              <a:buFont typeface="Arial" pitchFamily="34" charset="0"/>
              <a:buChar char="•"/>
              <a:defRPr/>
            </a:pPr>
            <a:r>
              <a:rPr lang="ru-RU" sz="3200" dirty="0" err="1"/>
              <a:t>Покадровая</a:t>
            </a:r>
            <a:r>
              <a:rPr lang="ru-RU" sz="3200" dirty="0"/>
              <a:t> запись.</a:t>
            </a:r>
          </a:p>
        </p:txBody>
      </p:sp>
      <p:sp>
        <p:nvSpPr>
          <p:cNvPr id="13"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Магнитная запись на диски</a:t>
            </a:r>
          </a:p>
        </p:txBody>
      </p:sp>
    </p:spTree>
    <p:extLst>
      <p:ext uri="{BB962C8B-B14F-4D97-AF65-F5344CB8AC3E}">
        <p14:creationId xmlns:p14="http://schemas.microsoft.com/office/powerpoint/2010/main" val="4174798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Группа 177"/>
          <p:cNvGrpSpPr/>
          <p:nvPr/>
        </p:nvGrpSpPr>
        <p:grpSpPr>
          <a:xfrm>
            <a:off x="2309786" y="1428736"/>
            <a:ext cx="7335866" cy="4858578"/>
            <a:chOff x="736596" y="1071546"/>
            <a:chExt cx="7335866" cy="4858578"/>
          </a:xfrm>
        </p:grpSpPr>
        <p:sp>
          <p:nvSpPr>
            <p:cNvPr id="8" name="Скругленный прямоугольник 7"/>
            <p:cNvSpPr/>
            <p:nvPr/>
          </p:nvSpPr>
          <p:spPr>
            <a:xfrm>
              <a:off x="1643042" y="2643182"/>
              <a:ext cx="114300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ЭБВГ</a:t>
              </a:r>
              <a:endParaRPr lang="ru-RU" sz="2600" b="1" dirty="0">
                <a:solidFill>
                  <a:schemeClr val="tx1"/>
                </a:solidFill>
              </a:endParaRPr>
            </a:p>
          </p:txBody>
        </p:sp>
        <p:grpSp>
          <p:nvGrpSpPr>
            <p:cNvPr id="56" name="Группа 55"/>
            <p:cNvGrpSpPr/>
            <p:nvPr/>
          </p:nvGrpSpPr>
          <p:grpSpPr>
            <a:xfrm>
              <a:off x="1714480" y="1571612"/>
              <a:ext cx="357190" cy="857256"/>
              <a:chOff x="3143240" y="2285992"/>
              <a:chExt cx="357190" cy="857256"/>
            </a:xfrm>
          </p:grpSpPr>
          <p:sp>
            <p:nvSpPr>
              <p:cNvPr id="43" name="Прямоугольник с двумя вырезанными соседними углами 42"/>
              <p:cNvSpPr/>
              <p:nvPr/>
            </p:nvSpPr>
            <p:spPr>
              <a:xfrm>
                <a:off x="3143240"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5" name="Прямая со стрелкой 44"/>
              <p:cNvCxnSpPr/>
              <p:nvPr/>
            </p:nvCxnSpPr>
            <p:spPr>
              <a:xfrm rot="16200000" flipH="1">
                <a:off x="3105101" y="2664569"/>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Дуга 49"/>
              <p:cNvSpPr/>
              <p:nvPr/>
            </p:nvSpPr>
            <p:spPr>
              <a:xfrm rot="5400000">
                <a:off x="3221830" y="2840830"/>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57" name="Группа 56"/>
            <p:cNvGrpSpPr/>
            <p:nvPr/>
          </p:nvGrpSpPr>
          <p:grpSpPr>
            <a:xfrm>
              <a:off x="785786" y="1571612"/>
              <a:ext cx="357190" cy="857256"/>
              <a:chOff x="3571868" y="2285992"/>
              <a:chExt cx="357190" cy="857256"/>
            </a:xfrm>
          </p:grpSpPr>
          <p:sp>
            <p:nvSpPr>
              <p:cNvPr id="53" name="Прямоугольник с двумя вырезанными соседними углами 52"/>
              <p:cNvSpPr/>
              <p:nvPr/>
            </p:nvSpPr>
            <p:spPr>
              <a:xfrm>
                <a:off x="3571868"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2" name="Группа 51"/>
              <p:cNvGrpSpPr/>
              <p:nvPr/>
            </p:nvGrpSpPr>
            <p:grpSpPr>
              <a:xfrm>
                <a:off x="3643306" y="2500306"/>
                <a:ext cx="214314" cy="214314"/>
                <a:chOff x="4071934" y="2500306"/>
                <a:chExt cx="214314" cy="214314"/>
              </a:xfrm>
            </p:grpSpPr>
            <p:cxnSp>
              <p:nvCxnSpPr>
                <p:cNvPr id="47" name="Прямая соединительная линия 46"/>
                <p:cNvCxnSpPr/>
                <p:nvPr/>
              </p:nvCxnSpPr>
              <p:spPr>
                <a:xfrm rot="5400000" flipH="1" flipV="1">
                  <a:off x="4071934" y="2500306"/>
                  <a:ext cx="214314" cy="214314"/>
                </a:xfrm>
                <a:prstGeom prst="line">
                  <a:avLst/>
                </a:prstGeom>
                <a:ln w="476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rot="16200000" flipV="1">
                  <a:off x="4071934" y="2500306"/>
                  <a:ext cx="214314" cy="214314"/>
                </a:xfrm>
                <a:prstGeom prst="line">
                  <a:avLst/>
                </a:prstGeom>
                <a:ln w="476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4" name="Дуга 53"/>
              <p:cNvSpPr/>
              <p:nvPr/>
            </p:nvSpPr>
            <p:spPr>
              <a:xfrm rot="5400000">
                <a:off x="3645699" y="2840832"/>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58" name="TextBox 57"/>
            <p:cNvSpPr txBox="1"/>
            <p:nvPr/>
          </p:nvSpPr>
          <p:spPr>
            <a:xfrm>
              <a:off x="736596" y="1077910"/>
              <a:ext cx="571504" cy="492443"/>
            </a:xfrm>
            <a:prstGeom prst="rect">
              <a:avLst/>
            </a:prstGeom>
            <a:noFill/>
          </p:spPr>
          <p:txBody>
            <a:bodyPr wrap="square" rtlCol="0">
              <a:spAutoFit/>
            </a:bodyPr>
            <a:lstStyle/>
            <a:p>
              <a:r>
                <a:rPr lang="ru-RU" sz="2600" b="1" dirty="0"/>
                <a:t>Г1</a:t>
              </a:r>
              <a:endParaRPr lang="ru-RU" sz="2600" b="1" dirty="0"/>
            </a:p>
          </p:txBody>
        </p:sp>
        <p:grpSp>
          <p:nvGrpSpPr>
            <p:cNvPr id="59" name="Группа 58"/>
            <p:cNvGrpSpPr/>
            <p:nvPr/>
          </p:nvGrpSpPr>
          <p:grpSpPr>
            <a:xfrm>
              <a:off x="2357422" y="1571612"/>
              <a:ext cx="357190" cy="857256"/>
              <a:chOff x="3143240" y="2285992"/>
              <a:chExt cx="357190" cy="857256"/>
            </a:xfrm>
          </p:grpSpPr>
          <p:sp>
            <p:nvSpPr>
              <p:cNvPr id="60" name="Прямоугольник с двумя вырезанными соседними углами 59"/>
              <p:cNvSpPr/>
              <p:nvPr/>
            </p:nvSpPr>
            <p:spPr>
              <a:xfrm>
                <a:off x="3143240"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1" name="Прямая со стрелкой 60"/>
              <p:cNvCxnSpPr/>
              <p:nvPr/>
            </p:nvCxnSpPr>
            <p:spPr>
              <a:xfrm rot="16200000" flipH="1">
                <a:off x="3105101" y="2664569"/>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Дуга 61"/>
              <p:cNvSpPr/>
              <p:nvPr/>
            </p:nvSpPr>
            <p:spPr>
              <a:xfrm rot="5400000">
                <a:off x="3221830" y="2840830"/>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63" name="Группа 62"/>
            <p:cNvGrpSpPr/>
            <p:nvPr/>
          </p:nvGrpSpPr>
          <p:grpSpPr>
            <a:xfrm>
              <a:off x="4164010" y="1571612"/>
              <a:ext cx="357190" cy="857256"/>
              <a:chOff x="3143240" y="2285992"/>
              <a:chExt cx="357190" cy="857256"/>
            </a:xfrm>
          </p:grpSpPr>
          <p:sp>
            <p:nvSpPr>
              <p:cNvPr id="64" name="Прямоугольник с двумя вырезанными соседними углами 63"/>
              <p:cNvSpPr/>
              <p:nvPr/>
            </p:nvSpPr>
            <p:spPr>
              <a:xfrm>
                <a:off x="3143240"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 стрелкой 64"/>
              <p:cNvCxnSpPr/>
              <p:nvPr/>
            </p:nvCxnSpPr>
            <p:spPr>
              <a:xfrm rot="16200000" flipH="1">
                <a:off x="3105101" y="2664569"/>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Дуга 65"/>
              <p:cNvSpPr/>
              <p:nvPr/>
            </p:nvSpPr>
            <p:spPr>
              <a:xfrm rot="5400000">
                <a:off x="3221830" y="2840830"/>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67" name="Группа 66"/>
            <p:cNvGrpSpPr/>
            <p:nvPr/>
          </p:nvGrpSpPr>
          <p:grpSpPr>
            <a:xfrm>
              <a:off x="4643438" y="1571612"/>
              <a:ext cx="357190" cy="857256"/>
              <a:chOff x="3143240" y="2285992"/>
              <a:chExt cx="357190" cy="857256"/>
            </a:xfrm>
          </p:grpSpPr>
          <p:sp>
            <p:nvSpPr>
              <p:cNvPr id="68" name="Прямоугольник с двумя вырезанными соседними углами 67"/>
              <p:cNvSpPr/>
              <p:nvPr/>
            </p:nvSpPr>
            <p:spPr>
              <a:xfrm>
                <a:off x="3143240"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9" name="Прямая со стрелкой 68"/>
              <p:cNvCxnSpPr/>
              <p:nvPr/>
            </p:nvCxnSpPr>
            <p:spPr>
              <a:xfrm rot="16200000" flipH="1">
                <a:off x="3105101" y="2664569"/>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Дуга 69"/>
              <p:cNvSpPr/>
              <p:nvPr/>
            </p:nvSpPr>
            <p:spPr>
              <a:xfrm rot="5400000">
                <a:off x="3221830" y="2840830"/>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71" name="Группа 70"/>
            <p:cNvGrpSpPr/>
            <p:nvPr/>
          </p:nvGrpSpPr>
          <p:grpSpPr>
            <a:xfrm>
              <a:off x="5286380" y="1571612"/>
              <a:ext cx="357190" cy="857256"/>
              <a:chOff x="3143240" y="2285992"/>
              <a:chExt cx="357190" cy="857256"/>
            </a:xfrm>
          </p:grpSpPr>
          <p:sp>
            <p:nvSpPr>
              <p:cNvPr id="72" name="Прямоугольник с двумя вырезанными соседними углами 71"/>
              <p:cNvSpPr/>
              <p:nvPr/>
            </p:nvSpPr>
            <p:spPr>
              <a:xfrm>
                <a:off x="3143240" y="2285992"/>
                <a:ext cx="357190" cy="85725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 стрелкой 72"/>
              <p:cNvCxnSpPr/>
              <p:nvPr/>
            </p:nvCxnSpPr>
            <p:spPr>
              <a:xfrm rot="16200000" flipH="1">
                <a:off x="3105101" y="2664569"/>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 name="Дуга 73"/>
              <p:cNvSpPr/>
              <p:nvPr/>
            </p:nvSpPr>
            <p:spPr>
              <a:xfrm rot="5400000">
                <a:off x="3221830" y="2840830"/>
                <a:ext cx="214314" cy="214314"/>
              </a:xfrm>
              <a:prstGeom prst="arc">
                <a:avLst>
                  <a:gd name="adj1" fmla="val 16200000"/>
                  <a:gd name="adj2" fmla="val 5501071"/>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75" name="Скругленный прямоугольник 74"/>
            <p:cNvSpPr/>
            <p:nvPr/>
          </p:nvSpPr>
          <p:spPr>
            <a:xfrm>
              <a:off x="3286116" y="2643182"/>
              <a:ext cx="78581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САТ</a:t>
              </a:r>
              <a:endParaRPr lang="ru-RU" sz="2600" b="1" dirty="0">
                <a:solidFill>
                  <a:schemeClr val="tx1"/>
                </a:solidFill>
              </a:endParaRPr>
            </a:p>
          </p:txBody>
        </p:sp>
        <p:cxnSp>
          <p:nvCxnSpPr>
            <p:cNvPr id="77" name="Прямая со стрелкой 76"/>
            <p:cNvCxnSpPr>
              <a:stCxn id="75" idx="1"/>
              <a:endCxn id="8" idx="3"/>
            </p:cNvCxnSpPr>
            <p:nvPr/>
          </p:nvCxnSpPr>
          <p:spPr>
            <a:xfrm rot="10800000">
              <a:off x="2786050" y="2928934"/>
              <a:ext cx="50006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9" name="Скругленный прямоугольник 78"/>
            <p:cNvSpPr/>
            <p:nvPr/>
          </p:nvSpPr>
          <p:spPr>
            <a:xfrm>
              <a:off x="2214546" y="3643314"/>
              <a:ext cx="128588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САР </a:t>
              </a:r>
              <a:r>
                <a:rPr lang="en-US" sz="2600" b="1" dirty="0">
                  <a:solidFill>
                    <a:schemeClr val="tx1"/>
                  </a:solidFill>
                </a:rPr>
                <a:t>CD</a:t>
              </a:r>
              <a:endParaRPr lang="ru-RU" sz="2600" b="1" dirty="0">
                <a:solidFill>
                  <a:schemeClr val="tx1"/>
                </a:solidFill>
              </a:endParaRPr>
            </a:p>
          </p:txBody>
        </p:sp>
        <p:sp>
          <p:nvSpPr>
            <p:cNvPr id="83" name="Скругленный прямоугольник 82"/>
            <p:cNvSpPr/>
            <p:nvPr/>
          </p:nvSpPr>
          <p:spPr>
            <a:xfrm>
              <a:off x="1214414" y="3643314"/>
              <a:ext cx="714380"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К1</a:t>
              </a:r>
              <a:endParaRPr lang="ru-RU" sz="2600" b="1" dirty="0">
                <a:solidFill>
                  <a:schemeClr val="tx1"/>
                </a:solidFill>
              </a:endParaRPr>
            </a:p>
          </p:txBody>
        </p:sp>
        <p:cxnSp>
          <p:nvCxnSpPr>
            <p:cNvPr id="85" name="Прямая со стрелкой 84"/>
            <p:cNvCxnSpPr/>
            <p:nvPr/>
          </p:nvCxnSpPr>
          <p:spPr>
            <a:xfrm rot="5400000">
              <a:off x="2357422" y="3429000"/>
              <a:ext cx="428628" cy="158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Соединительная линия уступом 86"/>
            <p:cNvCxnSpPr>
              <a:endCxn id="83" idx="0"/>
            </p:cNvCxnSpPr>
            <p:nvPr/>
          </p:nvCxnSpPr>
          <p:spPr>
            <a:xfrm rot="5400000">
              <a:off x="1535885" y="3250405"/>
              <a:ext cx="428628" cy="357190"/>
            </a:xfrm>
            <a:prstGeom prst="bentConnector3">
              <a:avLst>
                <a:gd name="adj1" fmla="val 50000"/>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0" name="Скругленный прямоугольник 89"/>
            <p:cNvSpPr/>
            <p:nvPr/>
          </p:nvSpPr>
          <p:spPr>
            <a:xfrm>
              <a:off x="1214414" y="5143512"/>
              <a:ext cx="857256"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КВИ</a:t>
              </a:r>
              <a:endParaRPr lang="ru-RU" sz="2600" b="1" dirty="0">
                <a:solidFill>
                  <a:schemeClr val="tx1"/>
                </a:solidFill>
              </a:endParaRPr>
            </a:p>
          </p:txBody>
        </p:sp>
        <p:cxnSp>
          <p:nvCxnSpPr>
            <p:cNvPr id="94" name="Прямая со стрелкой 93"/>
            <p:cNvCxnSpPr/>
            <p:nvPr/>
          </p:nvCxnSpPr>
          <p:spPr>
            <a:xfrm rot="5400000" flipH="1" flipV="1">
              <a:off x="893737" y="4679165"/>
              <a:ext cx="927900" cy="794"/>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Скругленный прямоугольник 94"/>
            <p:cNvSpPr/>
            <p:nvPr/>
          </p:nvSpPr>
          <p:spPr>
            <a:xfrm>
              <a:off x="2428860" y="4643446"/>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ЭМ</a:t>
              </a:r>
              <a:endParaRPr lang="ru-RU" sz="2600" b="1" dirty="0">
                <a:solidFill>
                  <a:schemeClr val="tx1"/>
                </a:solidFill>
              </a:endParaRPr>
            </a:p>
          </p:txBody>
        </p:sp>
        <p:cxnSp>
          <p:nvCxnSpPr>
            <p:cNvPr id="98" name="Соединительная линия уступом 97"/>
            <p:cNvCxnSpPr>
              <a:endCxn id="95" idx="1"/>
            </p:cNvCxnSpPr>
            <p:nvPr/>
          </p:nvCxnSpPr>
          <p:spPr>
            <a:xfrm rot="16200000" flipH="1">
              <a:off x="1714480" y="4214818"/>
              <a:ext cx="714380" cy="714380"/>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Прямая со стрелкой 104"/>
            <p:cNvCxnSpPr/>
            <p:nvPr/>
          </p:nvCxnSpPr>
          <p:spPr>
            <a:xfrm rot="5400000">
              <a:off x="2429654" y="4428338"/>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Скругленный прямоугольник 105"/>
            <p:cNvSpPr/>
            <p:nvPr/>
          </p:nvSpPr>
          <p:spPr>
            <a:xfrm>
              <a:off x="4000496" y="4643446"/>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БУ</a:t>
              </a:r>
              <a:endParaRPr lang="ru-RU" sz="2600" b="1" dirty="0">
                <a:solidFill>
                  <a:schemeClr val="tx1"/>
                </a:solidFill>
              </a:endParaRPr>
            </a:p>
          </p:txBody>
        </p:sp>
        <p:cxnSp>
          <p:nvCxnSpPr>
            <p:cNvPr id="108" name="Прямая со стрелкой 107"/>
            <p:cNvCxnSpPr/>
            <p:nvPr/>
          </p:nvCxnSpPr>
          <p:spPr>
            <a:xfrm rot="10800000">
              <a:off x="3428992" y="5072074"/>
              <a:ext cx="57150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Shape 109"/>
            <p:cNvCxnSpPr/>
            <p:nvPr/>
          </p:nvCxnSpPr>
          <p:spPr>
            <a:xfrm rot="16200000" flipH="1">
              <a:off x="3071802" y="3857628"/>
              <a:ext cx="1571636" cy="285752"/>
            </a:xfrm>
            <a:prstGeom prst="bentConnector3">
              <a:avLst>
                <a:gd name="adj1" fmla="val 10010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7" name="Скругленный прямоугольник 116"/>
            <p:cNvSpPr/>
            <p:nvPr/>
          </p:nvSpPr>
          <p:spPr>
            <a:xfrm>
              <a:off x="4143372" y="3643314"/>
              <a:ext cx="92869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К2</a:t>
              </a:r>
              <a:endParaRPr lang="ru-RU" sz="2600" b="1" dirty="0">
                <a:solidFill>
                  <a:schemeClr val="tx1"/>
                </a:solidFill>
              </a:endParaRPr>
            </a:p>
          </p:txBody>
        </p:sp>
        <p:cxnSp>
          <p:nvCxnSpPr>
            <p:cNvPr id="121" name="Соединительная линия уступом 120"/>
            <p:cNvCxnSpPr>
              <a:stCxn id="117" idx="2"/>
              <a:endCxn id="95" idx="0"/>
            </p:cNvCxnSpPr>
            <p:nvPr/>
          </p:nvCxnSpPr>
          <p:spPr>
            <a:xfrm rot="5400000">
              <a:off x="3554009" y="3589736"/>
              <a:ext cx="428628" cy="1678793"/>
            </a:xfrm>
            <a:prstGeom prst="bentConnector3">
              <a:avLst>
                <a:gd name="adj1" fmla="val 50000"/>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3" name="Прямая со стрелкой 122"/>
            <p:cNvCxnSpPr/>
            <p:nvPr/>
          </p:nvCxnSpPr>
          <p:spPr>
            <a:xfrm rot="5400000" flipH="1" flipV="1">
              <a:off x="3750463" y="3036091"/>
              <a:ext cx="121444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a:endCxn id="68" idx="1"/>
            </p:cNvCxnSpPr>
            <p:nvPr/>
          </p:nvCxnSpPr>
          <p:spPr>
            <a:xfrm rot="16200000" flipV="1">
              <a:off x="4222351" y="3028550"/>
              <a:ext cx="1203332" cy="396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a:endCxn id="43" idx="1"/>
            </p:cNvCxnSpPr>
            <p:nvPr/>
          </p:nvCxnSpPr>
          <p:spPr>
            <a:xfrm rot="5400000" flipH="1" flipV="1">
              <a:off x="1792673" y="2528498"/>
              <a:ext cx="200032" cy="77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p:nvPr/>
          </p:nvCxnSpPr>
          <p:spPr>
            <a:xfrm rot="5400000" flipH="1" flipV="1">
              <a:off x="2449881" y="2528498"/>
              <a:ext cx="200032" cy="77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43" name="Скругленный прямоугольник 142"/>
            <p:cNvSpPr/>
            <p:nvPr/>
          </p:nvSpPr>
          <p:spPr>
            <a:xfrm>
              <a:off x="5286380" y="3643314"/>
              <a:ext cx="128588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САР СЛ</a:t>
              </a:r>
              <a:endParaRPr lang="ru-RU" sz="2600" b="1" baseline="-25000" dirty="0">
                <a:solidFill>
                  <a:schemeClr val="tx1"/>
                </a:solidFill>
              </a:endParaRPr>
            </a:p>
          </p:txBody>
        </p:sp>
        <p:sp>
          <p:nvSpPr>
            <p:cNvPr id="144" name="Скругленный прямоугольник 143"/>
            <p:cNvSpPr/>
            <p:nvPr/>
          </p:nvSpPr>
          <p:spPr>
            <a:xfrm>
              <a:off x="5786446" y="1857364"/>
              <a:ext cx="857256"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ЭВВ</a:t>
              </a:r>
              <a:endParaRPr lang="ru-RU" sz="2600" b="1" baseline="-25000" dirty="0">
                <a:solidFill>
                  <a:schemeClr val="tx1"/>
                </a:solidFill>
              </a:endParaRPr>
            </a:p>
          </p:txBody>
        </p:sp>
        <p:cxnSp>
          <p:nvCxnSpPr>
            <p:cNvPr id="146" name="Прямая со стрелкой 145"/>
            <p:cNvCxnSpPr>
              <a:stCxn id="72" idx="1"/>
            </p:cNvCxnSpPr>
            <p:nvPr/>
          </p:nvCxnSpPr>
          <p:spPr>
            <a:xfrm rot="16200000" flipH="1">
              <a:off x="4852816" y="3041026"/>
              <a:ext cx="1239618" cy="15301"/>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7" name="Прямая со стрелкой 146"/>
            <p:cNvCxnSpPr/>
            <p:nvPr/>
          </p:nvCxnSpPr>
          <p:spPr>
            <a:xfrm rot="16200000" flipH="1">
              <a:off x="5602916" y="3041027"/>
              <a:ext cx="1239618" cy="15301"/>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1" name="Shape 150"/>
            <p:cNvCxnSpPr>
              <a:endCxn id="143" idx="2"/>
            </p:cNvCxnSpPr>
            <p:nvPr/>
          </p:nvCxnSpPr>
          <p:spPr>
            <a:xfrm flipV="1">
              <a:off x="5000628" y="4214818"/>
              <a:ext cx="928694" cy="571504"/>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59" name="Группа 158"/>
            <p:cNvGrpSpPr/>
            <p:nvPr/>
          </p:nvGrpSpPr>
          <p:grpSpPr>
            <a:xfrm>
              <a:off x="964381" y="2428868"/>
              <a:ext cx="3251223" cy="3501256"/>
              <a:chOff x="964381" y="2428868"/>
              <a:chExt cx="3251223" cy="3501256"/>
            </a:xfrm>
          </p:grpSpPr>
          <p:cxnSp>
            <p:nvCxnSpPr>
              <p:cNvPr id="155" name="Прямая соединительная линия 154"/>
              <p:cNvCxnSpPr/>
              <p:nvPr/>
            </p:nvCxnSpPr>
            <p:spPr>
              <a:xfrm rot="5400000">
                <a:off x="3857620" y="5572140"/>
                <a:ext cx="71438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7" name="Соединительная линия уступом 156"/>
              <p:cNvCxnSpPr>
                <a:endCxn id="53" idx="1"/>
              </p:cNvCxnSpPr>
              <p:nvPr/>
            </p:nvCxnSpPr>
            <p:spPr>
              <a:xfrm rot="16200000" flipV="1">
                <a:off x="839365" y="2553884"/>
                <a:ext cx="3500462" cy="3250429"/>
              </a:xfrm>
              <a:prstGeom prst="bentConnector3">
                <a:avLst>
                  <a:gd name="adj1" fmla="val -379"/>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61" name="Скругленный прямоугольник 160"/>
            <p:cNvSpPr/>
            <p:nvPr/>
          </p:nvSpPr>
          <p:spPr>
            <a:xfrm>
              <a:off x="6786578" y="1857364"/>
              <a:ext cx="128588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САР НЛ</a:t>
              </a:r>
              <a:endParaRPr lang="ru-RU" sz="2600" b="1" baseline="-25000" dirty="0">
                <a:solidFill>
                  <a:schemeClr val="tx1"/>
                </a:solidFill>
              </a:endParaRPr>
            </a:p>
          </p:txBody>
        </p:sp>
        <p:cxnSp>
          <p:nvCxnSpPr>
            <p:cNvPr id="167" name="Соединительная линия уступом 166"/>
            <p:cNvCxnSpPr>
              <a:endCxn id="161" idx="2"/>
            </p:cNvCxnSpPr>
            <p:nvPr/>
          </p:nvCxnSpPr>
          <p:spPr>
            <a:xfrm rot="5400000" flipH="1" flipV="1">
              <a:off x="4893471" y="2536025"/>
              <a:ext cx="2643206" cy="2428892"/>
            </a:xfrm>
            <a:prstGeom prst="bentConnector3">
              <a:avLst>
                <a:gd name="adj1" fmla="val 168"/>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1571604" y="1071546"/>
              <a:ext cx="714380" cy="492443"/>
            </a:xfrm>
            <a:prstGeom prst="rect">
              <a:avLst/>
            </a:prstGeom>
            <a:noFill/>
          </p:spPr>
          <p:txBody>
            <a:bodyPr wrap="square" rtlCol="0">
              <a:spAutoFit/>
            </a:bodyPr>
            <a:lstStyle/>
            <a:p>
              <a:r>
                <a:rPr lang="ru-RU" sz="2600" b="1" dirty="0"/>
                <a:t>ВГ1</a:t>
              </a:r>
              <a:endParaRPr lang="ru-RU" sz="2600" b="1" dirty="0"/>
            </a:p>
          </p:txBody>
        </p:sp>
        <p:sp>
          <p:nvSpPr>
            <p:cNvPr id="174" name="TextBox 173"/>
            <p:cNvSpPr txBox="1"/>
            <p:nvPr/>
          </p:nvSpPr>
          <p:spPr>
            <a:xfrm>
              <a:off x="2214546" y="1071546"/>
              <a:ext cx="714380" cy="492443"/>
            </a:xfrm>
            <a:prstGeom prst="rect">
              <a:avLst/>
            </a:prstGeom>
            <a:noFill/>
          </p:spPr>
          <p:txBody>
            <a:bodyPr wrap="square" rtlCol="0">
              <a:spAutoFit/>
            </a:bodyPr>
            <a:lstStyle/>
            <a:p>
              <a:r>
                <a:rPr lang="ru-RU" sz="2600" b="1" dirty="0"/>
                <a:t>ВГ2</a:t>
              </a:r>
              <a:endParaRPr lang="ru-RU" sz="2600" b="1" dirty="0"/>
            </a:p>
          </p:txBody>
        </p:sp>
        <p:sp>
          <p:nvSpPr>
            <p:cNvPr id="175" name="TextBox 174"/>
            <p:cNvSpPr txBox="1"/>
            <p:nvPr/>
          </p:nvSpPr>
          <p:spPr>
            <a:xfrm>
              <a:off x="4071934" y="1071546"/>
              <a:ext cx="571504" cy="492443"/>
            </a:xfrm>
            <a:prstGeom prst="rect">
              <a:avLst/>
            </a:prstGeom>
            <a:noFill/>
          </p:spPr>
          <p:txBody>
            <a:bodyPr wrap="square" rtlCol="0">
              <a:spAutoFit/>
            </a:bodyPr>
            <a:lstStyle/>
            <a:p>
              <a:r>
                <a:rPr lang="ru-RU" sz="2600" b="1" dirty="0"/>
                <a:t>Г2</a:t>
              </a:r>
              <a:endParaRPr lang="ru-RU" sz="2600" b="1" dirty="0"/>
            </a:p>
          </p:txBody>
        </p:sp>
        <p:sp>
          <p:nvSpPr>
            <p:cNvPr id="176" name="TextBox 175"/>
            <p:cNvSpPr txBox="1"/>
            <p:nvPr/>
          </p:nvSpPr>
          <p:spPr>
            <a:xfrm>
              <a:off x="4572000" y="1071546"/>
              <a:ext cx="571504" cy="492443"/>
            </a:xfrm>
            <a:prstGeom prst="rect">
              <a:avLst/>
            </a:prstGeom>
            <a:noFill/>
          </p:spPr>
          <p:txBody>
            <a:bodyPr wrap="square" rtlCol="0">
              <a:spAutoFit/>
            </a:bodyPr>
            <a:lstStyle/>
            <a:p>
              <a:r>
                <a:rPr lang="ru-RU" sz="2600" b="1" dirty="0"/>
                <a:t>Г3</a:t>
              </a:r>
              <a:endParaRPr lang="ru-RU" sz="2600" b="1" dirty="0"/>
            </a:p>
          </p:txBody>
        </p:sp>
        <p:sp>
          <p:nvSpPr>
            <p:cNvPr id="177" name="TextBox 176"/>
            <p:cNvSpPr txBox="1"/>
            <p:nvPr/>
          </p:nvSpPr>
          <p:spPr>
            <a:xfrm>
              <a:off x="5214942" y="1071546"/>
              <a:ext cx="571504" cy="492443"/>
            </a:xfrm>
            <a:prstGeom prst="rect">
              <a:avLst/>
            </a:prstGeom>
            <a:noFill/>
          </p:spPr>
          <p:txBody>
            <a:bodyPr wrap="square" rtlCol="0">
              <a:spAutoFit/>
            </a:bodyPr>
            <a:lstStyle/>
            <a:p>
              <a:r>
                <a:rPr lang="ru-RU" sz="2600" b="1" dirty="0"/>
                <a:t>Г4</a:t>
              </a:r>
              <a:endParaRPr lang="ru-RU" sz="2600" b="1" dirty="0"/>
            </a:p>
          </p:txBody>
        </p:sp>
      </p:grpSp>
      <p:sp>
        <p:nvSpPr>
          <p:cNvPr id="76"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Функциональная схема видеомагнитофона</a:t>
            </a:r>
          </a:p>
        </p:txBody>
      </p:sp>
    </p:spTree>
    <p:extLst>
      <p:ext uri="{BB962C8B-B14F-4D97-AF65-F5344CB8AC3E}">
        <p14:creationId xmlns:p14="http://schemas.microsoft.com/office/powerpoint/2010/main" val="1398503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Содержимое 2"/>
          <p:cNvSpPr>
            <a:spLocks noGrp="1"/>
          </p:cNvSpPr>
          <p:nvPr>
            <p:ph idx="1"/>
          </p:nvPr>
        </p:nvSpPr>
        <p:spPr>
          <a:xfrm>
            <a:off x="2238348" y="1357298"/>
            <a:ext cx="8229600" cy="5214974"/>
          </a:xfrm>
        </p:spPr>
        <p:txBody>
          <a:bodyPr>
            <a:normAutofit fontScale="77500" lnSpcReduction="20000"/>
          </a:bodyPr>
          <a:lstStyle/>
          <a:p>
            <a:pPr>
              <a:buNone/>
            </a:pPr>
            <a:r>
              <a:rPr lang="ru-RU" dirty="0" smtClean="0"/>
              <a:t>БУ – блок управления </a:t>
            </a:r>
          </a:p>
          <a:p>
            <a:pPr>
              <a:buNone/>
            </a:pPr>
            <a:r>
              <a:rPr lang="ru-RU" dirty="0" smtClean="0"/>
              <a:t>Г1 – стирающая головка</a:t>
            </a:r>
          </a:p>
          <a:p>
            <a:pPr>
              <a:buNone/>
            </a:pPr>
            <a:r>
              <a:rPr lang="ru-RU" dirty="0" smtClean="0"/>
              <a:t>Г2 – головка звуковых сигналов</a:t>
            </a:r>
          </a:p>
          <a:p>
            <a:pPr>
              <a:buNone/>
            </a:pPr>
            <a:r>
              <a:rPr lang="ru-RU" dirty="0" smtClean="0"/>
              <a:t>Г3 – головка режиссерских сигналов</a:t>
            </a:r>
          </a:p>
          <a:p>
            <a:pPr>
              <a:buNone/>
            </a:pPr>
            <a:r>
              <a:rPr lang="ru-RU" dirty="0" smtClean="0"/>
              <a:t>Г4 – головка управляющих сигналов</a:t>
            </a:r>
          </a:p>
          <a:p>
            <a:pPr>
              <a:buNone/>
            </a:pPr>
            <a:r>
              <a:rPr lang="ru-RU" dirty="0" smtClean="0"/>
              <a:t>ВГ1, ВГ2 – вращающиеся головки</a:t>
            </a:r>
          </a:p>
          <a:p>
            <a:pPr>
              <a:buNone/>
            </a:pPr>
            <a:r>
              <a:rPr lang="ru-RU" dirty="0" smtClean="0"/>
              <a:t>ЭБВГ – электропривод блока </a:t>
            </a:r>
            <a:r>
              <a:rPr lang="ru-RU" dirty="0" err="1" smtClean="0"/>
              <a:t>видеоголовок</a:t>
            </a:r>
            <a:endParaRPr lang="ru-RU" dirty="0" smtClean="0"/>
          </a:p>
          <a:p>
            <a:pPr>
              <a:buNone/>
            </a:pPr>
            <a:r>
              <a:rPr lang="ru-RU" dirty="0" smtClean="0"/>
              <a:t>ЭВВ – электродвигатель ведущего вала</a:t>
            </a:r>
          </a:p>
          <a:p>
            <a:pPr>
              <a:buNone/>
            </a:pPr>
            <a:r>
              <a:rPr lang="ru-RU" dirty="0" smtClean="0"/>
              <a:t>К1 – канал записи-воспроизведения изображения</a:t>
            </a:r>
          </a:p>
          <a:p>
            <a:pPr>
              <a:buNone/>
            </a:pPr>
            <a:r>
              <a:rPr lang="ru-RU" dirty="0" smtClean="0"/>
              <a:t>К2 – канал звука и режиссерских сигналов</a:t>
            </a:r>
          </a:p>
          <a:p>
            <a:pPr>
              <a:buNone/>
            </a:pPr>
            <a:r>
              <a:rPr lang="ru-RU" dirty="0" smtClean="0"/>
              <a:t>САР </a:t>
            </a:r>
            <a:r>
              <a:rPr lang="en-US" dirty="0" smtClean="0"/>
              <a:t>CD</a:t>
            </a:r>
            <a:r>
              <a:rPr lang="ru-RU" dirty="0" smtClean="0"/>
              <a:t> – система автоматической регулировки скорости диска</a:t>
            </a:r>
          </a:p>
          <a:p>
            <a:pPr>
              <a:buNone/>
            </a:pPr>
            <a:r>
              <a:rPr lang="ru-RU" dirty="0" smtClean="0"/>
              <a:t>САР СЛ – система автоматической регулировки скорости ленты</a:t>
            </a:r>
          </a:p>
          <a:p>
            <a:pPr>
              <a:buNone/>
            </a:pPr>
            <a:r>
              <a:rPr lang="ru-RU" dirty="0" smtClean="0"/>
              <a:t>КВИ – корректор временных искажений</a:t>
            </a:r>
          </a:p>
          <a:p>
            <a:pPr>
              <a:buNone/>
            </a:pPr>
            <a:r>
              <a:rPr lang="ru-RU" dirty="0" smtClean="0"/>
              <a:t>ЭМ – блок электронного монтажа</a:t>
            </a:r>
          </a:p>
          <a:p>
            <a:pPr>
              <a:buNone/>
            </a:pPr>
            <a:r>
              <a:rPr lang="ru-RU" dirty="0" smtClean="0"/>
              <a:t>САР НЛ – система автоматической регулировки натяжения ленты</a:t>
            </a:r>
            <a:endParaRPr lang="ru-RU" dirty="0"/>
          </a:p>
        </p:txBody>
      </p:sp>
      <p:sp>
        <p:nvSpPr>
          <p:cNvPr id="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Функциональная схема видеомагнитофона</a:t>
            </a:r>
          </a:p>
        </p:txBody>
      </p:sp>
    </p:spTree>
    <p:extLst>
      <p:ext uri="{BB962C8B-B14F-4D97-AF65-F5344CB8AC3E}">
        <p14:creationId xmlns:p14="http://schemas.microsoft.com/office/powerpoint/2010/main" val="222494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1666844" y="4429132"/>
            <a:ext cx="5000660" cy="2428868"/>
          </a:xfrm>
        </p:spPr>
        <p:txBody>
          <a:bodyPr>
            <a:normAutofit fontScale="92500" lnSpcReduction="20000"/>
          </a:bodyPr>
          <a:lstStyle/>
          <a:p>
            <a:pPr>
              <a:buNone/>
            </a:pPr>
            <a:r>
              <a:rPr lang="ru-RU" dirty="0" smtClean="0"/>
              <a:t>1 – АРУ</a:t>
            </a:r>
          </a:p>
          <a:p>
            <a:pPr>
              <a:buNone/>
            </a:pPr>
            <a:r>
              <a:rPr lang="ru-RU" dirty="0" smtClean="0"/>
              <a:t>2 – селектор строчных синхроимпульсов</a:t>
            </a:r>
          </a:p>
          <a:p>
            <a:pPr>
              <a:buNone/>
            </a:pPr>
            <a:r>
              <a:rPr lang="ru-RU" dirty="0" smtClean="0"/>
              <a:t>3 – формирователь импульсов</a:t>
            </a:r>
          </a:p>
          <a:p>
            <a:pPr>
              <a:buNone/>
            </a:pPr>
            <a:r>
              <a:rPr lang="ru-RU" dirty="0" smtClean="0"/>
              <a:t>4, 14 – сумматоры</a:t>
            </a:r>
          </a:p>
          <a:p>
            <a:pPr>
              <a:buNone/>
            </a:pPr>
            <a:r>
              <a:rPr lang="ru-RU" dirty="0" smtClean="0"/>
              <a:t>5 – детектор АРУ</a:t>
            </a:r>
          </a:p>
          <a:p>
            <a:pPr>
              <a:buNone/>
            </a:pPr>
            <a:r>
              <a:rPr lang="ru-RU" dirty="0" smtClean="0"/>
              <a:t>8 – формирователь нелинейных </a:t>
            </a:r>
            <a:r>
              <a:rPr lang="ru-RU" dirty="0" err="1" smtClean="0"/>
              <a:t>предыскажений</a:t>
            </a:r>
            <a:endParaRPr lang="ru-RU" dirty="0" smtClean="0"/>
          </a:p>
          <a:p>
            <a:pPr>
              <a:buNone/>
            </a:pPr>
            <a:endParaRPr lang="ru-RU" dirty="0"/>
          </a:p>
        </p:txBody>
      </p:sp>
      <p:sp>
        <p:nvSpPr>
          <p:cNvPr id="289" name="Содержимое 3"/>
          <p:cNvSpPr txBox="1">
            <a:spLocks/>
          </p:cNvSpPr>
          <p:nvPr/>
        </p:nvSpPr>
        <p:spPr>
          <a:xfrm>
            <a:off x="6946407" y="4767919"/>
            <a:ext cx="3714776" cy="2071702"/>
          </a:xfrm>
          <a:prstGeom prst="rect">
            <a:avLst/>
          </a:prstGeom>
        </p:spPr>
        <p:txBody>
          <a:bodyPr vert="horz" lIns="91440" tIns="45720" rIns="91440" bIns="45720" rtlCol="0">
            <a:normAutofit fontScale="70000" lnSpcReduction="20000"/>
          </a:bodyPr>
          <a:lstStyle/>
          <a:p>
            <a:pPr marL="342900" indent="-342900">
              <a:spcBef>
                <a:spcPct val="20000"/>
              </a:spcBef>
              <a:defRPr/>
            </a:pPr>
            <a:r>
              <a:rPr lang="ru-RU" sz="3200" dirty="0"/>
              <a:t>9 – ключевой фиксатор</a:t>
            </a:r>
          </a:p>
          <a:p>
            <a:pPr marL="342900" indent="-342900">
              <a:spcBef>
                <a:spcPct val="20000"/>
              </a:spcBef>
              <a:defRPr/>
            </a:pPr>
            <a:r>
              <a:rPr lang="ru-RU" sz="3200" dirty="0"/>
              <a:t>10 – каскад линейных </a:t>
            </a:r>
            <a:r>
              <a:rPr lang="ru-RU" sz="3200" dirty="0" err="1"/>
              <a:t>предыскажений</a:t>
            </a:r>
            <a:endParaRPr lang="ru-RU" sz="3200" dirty="0"/>
          </a:p>
          <a:p>
            <a:pPr marL="342900" indent="-342900">
              <a:spcBef>
                <a:spcPct val="20000"/>
              </a:spcBef>
              <a:defRPr/>
            </a:pPr>
            <a:r>
              <a:rPr lang="ru-RU" sz="3200" dirty="0"/>
              <a:t>11 – ограничитель</a:t>
            </a:r>
          </a:p>
          <a:p>
            <a:pPr marL="342900" indent="-342900">
              <a:spcBef>
                <a:spcPct val="20000"/>
              </a:spcBef>
              <a:defRPr/>
            </a:pPr>
            <a:r>
              <a:rPr lang="ru-RU" sz="3200" dirty="0"/>
              <a:t>12 – частотный модулятор</a:t>
            </a:r>
          </a:p>
          <a:p>
            <a:pPr marL="342900" indent="-342900">
              <a:spcBef>
                <a:spcPct val="20000"/>
              </a:spcBef>
              <a:defRPr/>
            </a:pPr>
            <a:r>
              <a:rPr lang="ru-RU" sz="3200" dirty="0"/>
              <a:t>19 – заградительный фильтр</a:t>
            </a:r>
          </a:p>
          <a:p>
            <a:pPr marL="342900" indent="-342900">
              <a:spcBef>
                <a:spcPct val="20000"/>
              </a:spcBef>
              <a:defRPr/>
            </a:pPr>
            <a:endParaRPr lang="ru-RU" sz="3200" dirty="0"/>
          </a:p>
        </p:txBody>
      </p:sp>
      <p:grpSp>
        <p:nvGrpSpPr>
          <p:cNvPr id="302" name="Группа 301"/>
          <p:cNvGrpSpPr/>
          <p:nvPr/>
        </p:nvGrpSpPr>
        <p:grpSpPr>
          <a:xfrm>
            <a:off x="1952596" y="1071546"/>
            <a:ext cx="8358246" cy="3359174"/>
            <a:chOff x="428596" y="1071546"/>
            <a:chExt cx="8358246" cy="3359174"/>
          </a:xfrm>
        </p:grpSpPr>
        <p:cxnSp>
          <p:nvCxnSpPr>
            <p:cNvPr id="256" name="Прямая соединительная линия 255"/>
            <p:cNvCxnSpPr>
              <a:endCxn id="244" idx="1"/>
            </p:cNvCxnSpPr>
            <p:nvPr/>
          </p:nvCxnSpPr>
          <p:spPr>
            <a:xfrm>
              <a:off x="2071670" y="3643314"/>
              <a:ext cx="4143404" cy="1588"/>
            </a:xfrm>
            <a:prstGeom prst="line">
              <a:avLst/>
            </a:prstGeom>
            <a:ln w="38100">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74" name="Группа 73"/>
            <p:cNvGrpSpPr/>
            <p:nvPr/>
          </p:nvGrpSpPr>
          <p:grpSpPr>
            <a:xfrm rot="5400000">
              <a:off x="8286776" y="1571612"/>
              <a:ext cx="357190" cy="642942"/>
              <a:chOff x="2214546" y="1928802"/>
              <a:chExt cx="357190" cy="642942"/>
            </a:xfrm>
          </p:grpSpPr>
          <p:sp>
            <p:nvSpPr>
              <p:cNvPr id="67" name="Прямоугольник с двумя вырезанными соседними углами 66"/>
              <p:cNvSpPr/>
              <p:nvPr/>
            </p:nvSpPr>
            <p:spPr>
              <a:xfrm>
                <a:off x="2214546" y="1928802"/>
                <a:ext cx="357190" cy="642942"/>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8" name="Прямая со стрелкой 67"/>
              <p:cNvCxnSpPr/>
              <p:nvPr/>
            </p:nvCxnSpPr>
            <p:spPr>
              <a:xfrm rot="16200000" flipH="1">
                <a:off x="2180709" y="2262483"/>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571604" y="2071678"/>
              <a:ext cx="428628" cy="430887"/>
            </a:xfrm>
            <a:prstGeom prst="rect">
              <a:avLst/>
            </a:prstGeom>
            <a:noFill/>
          </p:spPr>
          <p:txBody>
            <a:bodyPr wrap="square" rtlCol="0">
              <a:spAutoFit/>
            </a:bodyPr>
            <a:lstStyle/>
            <a:p>
              <a:r>
                <a:rPr lang="en-US" sz="2200" b="1" dirty="0"/>
                <a:t>6</a:t>
              </a:r>
              <a:endParaRPr lang="ru-RU" sz="2200" b="1" dirty="0"/>
            </a:p>
          </p:txBody>
        </p:sp>
        <p:grpSp>
          <p:nvGrpSpPr>
            <p:cNvPr id="75" name="Группа 74"/>
            <p:cNvGrpSpPr/>
            <p:nvPr/>
          </p:nvGrpSpPr>
          <p:grpSpPr>
            <a:xfrm rot="5400000">
              <a:off x="8286776" y="2214554"/>
              <a:ext cx="357190" cy="642942"/>
              <a:chOff x="2214546" y="1928802"/>
              <a:chExt cx="357190" cy="642942"/>
            </a:xfrm>
          </p:grpSpPr>
          <p:sp>
            <p:nvSpPr>
              <p:cNvPr id="76" name="Прямоугольник с двумя вырезанными соседними углами 75"/>
              <p:cNvSpPr/>
              <p:nvPr/>
            </p:nvSpPr>
            <p:spPr>
              <a:xfrm>
                <a:off x="2214546" y="1928802"/>
                <a:ext cx="357190" cy="642942"/>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7" name="Прямая со стрелкой 76"/>
              <p:cNvCxnSpPr/>
              <p:nvPr/>
            </p:nvCxnSpPr>
            <p:spPr>
              <a:xfrm rot="16200000" flipH="1">
                <a:off x="2180709" y="2262483"/>
                <a:ext cx="436331" cy="1918"/>
              </a:xfrm>
              <a:prstGeom prst="straightConnector1">
                <a:avLst/>
              </a:prstGeom>
              <a:ln w="38100">
                <a:solidFill>
                  <a:schemeClr val="tx1">
                    <a:lumMod val="95000"/>
                    <a:lumOff val="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80" name="Прямая соединительная линия 79"/>
            <p:cNvCxnSpPr/>
            <p:nvPr/>
          </p:nvCxnSpPr>
          <p:spPr>
            <a:xfrm>
              <a:off x="714348" y="2714620"/>
              <a:ext cx="607223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21" name="Группа 120"/>
            <p:cNvGrpSpPr/>
            <p:nvPr/>
          </p:nvGrpSpPr>
          <p:grpSpPr>
            <a:xfrm>
              <a:off x="2143108" y="2357430"/>
              <a:ext cx="785818" cy="642942"/>
              <a:chOff x="857224" y="3071810"/>
              <a:chExt cx="785818" cy="642942"/>
            </a:xfrm>
          </p:grpSpPr>
          <p:cxnSp>
            <p:nvCxnSpPr>
              <p:cNvPr id="82" name="Прямая со стрелкой 81"/>
              <p:cNvCxnSpPr/>
              <p:nvPr/>
            </p:nvCxnSpPr>
            <p:spPr>
              <a:xfrm flipV="1">
                <a:off x="857224" y="3071810"/>
                <a:ext cx="785818" cy="64294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Скругленный прямоугольник 77"/>
              <p:cNvSpPr/>
              <p:nvPr/>
            </p:nvSpPr>
            <p:spPr>
              <a:xfrm>
                <a:off x="1000100" y="321468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sp>
          <p:nvSpPr>
            <p:cNvPr id="114" name="Скругленный прямоугольник 113"/>
            <p:cNvSpPr/>
            <p:nvPr/>
          </p:nvSpPr>
          <p:spPr>
            <a:xfrm>
              <a:off x="150016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15" name="Полилиния 114"/>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6" name="Полилиния 115"/>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0" name="Прямая соединительная линия 119"/>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22" name="Группа 121"/>
            <p:cNvGrpSpPr/>
            <p:nvPr/>
          </p:nvGrpSpPr>
          <p:grpSpPr>
            <a:xfrm>
              <a:off x="714348" y="2357430"/>
              <a:ext cx="785818" cy="642942"/>
              <a:chOff x="857224" y="3071810"/>
              <a:chExt cx="785818" cy="642942"/>
            </a:xfrm>
          </p:grpSpPr>
          <p:cxnSp>
            <p:nvCxnSpPr>
              <p:cNvPr id="123" name="Прямая со стрелкой 122"/>
              <p:cNvCxnSpPr/>
              <p:nvPr/>
            </p:nvCxnSpPr>
            <p:spPr>
              <a:xfrm flipV="1">
                <a:off x="857224" y="3071810"/>
                <a:ext cx="785818" cy="64294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4" name="Скругленный прямоугольник 123"/>
              <p:cNvSpPr/>
              <p:nvPr/>
            </p:nvSpPr>
            <p:spPr>
              <a:xfrm>
                <a:off x="1000100" y="321468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125" name="Прямая соединительная линия 124"/>
              <p:cNvCxnSpPr/>
              <p:nvPr/>
            </p:nvCxnSpPr>
            <p:spPr>
              <a:xfrm>
                <a:off x="1071538" y="3357562"/>
                <a:ext cx="288156" cy="1"/>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flipV="1">
                <a:off x="1228725" y="3500438"/>
                <a:ext cx="126231" cy="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p:nvPr/>
            </p:nvCxnSpPr>
            <p:spPr>
              <a:xfrm flipV="1">
                <a:off x="1071538" y="3500438"/>
                <a:ext cx="126231" cy="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28" name="Скругленный прямоугольник 127"/>
            <p:cNvSpPr/>
            <p:nvPr/>
          </p:nvSpPr>
          <p:spPr>
            <a:xfrm>
              <a:off x="292892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30" name="Полилиния 129"/>
            <p:cNvSpPr/>
            <p:nvPr/>
          </p:nvSpPr>
          <p:spPr>
            <a:xfrm>
              <a:off x="2986086" y="2573862"/>
              <a:ext cx="311150" cy="319616"/>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1" name="Скругленный прямоугольник 130"/>
            <p:cNvSpPr/>
            <p:nvPr/>
          </p:nvSpPr>
          <p:spPr>
            <a:xfrm>
              <a:off x="3571868"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133" name="Прямая соединительная линия 132"/>
            <p:cNvCxnSpPr>
              <a:endCxn id="131" idx="0"/>
            </p:cNvCxnSpPr>
            <p:nvPr/>
          </p:nvCxnSpPr>
          <p:spPr>
            <a:xfrm rot="5400000" flipH="1" flipV="1">
              <a:off x="3490909" y="2600322"/>
              <a:ext cx="395289" cy="19525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a:stCxn id="131" idx="0"/>
            </p:cNvCxnSpPr>
            <p:nvPr/>
          </p:nvCxnSpPr>
          <p:spPr>
            <a:xfrm rot="16200000" flipH="1">
              <a:off x="3687361" y="2599127"/>
              <a:ext cx="397670" cy="20002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36" name="Скругленный прямоугольник 135"/>
            <p:cNvSpPr/>
            <p:nvPr/>
          </p:nvSpPr>
          <p:spPr>
            <a:xfrm>
              <a:off x="4214810"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144" name="Прямая соединительная линия 143"/>
            <p:cNvCxnSpPr/>
            <p:nvPr/>
          </p:nvCxnSpPr>
          <p:spPr>
            <a:xfrm>
              <a:off x="4286248" y="278605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rot="5400000" flipH="1" flipV="1">
              <a:off x="4393405" y="2678901"/>
              <a:ext cx="142876" cy="7143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01" name="Группа 300"/>
            <p:cNvGrpSpPr/>
            <p:nvPr/>
          </p:nvGrpSpPr>
          <p:grpSpPr>
            <a:xfrm>
              <a:off x="4857752" y="2500306"/>
              <a:ext cx="428628" cy="428628"/>
              <a:chOff x="4857752" y="2500306"/>
              <a:chExt cx="428628" cy="428628"/>
            </a:xfrm>
          </p:grpSpPr>
          <p:sp>
            <p:nvSpPr>
              <p:cNvPr id="147" name="Скругленный прямоугольник 146"/>
              <p:cNvSpPr/>
              <p:nvPr/>
            </p:nvSpPr>
            <p:spPr>
              <a:xfrm>
                <a:off x="4857752"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48" name="Полилиния 147"/>
              <p:cNvSpPr/>
              <p:nvPr/>
            </p:nvSpPr>
            <p:spPr>
              <a:xfrm>
                <a:off x="4922836" y="2577037"/>
                <a:ext cx="311150" cy="309033"/>
              </a:xfrm>
              <a:custGeom>
                <a:avLst/>
                <a:gdLst>
                  <a:gd name="connsiteX0" fmla="*/ 0 w 311150"/>
                  <a:gd name="connsiteY0" fmla="*/ 42333 h 288925"/>
                  <a:gd name="connsiteX1" fmla="*/ 114300 w 311150"/>
                  <a:gd name="connsiteY1" fmla="*/ 35983 h 288925"/>
                  <a:gd name="connsiteX2" fmla="*/ 222250 w 311150"/>
                  <a:gd name="connsiteY2" fmla="*/ 258233 h 288925"/>
                  <a:gd name="connsiteX3" fmla="*/ 311150 w 311150"/>
                  <a:gd name="connsiteY3" fmla="*/ 220133 h 288925"/>
                </a:gdLst>
                <a:ahLst/>
                <a:cxnLst>
                  <a:cxn ang="0">
                    <a:pos x="connsiteX0" y="connsiteY0"/>
                  </a:cxn>
                  <a:cxn ang="0">
                    <a:pos x="connsiteX1" y="connsiteY1"/>
                  </a:cxn>
                  <a:cxn ang="0">
                    <a:pos x="connsiteX2" y="connsiteY2"/>
                  </a:cxn>
                  <a:cxn ang="0">
                    <a:pos x="connsiteX3" y="connsiteY3"/>
                  </a:cxn>
                </a:cxnLst>
                <a:rect l="l" t="t" r="r" b="b"/>
                <a:pathLst>
                  <a:path w="311150" h="288925">
                    <a:moveTo>
                      <a:pt x="0" y="42333"/>
                    </a:moveTo>
                    <a:cubicBezTo>
                      <a:pt x="38629" y="21166"/>
                      <a:pt x="77258" y="0"/>
                      <a:pt x="114300" y="35983"/>
                    </a:cubicBezTo>
                    <a:cubicBezTo>
                      <a:pt x="151342" y="71966"/>
                      <a:pt x="189442" y="227541"/>
                      <a:pt x="222250" y="258233"/>
                    </a:cubicBezTo>
                    <a:cubicBezTo>
                      <a:pt x="255058" y="288925"/>
                      <a:pt x="283104" y="254529"/>
                      <a:pt x="311150" y="220133"/>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0" name="Прямая соединительная линия 149"/>
              <p:cNvCxnSpPr/>
              <p:nvPr/>
            </p:nvCxnSpPr>
            <p:spPr>
              <a:xfrm>
                <a:off x="5030780" y="2824158"/>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a:off x="4903790" y="2643182"/>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52" name="Скругленный прямоугольник 151"/>
            <p:cNvSpPr/>
            <p:nvPr/>
          </p:nvSpPr>
          <p:spPr>
            <a:xfrm>
              <a:off x="5500694"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153" name="Прямая соединительная линия 152"/>
            <p:cNvCxnSpPr>
              <a:endCxn id="152" idx="0"/>
            </p:cNvCxnSpPr>
            <p:nvPr/>
          </p:nvCxnSpPr>
          <p:spPr>
            <a:xfrm rot="5400000" flipH="1" flipV="1">
              <a:off x="5413774" y="2599124"/>
              <a:ext cx="400052" cy="20241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4" name="Прямая соединительная линия 153"/>
            <p:cNvCxnSpPr>
              <a:stCxn id="152" idx="0"/>
            </p:cNvCxnSpPr>
            <p:nvPr/>
          </p:nvCxnSpPr>
          <p:spPr>
            <a:xfrm rot="16200000" flipH="1">
              <a:off x="5613799" y="2601515"/>
              <a:ext cx="404814" cy="20239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55" name="Полилиния 154"/>
            <p:cNvSpPr/>
            <p:nvPr/>
          </p:nvSpPr>
          <p:spPr>
            <a:xfrm>
              <a:off x="5613393" y="2786059"/>
              <a:ext cx="214314"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6" name="Прямая соединительная линия 155"/>
            <p:cNvCxnSpPr/>
            <p:nvPr/>
          </p:nvCxnSpPr>
          <p:spPr>
            <a:xfrm rot="5400000">
              <a:off x="5687219" y="2813847"/>
              <a:ext cx="96839" cy="4126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62" name="Группа 161"/>
            <p:cNvGrpSpPr/>
            <p:nvPr/>
          </p:nvGrpSpPr>
          <p:grpSpPr>
            <a:xfrm rot="4781442">
              <a:off x="5788817" y="2581272"/>
              <a:ext cx="142877" cy="71438"/>
              <a:chOff x="5756269" y="4071942"/>
              <a:chExt cx="214314" cy="96839"/>
            </a:xfrm>
          </p:grpSpPr>
          <p:sp>
            <p:nvSpPr>
              <p:cNvPr id="160" name="Полилиния 159"/>
              <p:cNvSpPr/>
              <p:nvPr/>
            </p:nvSpPr>
            <p:spPr>
              <a:xfrm>
                <a:off x="5756269" y="4071943"/>
                <a:ext cx="214314"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1905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61" name="Прямая соединительная линия 160"/>
              <p:cNvCxnSpPr/>
              <p:nvPr/>
            </p:nvCxnSpPr>
            <p:spPr>
              <a:xfrm rot="5400000">
                <a:off x="5830095" y="4099731"/>
                <a:ext cx="96839" cy="41262"/>
              </a:xfrm>
              <a:prstGeom prst="line">
                <a:avLst/>
              </a:prstGeom>
              <a:ln w="1905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67" name="Скругленный прямоугольник 166"/>
            <p:cNvSpPr/>
            <p:nvPr/>
          </p:nvSpPr>
          <p:spPr>
            <a:xfrm>
              <a:off x="614363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68" name="Полилиния 167"/>
            <p:cNvSpPr/>
            <p:nvPr/>
          </p:nvSpPr>
          <p:spPr>
            <a:xfrm>
              <a:off x="622620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9" name="Полилиния 168"/>
            <p:cNvSpPr/>
            <p:nvPr/>
          </p:nvSpPr>
          <p:spPr>
            <a:xfrm>
              <a:off x="621507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70" name="Прямая соединительная линия 169"/>
            <p:cNvCxnSpPr/>
            <p:nvPr/>
          </p:nvCxnSpPr>
          <p:spPr>
            <a:xfrm rot="5400000">
              <a:off x="6321607" y="27424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4" name="Прямая соединительная линия 173"/>
            <p:cNvCxnSpPr/>
            <p:nvPr/>
          </p:nvCxnSpPr>
          <p:spPr>
            <a:xfrm>
              <a:off x="714348" y="1785926"/>
              <a:ext cx="607223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95" name="Группа 194"/>
            <p:cNvGrpSpPr/>
            <p:nvPr/>
          </p:nvGrpSpPr>
          <p:grpSpPr>
            <a:xfrm>
              <a:off x="857224" y="1500174"/>
              <a:ext cx="428628" cy="571504"/>
              <a:chOff x="5072066" y="2182804"/>
              <a:chExt cx="428628" cy="571504"/>
            </a:xfrm>
          </p:grpSpPr>
          <p:sp>
            <p:nvSpPr>
              <p:cNvPr id="175" name="Скругленный прямоугольник 174"/>
              <p:cNvSpPr/>
              <p:nvPr/>
            </p:nvSpPr>
            <p:spPr>
              <a:xfrm>
                <a:off x="5072066" y="2182804"/>
                <a:ext cx="42862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76" name="Полилиния 175"/>
              <p:cNvSpPr/>
              <p:nvPr/>
            </p:nvSpPr>
            <p:spPr>
              <a:xfrm>
                <a:off x="5154636" y="2428869"/>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7" name="Полилиния 176"/>
              <p:cNvSpPr/>
              <p:nvPr/>
            </p:nvSpPr>
            <p:spPr>
              <a:xfrm>
                <a:off x="5143504" y="2571744"/>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78" name="Прямая соединительная линия 177"/>
              <p:cNvCxnSpPr/>
              <p:nvPr/>
            </p:nvCxnSpPr>
            <p:spPr>
              <a:xfrm rot="5400000">
                <a:off x="5268173" y="227251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79" name="Полилиния 178"/>
              <p:cNvSpPr/>
              <p:nvPr/>
            </p:nvSpPr>
            <p:spPr>
              <a:xfrm>
                <a:off x="5143504" y="2284722"/>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00" name="Прямая соединительная линия 299"/>
              <p:cNvCxnSpPr/>
              <p:nvPr/>
            </p:nvCxnSpPr>
            <p:spPr>
              <a:xfrm rot="5400000">
                <a:off x="5260178" y="2570958"/>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80" name="Скругленный прямоугольник 179"/>
            <p:cNvSpPr/>
            <p:nvPr/>
          </p:nvSpPr>
          <p:spPr>
            <a:xfrm>
              <a:off x="4221484" y="155414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81" name="Полилиния 180"/>
            <p:cNvSpPr/>
            <p:nvPr/>
          </p:nvSpPr>
          <p:spPr>
            <a:xfrm>
              <a:off x="4304054" y="1657333"/>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2" name="Полилиния 181"/>
            <p:cNvSpPr/>
            <p:nvPr/>
          </p:nvSpPr>
          <p:spPr>
            <a:xfrm>
              <a:off x="4292922" y="1800208"/>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83" name="Прямая соединительная линия 182"/>
            <p:cNvCxnSpPr/>
            <p:nvPr/>
          </p:nvCxnSpPr>
          <p:spPr>
            <a:xfrm rot="5400000">
              <a:off x="4403279" y="16486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84" name="Скругленный прямоугольник 183"/>
            <p:cNvSpPr/>
            <p:nvPr/>
          </p:nvSpPr>
          <p:spPr>
            <a:xfrm>
              <a:off x="1857356" y="1500174"/>
              <a:ext cx="1785950" cy="50006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D</a:t>
              </a:r>
              <a:r>
                <a:rPr lang="en-US" sz="2600" b="1" baseline="-25000" dirty="0">
                  <a:solidFill>
                    <a:schemeClr val="tx1"/>
                  </a:solidFill>
                </a:rPr>
                <a:t>R</a:t>
              </a:r>
              <a:r>
                <a:rPr lang="en-US" sz="2600" b="1" dirty="0">
                  <a:solidFill>
                    <a:schemeClr val="tx1"/>
                  </a:solidFill>
                </a:rPr>
                <a:t>, D</a:t>
              </a:r>
              <a:r>
                <a:rPr lang="en-US" sz="2600" b="1" baseline="-25000" dirty="0">
                  <a:solidFill>
                    <a:schemeClr val="tx1"/>
                  </a:solidFill>
                </a:rPr>
                <a:t>B</a:t>
              </a:r>
            </a:p>
          </p:txBody>
        </p:sp>
        <p:sp>
          <p:nvSpPr>
            <p:cNvPr id="185" name="TextBox 184"/>
            <p:cNvSpPr txBox="1"/>
            <p:nvPr/>
          </p:nvSpPr>
          <p:spPr>
            <a:xfrm>
              <a:off x="857224" y="2071678"/>
              <a:ext cx="428628" cy="430887"/>
            </a:xfrm>
            <a:prstGeom prst="rect">
              <a:avLst/>
            </a:prstGeom>
            <a:noFill/>
          </p:spPr>
          <p:txBody>
            <a:bodyPr wrap="square" rtlCol="0">
              <a:spAutoFit/>
            </a:bodyPr>
            <a:lstStyle/>
            <a:p>
              <a:pPr algn="ctr"/>
              <a:r>
                <a:rPr lang="en-US" sz="2200" b="1" dirty="0"/>
                <a:t>1</a:t>
              </a:r>
              <a:endParaRPr lang="ru-RU" sz="2200" b="1" dirty="0"/>
            </a:p>
          </p:txBody>
        </p:sp>
        <p:sp>
          <p:nvSpPr>
            <p:cNvPr id="186" name="TextBox 185"/>
            <p:cNvSpPr txBox="1"/>
            <p:nvPr/>
          </p:nvSpPr>
          <p:spPr>
            <a:xfrm>
              <a:off x="2285984" y="2071678"/>
              <a:ext cx="428628" cy="430887"/>
            </a:xfrm>
            <a:prstGeom prst="rect">
              <a:avLst/>
            </a:prstGeom>
            <a:noFill/>
          </p:spPr>
          <p:txBody>
            <a:bodyPr wrap="square" rtlCol="0">
              <a:spAutoFit/>
            </a:bodyPr>
            <a:lstStyle/>
            <a:p>
              <a:pPr algn="ctr"/>
              <a:r>
                <a:rPr lang="en-US" sz="2200" b="1" dirty="0"/>
                <a:t>7</a:t>
              </a:r>
              <a:endParaRPr lang="ru-RU" sz="2200" b="1" dirty="0"/>
            </a:p>
          </p:txBody>
        </p:sp>
        <p:sp>
          <p:nvSpPr>
            <p:cNvPr id="187" name="TextBox 186"/>
            <p:cNvSpPr txBox="1"/>
            <p:nvPr/>
          </p:nvSpPr>
          <p:spPr>
            <a:xfrm>
              <a:off x="2928926" y="2071678"/>
              <a:ext cx="428628" cy="430887"/>
            </a:xfrm>
            <a:prstGeom prst="rect">
              <a:avLst/>
            </a:prstGeom>
            <a:noFill/>
          </p:spPr>
          <p:txBody>
            <a:bodyPr wrap="square" rtlCol="0">
              <a:spAutoFit/>
            </a:bodyPr>
            <a:lstStyle/>
            <a:p>
              <a:pPr algn="ctr"/>
              <a:r>
                <a:rPr lang="en-US" sz="2200" b="1" dirty="0"/>
                <a:t>8</a:t>
              </a:r>
              <a:endParaRPr lang="ru-RU" sz="2200" b="1" dirty="0"/>
            </a:p>
          </p:txBody>
        </p:sp>
        <p:sp>
          <p:nvSpPr>
            <p:cNvPr id="188" name="TextBox 187"/>
            <p:cNvSpPr txBox="1"/>
            <p:nvPr/>
          </p:nvSpPr>
          <p:spPr>
            <a:xfrm>
              <a:off x="3571868" y="2071678"/>
              <a:ext cx="428628" cy="430887"/>
            </a:xfrm>
            <a:prstGeom prst="rect">
              <a:avLst/>
            </a:prstGeom>
            <a:noFill/>
          </p:spPr>
          <p:txBody>
            <a:bodyPr wrap="square" rtlCol="0">
              <a:spAutoFit/>
            </a:bodyPr>
            <a:lstStyle/>
            <a:p>
              <a:pPr algn="ctr"/>
              <a:r>
                <a:rPr lang="en-US" sz="2200" b="1" dirty="0"/>
                <a:t>9</a:t>
              </a:r>
              <a:endParaRPr lang="ru-RU" sz="2200" b="1" dirty="0"/>
            </a:p>
          </p:txBody>
        </p:sp>
        <p:sp>
          <p:nvSpPr>
            <p:cNvPr id="189" name="TextBox 188"/>
            <p:cNvSpPr txBox="1"/>
            <p:nvPr/>
          </p:nvSpPr>
          <p:spPr>
            <a:xfrm>
              <a:off x="4786314" y="2071678"/>
              <a:ext cx="571504" cy="430887"/>
            </a:xfrm>
            <a:prstGeom prst="rect">
              <a:avLst/>
            </a:prstGeom>
            <a:noFill/>
          </p:spPr>
          <p:txBody>
            <a:bodyPr wrap="square" rtlCol="0">
              <a:spAutoFit/>
            </a:bodyPr>
            <a:lstStyle/>
            <a:p>
              <a:pPr algn="ctr"/>
              <a:r>
                <a:rPr lang="en-US" sz="2200" b="1" dirty="0"/>
                <a:t>11</a:t>
              </a:r>
              <a:endParaRPr lang="ru-RU" sz="2200" b="1" dirty="0"/>
            </a:p>
          </p:txBody>
        </p:sp>
        <p:sp>
          <p:nvSpPr>
            <p:cNvPr id="190" name="TextBox 189"/>
            <p:cNvSpPr txBox="1"/>
            <p:nvPr/>
          </p:nvSpPr>
          <p:spPr>
            <a:xfrm>
              <a:off x="4143372" y="2071678"/>
              <a:ext cx="571504" cy="430887"/>
            </a:xfrm>
            <a:prstGeom prst="rect">
              <a:avLst/>
            </a:prstGeom>
            <a:noFill/>
          </p:spPr>
          <p:txBody>
            <a:bodyPr wrap="square" rtlCol="0">
              <a:spAutoFit/>
            </a:bodyPr>
            <a:lstStyle/>
            <a:p>
              <a:pPr algn="ctr"/>
              <a:r>
                <a:rPr lang="en-US" sz="2200" b="1" dirty="0"/>
                <a:t>10</a:t>
              </a:r>
              <a:endParaRPr lang="ru-RU" sz="2200" b="1" dirty="0"/>
            </a:p>
          </p:txBody>
        </p:sp>
        <p:sp>
          <p:nvSpPr>
            <p:cNvPr id="191" name="TextBox 190"/>
            <p:cNvSpPr txBox="1"/>
            <p:nvPr/>
          </p:nvSpPr>
          <p:spPr>
            <a:xfrm>
              <a:off x="5429256" y="2071678"/>
              <a:ext cx="571504" cy="430887"/>
            </a:xfrm>
            <a:prstGeom prst="rect">
              <a:avLst/>
            </a:prstGeom>
            <a:noFill/>
          </p:spPr>
          <p:txBody>
            <a:bodyPr wrap="square" rtlCol="0">
              <a:spAutoFit/>
            </a:bodyPr>
            <a:lstStyle/>
            <a:p>
              <a:pPr algn="ctr"/>
              <a:r>
                <a:rPr lang="en-US" sz="2200" b="1" dirty="0"/>
                <a:t>12</a:t>
              </a:r>
              <a:endParaRPr lang="ru-RU" sz="2200" b="1" dirty="0"/>
            </a:p>
          </p:txBody>
        </p:sp>
        <p:sp>
          <p:nvSpPr>
            <p:cNvPr id="192" name="TextBox 191"/>
            <p:cNvSpPr txBox="1"/>
            <p:nvPr/>
          </p:nvSpPr>
          <p:spPr>
            <a:xfrm>
              <a:off x="6072198" y="2071678"/>
              <a:ext cx="571504" cy="430887"/>
            </a:xfrm>
            <a:prstGeom prst="rect">
              <a:avLst/>
            </a:prstGeom>
            <a:noFill/>
          </p:spPr>
          <p:txBody>
            <a:bodyPr wrap="square" rtlCol="0">
              <a:spAutoFit/>
            </a:bodyPr>
            <a:lstStyle/>
            <a:p>
              <a:pPr algn="ctr"/>
              <a:r>
                <a:rPr lang="en-US" sz="2200" b="1" dirty="0"/>
                <a:t>13</a:t>
              </a:r>
              <a:endParaRPr lang="ru-RU" sz="2200" b="1" dirty="0"/>
            </a:p>
          </p:txBody>
        </p:sp>
        <p:cxnSp>
          <p:nvCxnSpPr>
            <p:cNvPr id="194" name="Прямая соединительная линия 193"/>
            <p:cNvCxnSpPr/>
            <p:nvPr/>
          </p:nvCxnSpPr>
          <p:spPr>
            <a:xfrm rot="5400000">
              <a:off x="1714480" y="2357430"/>
              <a:ext cx="714380" cy="1588"/>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785786" y="1071546"/>
              <a:ext cx="571504" cy="430887"/>
            </a:xfrm>
            <a:prstGeom prst="rect">
              <a:avLst/>
            </a:prstGeom>
            <a:noFill/>
          </p:spPr>
          <p:txBody>
            <a:bodyPr wrap="square" rtlCol="0">
              <a:spAutoFit/>
            </a:bodyPr>
            <a:lstStyle/>
            <a:p>
              <a:pPr algn="ctr"/>
              <a:r>
                <a:rPr lang="en-US" sz="2200" b="1" dirty="0"/>
                <a:t>17</a:t>
              </a:r>
              <a:endParaRPr lang="ru-RU" sz="2200" b="1" dirty="0"/>
            </a:p>
          </p:txBody>
        </p:sp>
        <p:grpSp>
          <p:nvGrpSpPr>
            <p:cNvPr id="197" name="Группа 196"/>
            <p:cNvGrpSpPr/>
            <p:nvPr/>
          </p:nvGrpSpPr>
          <p:grpSpPr>
            <a:xfrm>
              <a:off x="4857752" y="1500174"/>
              <a:ext cx="428628" cy="571504"/>
              <a:chOff x="5072066" y="2182804"/>
              <a:chExt cx="428628" cy="571504"/>
            </a:xfrm>
          </p:grpSpPr>
          <p:sp>
            <p:nvSpPr>
              <p:cNvPr id="198" name="Скругленный прямоугольник 197"/>
              <p:cNvSpPr/>
              <p:nvPr/>
            </p:nvSpPr>
            <p:spPr>
              <a:xfrm>
                <a:off x="5072066" y="2182804"/>
                <a:ext cx="42862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99" name="Полилиния 198"/>
              <p:cNvSpPr/>
              <p:nvPr/>
            </p:nvSpPr>
            <p:spPr>
              <a:xfrm>
                <a:off x="5154636" y="2428869"/>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0" name="Полилиния 199"/>
              <p:cNvSpPr/>
              <p:nvPr/>
            </p:nvSpPr>
            <p:spPr>
              <a:xfrm>
                <a:off x="5143504" y="2571744"/>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01" name="Прямая соединительная линия 200"/>
              <p:cNvCxnSpPr/>
              <p:nvPr/>
            </p:nvCxnSpPr>
            <p:spPr>
              <a:xfrm rot="5400000">
                <a:off x="5253861" y="2420145"/>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02" name="Полилиния 201"/>
              <p:cNvSpPr/>
              <p:nvPr/>
            </p:nvSpPr>
            <p:spPr>
              <a:xfrm>
                <a:off x="5143504" y="2284722"/>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203" name="TextBox 202"/>
            <p:cNvSpPr txBox="1"/>
            <p:nvPr/>
          </p:nvSpPr>
          <p:spPr>
            <a:xfrm>
              <a:off x="4143372" y="1071546"/>
              <a:ext cx="571504" cy="430887"/>
            </a:xfrm>
            <a:prstGeom prst="rect">
              <a:avLst/>
            </a:prstGeom>
            <a:noFill/>
          </p:spPr>
          <p:txBody>
            <a:bodyPr wrap="square" rtlCol="0">
              <a:spAutoFit/>
            </a:bodyPr>
            <a:lstStyle/>
            <a:p>
              <a:pPr algn="ctr"/>
              <a:r>
                <a:rPr lang="en-US" sz="2200" b="1" dirty="0"/>
                <a:t>18</a:t>
              </a:r>
              <a:endParaRPr lang="ru-RU" sz="2200" b="1" dirty="0"/>
            </a:p>
          </p:txBody>
        </p:sp>
        <p:sp>
          <p:nvSpPr>
            <p:cNvPr id="204" name="TextBox 203"/>
            <p:cNvSpPr txBox="1"/>
            <p:nvPr/>
          </p:nvSpPr>
          <p:spPr>
            <a:xfrm>
              <a:off x="6715140" y="1071546"/>
              <a:ext cx="571504" cy="430887"/>
            </a:xfrm>
            <a:prstGeom prst="rect">
              <a:avLst/>
            </a:prstGeom>
            <a:noFill/>
          </p:spPr>
          <p:txBody>
            <a:bodyPr wrap="square" rtlCol="0">
              <a:spAutoFit/>
            </a:bodyPr>
            <a:lstStyle/>
            <a:p>
              <a:pPr algn="ctr"/>
              <a:r>
                <a:rPr lang="en-US" sz="2200" b="1" dirty="0"/>
                <a:t>14</a:t>
              </a:r>
              <a:endParaRPr lang="ru-RU" sz="2200" b="1" dirty="0"/>
            </a:p>
          </p:txBody>
        </p:sp>
        <p:sp>
          <p:nvSpPr>
            <p:cNvPr id="205" name="TextBox 204"/>
            <p:cNvSpPr txBox="1"/>
            <p:nvPr/>
          </p:nvSpPr>
          <p:spPr>
            <a:xfrm>
              <a:off x="4786314" y="1071546"/>
              <a:ext cx="571504" cy="430887"/>
            </a:xfrm>
            <a:prstGeom prst="rect">
              <a:avLst/>
            </a:prstGeom>
            <a:noFill/>
          </p:spPr>
          <p:txBody>
            <a:bodyPr wrap="square" rtlCol="0">
              <a:spAutoFit/>
            </a:bodyPr>
            <a:lstStyle/>
            <a:p>
              <a:pPr algn="ctr"/>
              <a:r>
                <a:rPr lang="en-US" sz="2200" b="1" dirty="0"/>
                <a:t>19</a:t>
              </a:r>
              <a:endParaRPr lang="ru-RU" sz="2200" b="1" dirty="0"/>
            </a:p>
          </p:txBody>
        </p:sp>
        <p:sp>
          <p:nvSpPr>
            <p:cNvPr id="171" name="Скругленный прямоугольник 170"/>
            <p:cNvSpPr/>
            <p:nvPr/>
          </p:nvSpPr>
          <p:spPr>
            <a:xfrm>
              <a:off x="6786578" y="1500174"/>
              <a:ext cx="428628" cy="142876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cxnSp>
          <p:nvCxnSpPr>
            <p:cNvPr id="210" name="Прямая соединительная линия 209"/>
            <p:cNvCxnSpPr/>
            <p:nvPr/>
          </p:nvCxnSpPr>
          <p:spPr>
            <a:xfrm rot="5400000">
              <a:off x="250001" y="2250273"/>
              <a:ext cx="92869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2" name="Прямая соединительная линия 211"/>
            <p:cNvCxnSpPr/>
            <p:nvPr/>
          </p:nvCxnSpPr>
          <p:spPr>
            <a:xfrm>
              <a:off x="428596" y="2214554"/>
              <a:ext cx="285752" cy="1588"/>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58" name="Группа 257"/>
            <p:cNvGrpSpPr/>
            <p:nvPr/>
          </p:nvGrpSpPr>
          <p:grpSpPr>
            <a:xfrm>
              <a:off x="2928926" y="3000372"/>
              <a:ext cx="571504" cy="940836"/>
              <a:chOff x="3143240" y="3786190"/>
              <a:chExt cx="571504" cy="940836"/>
            </a:xfrm>
          </p:grpSpPr>
          <p:grpSp>
            <p:nvGrpSpPr>
              <p:cNvPr id="226" name="Группа 225"/>
              <p:cNvGrpSpPr/>
              <p:nvPr/>
            </p:nvGrpSpPr>
            <p:grpSpPr>
              <a:xfrm>
                <a:off x="3143240" y="4143380"/>
                <a:ext cx="571504" cy="583646"/>
                <a:chOff x="3143240" y="4000504"/>
                <a:chExt cx="571504" cy="583646"/>
              </a:xfrm>
            </p:grpSpPr>
            <p:sp>
              <p:nvSpPr>
                <p:cNvPr id="213" name="Скругленный прямоугольник 212"/>
                <p:cNvSpPr/>
                <p:nvPr/>
              </p:nvSpPr>
              <p:spPr>
                <a:xfrm>
                  <a:off x="3143240" y="4000504"/>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14" name="TextBox 213"/>
                <p:cNvSpPr txBox="1"/>
                <p:nvPr/>
              </p:nvSpPr>
              <p:spPr>
                <a:xfrm>
                  <a:off x="3214678" y="4214818"/>
                  <a:ext cx="428628" cy="369332"/>
                </a:xfrm>
                <a:prstGeom prst="rect">
                  <a:avLst/>
                </a:prstGeom>
                <a:noFill/>
              </p:spPr>
              <p:txBody>
                <a:bodyPr wrap="square" rtlCol="0">
                  <a:spAutoFit/>
                </a:bodyPr>
                <a:lstStyle/>
                <a:p>
                  <a:pPr algn="ctr"/>
                  <a:r>
                    <a:rPr lang="en-US" b="1" dirty="0"/>
                    <a:t>F</a:t>
                  </a:r>
                  <a:r>
                    <a:rPr lang="en-US" b="1" baseline="-25000" dirty="0"/>
                    <a:t>H</a:t>
                  </a:r>
                  <a:endParaRPr lang="ru-RU" b="1" baseline="-25000" dirty="0"/>
                </a:p>
              </p:txBody>
            </p:sp>
            <p:grpSp>
              <p:nvGrpSpPr>
                <p:cNvPr id="225" name="Группа 224"/>
                <p:cNvGrpSpPr/>
                <p:nvPr/>
              </p:nvGrpSpPr>
              <p:grpSpPr>
                <a:xfrm>
                  <a:off x="3214678" y="4071942"/>
                  <a:ext cx="428628" cy="144464"/>
                  <a:chOff x="4286248" y="4214818"/>
                  <a:chExt cx="428628" cy="144464"/>
                </a:xfrm>
              </p:grpSpPr>
              <p:cxnSp>
                <p:nvCxnSpPr>
                  <p:cNvPr id="216" name="Прямая соединительная линия 215"/>
                  <p:cNvCxnSpPr/>
                  <p:nvPr/>
                </p:nvCxnSpPr>
                <p:spPr>
                  <a:xfrm>
                    <a:off x="4286248" y="435769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8" name="Прямая соединительная линия 217"/>
                  <p:cNvCxnSpPr/>
                  <p:nvPr/>
                </p:nvCxnSpPr>
                <p:spPr>
                  <a:xfrm rot="5400000" flipH="1" flipV="1">
                    <a:off x="4357686" y="428625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0" name="Прямая соединительная линия 219"/>
                  <p:cNvCxnSpPr/>
                  <p:nvPr/>
                </p:nvCxnSpPr>
                <p:spPr>
                  <a:xfrm>
                    <a:off x="4429124"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2" name="Прямая соединительная линия 221"/>
                  <p:cNvCxnSpPr/>
                  <p:nvPr/>
                </p:nvCxnSpPr>
                <p:spPr>
                  <a:xfrm rot="5400000">
                    <a:off x="4500562" y="428625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4" name="Прямая соединительная линия 223"/>
                  <p:cNvCxnSpPr/>
                  <p:nvPr/>
                </p:nvCxnSpPr>
                <p:spPr>
                  <a:xfrm>
                    <a:off x="4572000" y="435769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240" name="TextBox 239"/>
              <p:cNvSpPr txBox="1"/>
              <p:nvPr/>
            </p:nvSpPr>
            <p:spPr>
              <a:xfrm>
                <a:off x="3214678" y="3786190"/>
                <a:ext cx="428628" cy="430887"/>
              </a:xfrm>
              <a:prstGeom prst="rect">
                <a:avLst/>
              </a:prstGeom>
              <a:noFill/>
            </p:spPr>
            <p:txBody>
              <a:bodyPr wrap="square" rtlCol="0">
                <a:spAutoFit/>
              </a:bodyPr>
              <a:lstStyle/>
              <a:p>
                <a:pPr algn="ctr"/>
                <a:r>
                  <a:rPr lang="en-US" sz="2200" b="1" dirty="0"/>
                  <a:t>2</a:t>
                </a:r>
                <a:endParaRPr lang="ru-RU" sz="2200" b="1" dirty="0"/>
              </a:p>
            </p:txBody>
          </p:sp>
        </p:grpSp>
        <p:grpSp>
          <p:nvGrpSpPr>
            <p:cNvPr id="257" name="Группа 256"/>
            <p:cNvGrpSpPr/>
            <p:nvPr/>
          </p:nvGrpSpPr>
          <p:grpSpPr>
            <a:xfrm>
              <a:off x="4214810" y="2928934"/>
              <a:ext cx="642942" cy="1000926"/>
              <a:chOff x="4429124" y="3714752"/>
              <a:chExt cx="642942" cy="1000926"/>
            </a:xfrm>
          </p:grpSpPr>
          <p:grpSp>
            <p:nvGrpSpPr>
              <p:cNvPr id="239" name="Группа 238"/>
              <p:cNvGrpSpPr/>
              <p:nvPr/>
            </p:nvGrpSpPr>
            <p:grpSpPr>
              <a:xfrm>
                <a:off x="4429124" y="4071942"/>
                <a:ext cx="642942" cy="643736"/>
                <a:chOff x="4857752" y="4071942"/>
                <a:chExt cx="642942" cy="643736"/>
              </a:xfrm>
            </p:grpSpPr>
            <p:sp>
              <p:nvSpPr>
                <p:cNvPr id="227" name="Скругленный прямоугольник 226"/>
                <p:cNvSpPr/>
                <p:nvPr/>
              </p:nvSpPr>
              <p:spPr>
                <a:xfrm>
                  <a:off x="4857752" y="4071942"/>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229" name="Прямая соединительная линия 228"/>
                <p:cNvCxnSpPr>
                  <a:stCxn id="227" idx="0"/>
                  <a:endCxn id="227" idx="2"/>
                </p:cNvCxnSpPr>
                <p:nvPr/>
              </p:nvCxnSpPr>
              <p:spPr>
                <a:xfrm rot="16200000" flipH="1">
                  <a:off x="4857752" y="4393413"/>
                  <a:ext cx="64294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31" name="Равнобедренный треугольник 230"/>
                <p:cNvSpPr/>
                <p:nvPr/>
              </p:nvSpPr>
              <p:spPr>
                <a:xfrm rot="5400000">
                  <a:off x="5286380" y="4214818"/>
                  <a:ext cx="142876" cy="14287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8" name="Группа 237"/>
                <p:cNvGrpSpPr/>
                <p:nvPr/>
              </p:nvGrpSpPr>
              <p:grpSpPr>
                <a:xfrm>
                  <a:off x="4929190" y="4214818"/>
                  <a:ext cx="144464" cy="142876"/>
                  <a:chOff x="4928396" y="5001430"/>
                  <a:chExt cx="144464" cy="142876"/>
                </a:xfrm>
              </p:grpSpPr>
              <p:cxnSp>
                <p:nvCxnSpPr>
                  <p:cNvPr id="233" name="Прямая соединительная линия 232"/>
                  <p:cNvCxnSpPr/>
                  <p:nvPr/>
                </p:nvCxnSpPr>
                <p:spPr>
                  <a:xfrm>
                    <a:off x="4929190" y="507207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5" name="Прямая соединительная линия 234"/>
                  <p:cNvCxnSpPr/>
                  <p:nvPr/>
                </p:nvCxnSpPr>
                <p:spPr>
                  <a:xfrm rot="5400000">
                    <a:off x="4857752" y="507207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7" name="Прямая соединительная линия 236"/>
                  <p:cNvCxnSpPr/>
                  <p:nvPr/>
                </p:nvCxnSpPr>
                <p:spPr>
                  <a:xfrm rot="5400000">
                    <a:off x="5000628" y="507207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241" name="TextBox 240"/>
              <p:cNvSpPr txBox="1"/>
              <p:nvPr/>
            </p:nvSpPr>
            <p:spPr>
              <a:xfrm>
                <a:off x="4500562" y="3714752"/>
                <a:ext cx="428628" cy="430887"/>
              </a:xfrm>
              <a:prstGeom prst="rect">
                <a:avLst/>
              </a:prstGeom>
              <a:noFill/>
            </p:spPr>
            <p:txBody>
              <a:bodyPr wrap="square" rtlCol="0">
                <a:spAutoFit/>
              </a:bodyPr>
              <a:lstStyle/>
              <a:p>
                <a:pPr algn="ctr"/>
                <a:r>
                  <a:rPr lang="en-US" sz="2200" b="1" dirty="0"/>
                  <a:t>3</a:t>
                </a:r>
                <a:endParaRPr lang="ru-RU" sz="2200" b="1" dirty="0"/>
              </a:p>
            </p:txBody>
          </p:sp>
        </p:grpSp>
        <p:sp>
          <p:nvSpPr>
            <p:cNvPr id="242" name="Скругленный прямоугольник 241"/>
            <p:cNvSpPr/>
            <p:nvPr/>
          </p:nvSpPr>
          <p:spPr>
            <a:xfrm>
              <a:off x="5572132" y="3286124"/>
              <a:ext cx="428628" cy="100013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sp>
          <p:nvSpPr>
            <p:cNvPr id="243" name="TextBox 242"/>
            <p:cNvSpPr txBox="1"/>
            <p:nvPr/>
          </p:nvSpPr>
          <p:spPr>
            <a:xfrm>
              <a:off x="5572132" y="2928934"/>
              <a:ext cx="428628" cy="430887"/>
            </a:xfrm>
            <a:prstGeom prst="rect">
              <a:avLst/>
            </a:prstGeom>
            <a:noFill/>
          </p:spPr>
          <p:txBody>
            <a:bodyPr wrap="square" rtlCol="0">
              <a:spAutoFit/>
            </a:bodyPr>
            <a:lstStyle/>
            <a:p>
              <a:pPr algn="ctr"/>
              <a:r>
                <a:rPr lang="en-US" sz="2200" b="1" dirty="0"/>
                <a:t>4</a:t>
              </a:r>
              <a:endParaRPr lang="ru-RU" sz="2200" b="1" dirty="0"/>
            </a:p>
          </p:txBody>
        </p:sp>
        <p:grpSp>
          <p:nvGrpSpPr>
            <p:cNvPr id="254" name="Группа 253"/>
            <p:cNvGrpSpPr/>
            <p:nvPr/>
          </p:nvGrpSpPr>
          <p:grpSpPr>
            <a:xfrm>
              <a:off x="6215074" y="3357562"/>
              <a:ext cx="571504" cy="571504"/>
              <a:chOff x="6429388" y="4071942"/>
              <a:chExt cx="571504" cy="571504"/>
            </a:xfrm>
          </p:grpSpPr>
          <p:sp>
            <p:nvSpPr>
              <p:cNvPr id="244" name="Скругленный прямоугольник 243"/>
              <p:cNvSpPr/>
              <p:nvPr/>
            </p:nvSpPr>
            <p:spPr>
              <a:xfrm>
                <a:off x="6429388" y="407194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46" name="Полилиния 245"/>
              <p:cNvSpPr/>
              <p:nvPr/>
            </p:nvSpPr>
            <p:spPr>
              <a:xfrm>
                <a:off x="6475412" y="4170362"/>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49" name="Прямая соединительная линия 248"/>
              <p:cNvCxnSpPr/>
              <p:nvPr/>
            </p:nvCxnSpPr>
            <p:spPr>
              <a:xfrm flipV="1">
                <a:off x="6457950" y="4105275"/>
                <a:ext cx="520700" cy="51117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3" name="Прямая соединительная линия 252"/>
              <p:cNvCxnSpPr/>
              <p:nvPr/>
            </p:nvCxnSpPr>
            <p:spPr>
              <a:xfrm>
                <a:off x="6715140" y="4500570"/>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55" name="TextBox 254"/>
            <p:cNvSpPr txBox="1"/>
            <p:nvPr/>
          </p:nvSpPr>
          <p:spPr>
            <a:xfrm>
              <a:off x="6286512" y="3000372"/>
              <a:ext cx="428628" cy="430887"/>
            </a:xfrm>
            <a:prstGeom prst="rect">
              <a:avLst/>
            </a:prstGeom>
            <a:noFill/>
          </p:spPr>
          <p:txBody>
            <a:bodyPr wrap="square" rtlCol="0">
              <a:spAutoFit/>
            </a:bodyPr>
            <a:lstStyle/>
            <a:p>
              <a:pPr algn="ctr"/>
              <a:r>
                <a:rPr lang="en-US" sz="2200" b="1" dirty="0"/>
                <a:t>5</a:t>
              </a:r>
              <a:endParaRPr lang="ru-RU" sz="2200" b="1" dirty="0"/>
            </a:p>
          </p:txBody>
        </p:sp>
        <p:cxnSp>
          <p:nvCxnSpPr>
            <p:cNvPr id="260" name="Прямая соединительная линия 259"/>
            <p:cNvCxnSpPr>
              <a:stCxn id="131" idx="2"/>
            </p:cNvCxnSpPr>
            <p:nvPr/>
          </p:nvCxnSpPr>
          <p:spPr>
            <a:xfrm rot="5400000">
              <a:off x="3428992" y="3286124"/>
              <a:ext cx="714380" cy="1588"/>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63" name="Прямая соединительная линия 262"/>
            <p:cNvCxnSpPr/>
            <p:nvPr/>
          </p:nvCxnSpPr>
          <p:spPr>
            <a:xfrm rot="5400000">
              <a:off x="1357290" y="3429000"/>
              <a:ext cx="142876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5" name="Прямая соединительная линия 264"/>
            <p:cNvCxnSpPr/>
            <p:nvPr/>
          </p:nvCxnSpPr>
          <p:spPr>
            <a:xfrm>
              <a:off x="2071670" y="4143380"/>
              <a:ext cx="350046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67" name="Скругленный прямоугольник 266"/>
            <p:cNvSpPr/>
            <p:nvPr/>
          </p:nvSpPr>
          <p:spPr>
            <a:xfrm>
              <a:off x="7429520" y="2000240"/>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271" name="Прямая соединительная линия 270"/>
            <p:cNvCxnSpPr>
              <a:stCxn id="171" idx="3"/>
              <a:endCxn id="267" idx="1"/>
            </p:cNvCxnSpPr>
            <p:nvPr/>
          </p:nvCxnSpPr>
          <p:spPr>
            <a:xfrm>
              <a:off x="7215206" y="2214554"/>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7358082" y="1571612"/>
              <a:ext cx="571504" cy="430887"/>
            </a:xfrm>
            <a:prstGeom prst="rect">
              <a:avLst/>
            </a:prstGeom>
            <a:noFill/>
          </p:spPr>
          <p:txBody>
            <a:bodyPr wrap="square" rtlCol="0">
              <a:spAutoFit/>
            </a:bodyPr>
            <a:lstStyle/>
            <a:p>
              <a:pPr algn="ctr"/>
              <a:r>
                <a:rPr lang="en-US" sz="2200" b="1" dirty="0"/>
                <a:t>15</a:t>
              </a:r>
              <a:endParaRPr lang="ru-RU" sz="2200" b="1" dirty="0"/>
            </a:p>
          </p:txBody>
        </p:sp>
        <p:cxnSp>
          <p:nvCxnSpPr>
            <p:cNvPr id="274" name="Соединительная линия уступом 273"/>
            <p:cNvCxnSpPr>
              <a:stCxn id="267" idx="3"/>
              <a:endCxn id="67" idx="1"/>
            </p:cNvCxnSpPr>
            <p:nvPr/>
          </p:nvCxnSpPr>
          <p:spPr>
            <a:xfrm flipV="1">
              <a:off x="7858148" y="1893083"/>
              <a:ext cx="285752" cy="321471"/>
            </a:xfrm>
            <a:prstGeom prst="bentConnector3">
              <a:avLst>
                <a:gd name="adj1" fmla="val 50000"/>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8" name="Соединительная линия уступом 277"/>
            <p:cNvCxnSpPr>
              <a:stCxn id="267" idx="3"/>
              <a:endCxn id="76" idx="1"/>
            </p:cNvCxnSpPr>
            <p:nvPr/>
          </p:nvCxnSpPr>
          <p:spPr>
            <a:xfrm>
              <a:off x="7858148" y="2214554"/>
              <a:ext cx="285752" cy="321471"/>
            </a:xfrm>
            <a:prstGeom prst="bentConnector3">
              <a:avLst>
                <a:gd name="adj1" fmla="val 50000"/>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79" name="TextBox 278"/>
            <p:cNvSpPr txBox="1"/>
            <p:nvPr/>
          </p:nvSpPr>
          <p:spPr>
            <a:xfrm>
              <a:off x="8143900" y="1285860"/>
              <a:ext cx="571504" cy="430887"/>
            </a:xfrm>
            <a:prstGeom prst="rect">
              <a:avLst/>
            </a:prstGeom>
            <a:noFill/>
          </p:spPr>
          <p:txBody>
            <a:bodyPr wrap="square" rtlCol="0">
              <a:spAutoFit/>
            </a:bodyPr>
            <a:lstStyle/>
            <a:p>
              <a:pPr algn="ctr"/>
              <a:r>
                <a:rPr lang="en-US" sz="2200" b="1" dirty="0"/>
                <a:t>16</a:t>
              </a:r>
              <a:endParaRPr lang="ru-RU" sz="2200" b="1" dirty="0"/>
            </a:p>
          </p:txBody>
        </p:sp>
        <p:cxnSp>
          <p:nvCxnSpPr>
            <p:cNvPr id="281" name="Прямая соединительная линия 280"/>
            <p:cNvCxnSpPr>
              <a:stCxn id="244" idx="3"/>
            </p:cNvCxnSpPr>
            <p:nvPr/>
          </p:nvCxnSpPr>
          <p:spPr>
            <a:xfrm>
              <a:off x="6786578" y="3643314"/>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3" name="Прямая соединительная линия 282"/>
            <p:cNvCxnSpPr/>
            <p:nvPr/>
          </p:nvCxnSpPr>
          <p:spPr>
            <a:xfrm rot="5400000">
              <a:off x="6607983" y="4036223"/>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5" name="Прямая соединительная линия 284"/>
            <p:cNvCxnSpPr/>
            <p:nvPr/>
          </p:nvCxnSpPr>
          <p:spPr>
            <a:xfrm rot="10800000">
              <a:off x="1714480" y="4429132"/>
              <a:ext cx="528641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7" name="Прямая соединительная линия 286"/>
            <p:cNvCxnSpPr>
              <a:endCxn id="124" idx="2"/>
            </p:cNvCxnSpPr>
            <p:nvPr/>
          </p:nvCxnSpPr>
          <p:spPr>
            <a:xfrm rot="5400000" flipH="1" flipV="1">
              <a:off x="928662" y="3071810"/>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2" name="Прямая соединительная линия 291"/>
            <p:cNvCxnSpPr/>
            <p:nvPr/>
          </p:nvCxnSpPr>
          <p:spPr>
            <a:xfrm>
              <a:off x="1071538" y="3214686"/>
              <a:ext cx="64294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4" name="Прямая соединительная линия 293"/>
            <p:cNvCxnSpPr/>
            <p:nvPr/>
          </p:nvCxnSpPr>
          <p:spPr>
            <a:xfrm rot="5400000">
              <a:off x="1108051" y="3821909"/>
              <a:ext cx="1213652" cy="79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32"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Канал записи сигналов изображения</a:t>
            </a:r>
          </a:p>
        </p:txBody>
      </p:sp>
    </p:spTree>
    <p:extLst>
      <p:ext uri="{BB962C8B-B14F-4D97-AF65-F5344CB8AC3E}">
        <p14:creationId xmlns:p14="http://schemas.microsoft.com/office/powerpoint/2010/main" val="2306816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Таблица 46"/>
          <p:cNvGraphicFramePr>
            <a:graphicFrameLocks noGrp="1"/>
          </p:cNvGraphicFramePr>
          <p:nvPr/>
        </p:nvGraphicFramePr>
        <p:xfrm>
          <a:off x="2095473" y="4071943"/>
          <a:ext cx="8072495" cy="2571769"/>
        </p:xfrm>
        <a:graphic>
          <a:graphicData uri="http://schemas.openxmlformats.org/drawingml/2006/table">
            <a:tbl>
              <a:tblPr firstRow="1" bandRow="1">
                <a:tableStyleId>{5C22544A-7EE6-4342-B048-85BDC9FD1C3A}</a:tableStyleId>
              </a:tblPr>
              <a:tblGrid>
                <a:gridCol w="2071702"/>
                <a:gridCol w="2502712"/>
                <a:gridCol w="1614500"/>
                <a:gridCol w="1883581"/>
              </a:tblGrid>
              <a:tr h="360745">
                <a:tc>
                  <a:txBody>
                    <a:bodyPr/>
                    <a:lstStyle/>
                    <a:p>
                      <a:pPr algn="ctr">
                        <a:lnSpc>
                          <a:spcPts val="2000"/>
                        </a:lnSpc>
                      </a:pPr>
                      <a:r>
                        <a:rPr lang="ru-RU" sz="2000" dirty="0" smtClean="0"/>
                        <a:t>Частоты, МГц</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pc="-20" dirty="0" smtClean="0"/>
                        <a:t>PAL/SECAM</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pc="-20" dirty="0" smtClean="0"/>
                        <a:t>SECAM</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mtClean="0"/>
                        <a:t>NTSC</a:t>
                      </a:r>
                      <a:endParaRPr lang="ru-RU" sz="2000" dirty="0"/>
                    </a:p>
                  </a:txBody>
                  <a:tcPr anchor="ctr"/>
                </a:tc>
              </a:tr>
              <a:tr h="368504">
                <a:tc>
                  <a:txBody>
                    <a:bodyPr/>
                    <a:lstStyle/>
                    <a:p>
                      <a:pPr algn="ctr">
                        <a:lnSpc>
                          <a:spcPts val="1900"/>
                        </a:lnSpc>
                        <a:spcBef>
                          <a:spcPts val="0"/>
                        </a:spcBef>
                      </a:pPr>
                      <a:r>
                        <a:rPr lang="en-US" sz="2400" b="1" i="0" spc="-20" dirty="0" smtClean="0"/>
                        <a:t>F</a:t>
                      </a:r>
                      <a:r>
                        <a:rPr lang="en-US" sz="2400" b="1" i="0" spc="-20" baseline="-25000" dirty="0" smtClean="0"/>
                        <a:t>S</a:t>
                      </a:r>
                      <a:endParaRPr lang="ru-RU" sz="2400" b="1" i="0"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4,43</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3,58</a:t>
                      </a:r>
                      <a:endParaRPr lang="ru-RU" sz="2000" baseline="0" dirty="0"/>
                    </a:p>
                  </a:txBody>
                  <a:tcPr anchor="ctr"/>
                </a:tc>
              </a:tr>
              <a:tr h="368504">
                <a:tc>
                  <a:txBody>
                    <a:bodyPr/>
                    <a:lstStyle/>
                    <a:p>
                      <a:pPr algn="ctr">
                        <a:lnSpc>
                          <a:spcPts val="1900"/>
                        </a:lnSpc>
                        <a:spcBef>
                          <a:spcPts val="0"/>
                        </a:spcBef>
                      </a:pPr>
                      <a:r>
                        <a:rPr lang="en-US" sz="2400" b="1" spc="-20" dirty="0" smtClean="0"/>
                        <a:t>F</a:t>
                      </a:r>
                      <a:r>
                        <a:rPr lang="en-US" sz="2400" b="1" spc="-20" baseline="-25000" dirty="0" smtClean="0"/>
                        <a:t>SR</a:t>
                      </a:r>
                      <a:endParaRPr lang="ru-RU" sz="2400" b="1"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4,40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4,40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a:t>
                      </a:r>
                      <a:endParaRPr lang="ru-RU" sz="2000" baseline="0" dirty="0"/>
                    </a:p>
                  </a:txBody>
                  <a:tcPr anchor="ctr"/>
                </a:tc>
              </a:tr>
              <a:tr h="368504">
                <a:tc>
                  <a:txBody>
                    <a:bodyPr/>
                    <a:lstStyle/>
                    <a:p>
                      <a:pPr algn="ctr">
                        <a:lnSpc>
                          <a:spcPts val="1900"/>
                        </a:lnSpc>
                        <a:spcBef>
                          <a:spcPts val="0"/>
                        </a:spcBef>
                      </a:pPr>
                      <a:r>
                        <a:rPr lang="en-US" sz="2400" b="1" spc="-20" dirty="0" smtClean="0"/>
                        <a:t>F</a:t>
                      </a:r>
                      <a:r>
                        <a:rPr lang="en-US" sz="2400" b="1" spc="-20" baseline="-25000" dirty="0" smtClean="0"/>
                        <a:t>SB</a:t>
                      </a:r>
                      <a:endParaRPr lang="ru-RU" sz="2400" b="1" spc="-20" baseline="-2500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4,25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4,25</a:t>
                      </a:r>
                      <a:endParaRPr lang="ru-RU" sz="2000" baseline="0" dirty="0"/>
                    </a:p>
                  </a:txBody>
                  <a:tcPr anchor="ctr"/>
                </a:tc>
                <a:tc>
                  <a:txBody>
                    <a:bodyPr/>
                    <a:lstStyle/>
                    <a:p>
                      <a:pPr algn="ctr">
                        <a:lnSpc>
                          <a:spcPts val="1900"/>
                        </a:lnSpc>
                        <a:spcBef>
                          <a:spcPts val="0"/>
                        </a:spcBef>
                      </a:pPr>
                      <a:r>
                        <a:rPr lang="en-US" sz="2000" baseline="0" dirty="0" smtClean="0"/>
                        <a:t>-</a:t>
                      </a:r>
                      <a:endParaRPr lang="ru-RU" sz="2000" baseline="0" dirty="0"/>
                    </a:p>
                  </a:txBody>
                  <a:tcPr anchor="ctr"/>
                </a:tc>
              </a:tr>
              <a:tr h="368504">
                <a:tc>
                  <a:txBody>
                    <a:bodyPr/>
                    <a:lstStyle/>
                    <a:p>
                      <a:pPr algn="ctr">
                        <a:lnSpc>
                          <a:spcPts val="1900"/>
                        </a:lnSpc>
                        <a:spcBef>
                          <a:spcPts val="0"/>
                        </a:spcBef>
                      </a:pPr>
                      <a:r>
                        <a:rPr lang="en-US" sz="2400" b="1" spc="-20" dirty="0" smtClean="0"/>
                        <a:t>f</a:t>
                      </a:r>
                      <a:r>
                        <a:rPr lang="en-US" sz="2400" b="1" spc="-20" baseline="-25000" dirty="0" smtClean="0"/>
                        <a:t>1</a:t>
                      </a:r>
                      <a:endParaRPr lang="ru-RU" sz="2400" b="1"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2,8</a:t>
                      </a:r>
                      <a:endParaRPr lang="ru-RU" sz="2000" baseline="0" dirty="0"/>
                    </a:p>
                  </a:txBody>
                  <a:tcPr anchor="ctr"/>
                </a:tc>
              </a:tr>
              <a:tr h="368504">
                <a:tc>
                  <a:txBody>
                    <a:bodyPr/>
                    <a:lstStyle/>
                    <a:p>
                      <a:pPr algn="ctr">
                        <a:lnSpc>
                          <a:spcPts val="1900"/>
                        </a:lnSpc>
                        <a:spcBef>
                          <a:spcPts val="0"/>
                        </a:spcBef>
                      </a:pPr>
                      <a:r>
                        <a:rPr lang="en-US" sz="2400" b="1" spc="-20" dirty="0" smtClean="0"/>
                        <a:t>f</a:t>
                      </a:r>
                      <a:r>
                        <a:rPr lang="en-US" sz="2400" b="1" spc="-20" baseline="-25000" dirty="0" smtClean="0"/>
                        <a:t>2</a:t>
                      </a:r>
                      <a:endParaRPr lang="ru-RU" sz="2400" b="1"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3,5</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3,1</a:t>
                      </a:r>
                      <a:endParaRPr lang="ru-RU" sz="2000" baseline="0" dirty="0"/>
                    </a:p>
                  </a:txBody>
                  <a:tcPr anchor="ctr"/>
                </a:tc>
              </a:tr>
              <a:tr h="368504">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400" b="1" spc="-20" dirty="0" smtClean="0"/>
                        <a:t>f</a:t>
                      </a:r>
                      <a:r>
                        <a:rPr lang="en-US" sz="2400" b="1" spc="-20" baseline="-25000" dirty="0" smtClean="0"/>
                        <a:t>3</a:t>
                      </a:r>
                      <a:endParaRPr lang="ru-RU" sz="2400" b="1" spc="-20" baseline="3000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5,1</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4,1</a:t>
                      </a:r>
                      <a:endParaRPr lang="ru-RU" sz="2000" baseline="0" dirty="0"/>
                    </a:p>
                  </a:txBody>
                  <a:tcPr anchor="ctr"/>
                </a:tc>
              </a:tr>
            </a:tbl>
          </a:graphicData>
        </a:graphic>
      </p:graphicFrame>
      <p:grpSp>
        <p:nvGrpSpPr>
          <p:cNvPr id="49" name="Группа 48"/>
          <p:cNvGrpSpPr/>
          <p:nvPr/>
        </p:nvGrpSpPr>
        <p:grpSpPr>
          <a:xfrm>
            <a:off x="2166910" y="1285861"/>
            <a:ext cx="7718680" cy="2135517"/>
            <a:chOff x="142844" y="1285860"/>
            <a:chExt cx="7718680" cy="2135517"/>
          </a:xfrm>
        </p:grpSpPr>
        <p:grpSp>
          <p:nvGrpSpPr>
            <p:cNvPr id="46" name="Группа 45"/>
            <p:cNvGrpSpPr/>
            <p:nvPr/>
          </p:nvGrpSpPr>
          <p:grpSpPr>
            <a:xfrm>
              <a:off x="928662" y="1285860"/>
              <a:ext cx="6932862" cy="2135517"/>
              <a:chOff x="925286" y="1500174"/>
              <a:chExt cx="6932862" cy="2135517"/>
            </a:xfrm>
          </p:grpSpPr>
          <p:cxnSp>
            <p:nvCxnSpPr>
              <p:cNvPr id="7" name="Прямая соединительная линия 6"/>
              <p:cNvCxnSpPr/>
              <p:nvPr/>
            </p:nvCxnSpPr>
            <p:spPr>
              <a:xfrm rot="5400000" flipH="1" flipV="1">
                <a:off x="213488" y="2428868"/>
                <a:ext cx="1429554" cy="794"/>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928662" y="3143248"/>
                <a:ext cx="6858048" cy="1588"/>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14744" y="3143248"/>
                <a:ext cx="571504" cy="492443"/>
              </a:xfrm>
              <a:prstGeom prst="rect">
                <a:avLst/>
              </a:prstGeom>
              <a:noFill/>
            </p:spPr>
            <p:txBody>
              <a:bodyPr wrap="square" rtlCol="0">
                <a:spAutoFit/>
              </a:bodyPr>
              <a:lstStyle/>
              <a:p>
                <a:pPr algn="ctr"/>
                <a:r>
                  <a:rPr lang="en-US" sz="2600" b="1" i="1" dirty="0"/>
                  <a:t>f</a:t>
                </a:r>
                <a:r>
                  <a:rPr lang="en-US" sz="2600" b="1" baseline="-25000" dirty="0"/>
                  <a:t>1</a:t>
                </a:r>
                <a:endParaRPr lang="ru-RU" sz="2600" b="1" baseline="-25000" dirty="0"/>
              </a:p>
            </p:txBody>
          </p:sp>
          <p:sp>
            <p:nvSpPr>
              <p:cNvPr id="11" name="TextBox 10"/>
              <p:cNvSpPr txBox="1"/>
              <p:nvPr/>
            </p:nvSpPr>
            <p:spPr>
              <a:xfrm>
                <a:off x="4786314" y="3143248"/>
                <a:ext cx="571504" cy="492443"/>
              </a:xfrm>
              <a:prstGeom prst="rect">
                <a:avLst/>
              </a:prstGeom>
              <a:noFill/>
            </p:spPr>
            <p:txBody>
              <a:bodyPr wrap="square" rtlCol="0">
                <a:spAutoFit/>
              </a:bodyPr>
              <a:lstStyle/>
              <a:p>
                <a:pPr algn="ctr"/>
                <a:r>
                  <a:rPr lang="en-US" sz="2600" b="1" i="1" dirty="0"/>
                  <a:t>f</a:t>
                </a:r>
                <a:r>
                  <a:rPr lang="en-US" sz="2600" b="1" baseline="-25000" dirty="0"/>
                  <a:t>2</a:t>
                </a:r>
                <a:endParaRPr lang="ru-RU" sz="2600" b="1" baseline="-25000" dirty="0"/>
              </a:p>
            </p:txBody>
          </p:sp>
          <p:sp>
            <p:nvSpPr>
              <p:cNvPr id="12" name="TextBox 11"/>
              <p:cNvSpPr txBox="1"/>
              <p:nvPr/>
            </p:nvSpPr>
            <p:spPr>
              <a:xfrm>
                <a:off x="5929322" y="3143248"/>
                <a:ext cx="571504" cy="492443"/>
              </a:xfrm>
              <a:prstGeom prst="rect">
                <a:avLst/>
              </a:prstGeom>
              <a:noFill/>
            </p:spPr>
            <p:txBody>
              <a:bodyPr wrap="square" rtlCol="0">
                <a:spAutoFit/>
              </a:bodyPr>
              <a:lstStyle/>
              <a:p>
                <a:pPr algn="ctr"/>
                <a:r>
                  <a:rPr lang="en-US" sz="2600" b="1" i="1" dirty="0"/>
                  <a:t>f</a:t>
                </a:r>
                <a:r>
                  <a:rPr lang="en-US" sz="2600" b="1" baseline="-25000" dirty="0"/>
                  <a:t>3</a:t>
                </a:r>
                <a:endParaRPr lang="ru-RU" sz="2600" b="1" baseline="-25000" dirty="0"/>
              </a:p>
            </p:txBody>
          </p:sp>
          <p:sp>
            <p:nvSpPr>
              <p:cNvPr id="13" name="TextBox 12"/>
              <p:cNvSpPr txBox="1"/>
              <p:nvPr/>
            </p:nvSpPr>
            <p:spPr>
              <a:xfrm>
                <a:off x="7286644" y="3143248"/>
                <a:ext cx="571504" cy="492443"/>
              </a:xfrm>
              <a:prstGeom prst="rect">
                <a:avLst/>
              </a:prstGeom>
              <a:noFill/>
            </p:spPr>
            <p:txBody>
              <a:bodyPr wrap="square" rtlCol="0">
                <a:spAutoFit/>
              </a:bodyPr>
              <a:lstStyle/>
              <a:p>
                <a:pPr algn="ctr"/>
                <a:r>
                  <a:rPr lang="en-US" sz="2600" b="1" i="1" dirty="0"/>
                  <a:t>f</a:t>
                </a:r>
                <a:endParaRPr lang="ru-RU" sz="2600" b="1" baseline="-25000" dirty="0"/>
              </a:p>
            </p:txBody>
          </p:sp>
          <p:cxnSp>
            <p:nvCxnSpPr>
              <p:cNvPr id="15" name="Прямая соединительная линия 14"/>
              <p:cNvCxnSpPr>
                <a:stCxn id="10" idx="0"/>
              </p:cNvCxnSpPr>
              <p:nvPr/>
            </p:nvCxnSpPr>
            <p:spPr>
              <a:xfrm rot="5400000" flipH="1" flipV="1">
                <a:off x="3571868" y="2714620"/>
                <a:ext cx="857256"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10800000">
                <a:off x="928662" y="2285992"/>
                <a:ext cx="3071834"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a:stCxn id="11" idx="0"/>
              </p:cNvCxnSpPr>
              <p:nvPr/>
            </p:nvCxnSpPr>
            <p:spPr>
              <a:xfrm rot="5400000" flipH="1" flipV="1">
                <a:off x="4750595" y="2821777"/>
                <a:ext cx="642942"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stCxn id="12" idx="0"/>
              </p:cNvCxnSpPr>
              <p:nvPr/>
            </p:nvCxnSpPr>
            <p:spPr>
              <a:xfrm rot="5400000" flipH="1" flipV="1">
                <a:off x="5893603" y="2821777"/>
                <a:ext cx="642942"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072066" y="2500306"/>
                <a:ext cx="1143008"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5" name="Полилиния 24"/>
              <p:cNvSpPr/>
              <p:nvPr/>
            </p:nvSpPr>
            <p:spPr>
              <a:xfrm>
                <a:off x="925286" y="2061029"/>
                <a:ext cx="3973285" cy="1074057"/>
              </a:xfrm>
              <a:custGeom>
                <a:avLst/>
                <a:gdLst>
                  <a:gd name="connsiteX0" fmla="*/ 0 w 3973285"/>
                  <a:gd name="connsiteY0" fmla="*/ 29028 h 1074057"/>
                  <a:gd name="connsiteX1" fmla="*/ 729343 w 3973285"/>
                  <a:gd name="connsiteY1" fmla="*/ 29028 h 1074057"/>
                  <a:gd name="connsiteX2" fmla="*/ 1306285 w 3973285"/>
                  <a:gd name="connsiteY2" fmla="*/ 29028 h 1074057"/>
                  <a:gd name="connsiteX3" fmla="*/ 2090057 w 3973285"/>
                  <a:gd name="connsiteY3" fmla="*/ 29028 h 1074057"/>
                  <a:gd name="connsiteX4" fmla="*/ 2732314 w 3973285"/>
                  <a:gd name="connsiteY4" fmla="*/ 39914 h 1074057"/>
                  <a:gd name="connsiteX5" fmla="*/ 3113314 w 3973285"/>
                  <a:gd name="connsiteY5" fmla="*/ 268514 h 1074057"/>
                  <a:gd name="connsiteX6" fmla="*/ 3973285 w 3973285"/>
                  <a:gd name="connsiteY6" fmla="*/ 1074057 h 10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3285" h="1074057">
                    <a:moveTo>
                      <a:pt x="0" y="29028"/>
                    </a:moveTo>
                    <a:lnTo>
                      <a:pt x="729343" y="29028"/>
                    </a:lnTo>
                    <a:lnTo>
                      <a:pt x="1306285" y="29028"/>
                    </a:lnTo>
                    <a:lnTo>
                      <a:pt x="2090057" y="29028"/>
                    </a:lnTo>
                    <a:cubicBezTo>
                      <a:pt x="2327728" y="30842"/>
                      <a:pt x="2561771" y="0"/>
                      <a:pt x="2732314" y="39914"/>
                    </a:cubicBezTo>
                    <a:cubicBezTo>
                      <a:pt x="2902857" y="79828"/>
                      <a:pt x="2906486" y="96157"/>
                      <a:pt x="3113314" y="268514"/>
                    </a:cubicBezTo>
                    <a:cubicBezTo>
                      <a:pt x="3320142" y="440871"/>
                      <a:pt x="3646713" y="757464"/>
                      <a:pt x="3973285" y="1074057"/>
                    </a:cubicBezTo>
                  </a:path>
                </a:pathLst>
              </a:custGeom>
              <a:ln w="508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Полилиния 25"/>
              <p:cNvSpPr/>
              <p:nvPr/>
            </p:nvSpPr>
            <p:spPr>
              <a:xfrm>
                <a:off x="4500562" y="2307772"/>
                <a:ext cx="2205038" cy="838200"/>
              </a:xfrm>
              <a:custGeom>
                <a:avLst/>
                <a:gdLst>
                  <a:gd name="connsiteX0" fmla="*/ 0 w 2296886"/>
                  <a:gd name="connsiteY0" fmla="*/ 1081314 h 1092199"/>
                  <a:gd name="connsiteX1" fmla="*/ 261257 w 2296886"/>
                  <a:gd name="connsiteY1" fmla="*/ 711199 h 1092199"/>
                  <a:gd name="connsiteX2" fmla="*/ 478972 w 2296886"/>
                  <a:gd name="connsiteY2" fmla="*/ 417285 h 1092199"/>
                  <a:gd name="connsiteX3" fmla="*/ 783772 w 2296886"/>
                  <a:gd name="connsiteY3" fmla="*/ 90714 h 1092199"/>
                  <a:gd name="connsiteX4" fmla="*/ 1556657 w 2296886"/>
                  <a:gd name="connsiteY4" fmla="*/ 58057 h 1092199"/>
                  <a:gd name="connsiteX5" fmla="*/ 1915886 w 2296886"/>
                  <a:gd name="connsiteY5" fmla="*/ 439057 h 1092199"/>
                  <a:gd name="connsiteX6" fmla="*/ 2296886 w 2296886"/>
                  <a:gd name="connsiteY6" fmla="*/ 1092199 h 10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886" h="1092199">
                    <a:moveTo>
                      <a:pt x="0" y="1081314"/>
                    </a:moveTo>
                    <a:cubicBezTo>
                      <a:pt x="90714" y="951592"/>
                      <a:pt x="181428" y="821871"/>
                      <a:pt x="261257" y="711199"/>
                    </a:cubicBezTo>
                    <a:cubicBezTo>
                      <a:pt x="341086" y="600528"/>
                      <a:pt x="391886" y="520699"/>
                      <a:pt x="478972" y="417285"/>
                    </a:cubicBezTo>
                    <a:cubicBezTo>
                      <a:pt x="566058" y="313871"/>
                      <a:pt x="604158" y="150585"/>
                      <a:pt x="783772" y="90714"/>
                    </a:cubicBezTo>
                    <a:cubicBezTo>
                      <a:pt x="963386" y="30843"/>
                      <a:pt x="1367971" y="0"/>
                      <a:pt x="1556657" y="58057"/>
                    </a:cubicBezTo>
                    <a:cubicBezTo>
                      <a:pt x="1745343" y="116114"/>
                      <a:pt x="1792515" y="266700"/>
                      <a:pt x="1915886" y="439057"/>
                    </a:cubicBezTo>
                    <a:cubicBezTo>
                      <a:pt x="2039257" y="611414"/>
                      <a:pt x="2168071" y="851806"/>
                      <a:pt x="2296886" y="1092199"/>
                    </a:cubicBezTo>
                  </a:path>
                </a:pathLst>
              </a:custGeom>
              <a:ln w="508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33" name="Группа 32"/>
              <p:cNvGrpSpPr/>
              <p:nvPr/>
            </p:nvGrpSpPr>
            <p:grpSpPr>
              <a:xfrm>
                <a:off x="2428066" y="1786720"/>
                <a:ext cx="1588" cy="785818"/>
                <a:chOff x="2428066" y="1786720"/>
                <a:chExt cx="1588" cy="785818"/>
              </a:xfrm>
            </p:grpSpPr>
            <p:cxnSp>
              <p:nvCxnSpPr>
                <p:cNvPr id="28" name="Прямая соединительная линия 27"/>
                <p:cNvCxnSpPr/>
                <p:nvPr/>
              </p:nvCxnSpPr>
              <p:spPr>
                <a:xfrm rot="5400000">
                  <a:off x="2035951" y="217883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rot="5400000">
                  <a:off x="2285984" y="1928802"/>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rot="5400000" flipH="1" flipV="1">
                  <a:off x="2285984" y="2428868"/>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Группа 33"/>
              <p:cNvGrpSpPr/>
              <p:nvPr/>
            </p:nvGrpSpPr>
            <p:grpSpPr>
              <a:xfrm>
                <a:off x="5715008" y="2000240"/>
                <a:ext cx="1588" cy="785818"/>
                <a:chOff x="2428066" y="1786720"/>
                <a:chExt cx="1588" cy="785818"/>
              </a:xfrm>
            </p:grpSpPr>
            <p:cxnSp>
              <p:nvCxnSpPr>
                <p:cNvPr id="35" name="Прямая соединительная линия 34"/>
                <p:cNvCxnSpPr/>
                <p:nvPr/>
              </p:nvCxnSpPr>
              <p:spPr>
                <a:xfrm rot="5400000">
                  <a:off x="2035951" y="217883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rot="5400000">
                  <a:off x="2285984" y="1928802"/>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rot="5400000" flipH="1" flipV="1">
                  <a:off x="2285984" y="2428868"/>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2571736" y="1500174"/>
                <a:ext cx="857256" cy="492443"/>
              </a:xfrm>
              <a:prstGeom prst="rect">
                <a:avLst/>
              </a:prstGeom>
              <a:noFill/>
            </p:spPr>
            <p:txBody>
              <a:bodyPr wrap="square" rtlCol="0">
                <a:spAutoFit/>
              </a:bodyPr>
              <a:lstStyle/>
              <a:p>
                <a:pPr algn="ctr"/>
                <a:r>
                  <a:rPr lang="en-US" sz="2600" b="1" dirty="0"/>
                  <a:t>3 </a:t>
                </a:r>
                <a:r>
                  <a:rPr lang="ru-RU" sz="2600" b="1" dirty="0"/>
                  <a:t>дБ</a:t>
                </a:r>
                <a:endParaRPr lang="ru-RU" sz="2600" b="1" baseline="-25000" dirty="0"/>
              </a:p>
            </p:txBody>
          </p:sp>
          <p:sp>
            <p:nvSpPr>
              <p:cNvPr id="39" name="TextBox 38"/>
              <p:cNvSpPr txBox="1"/>
              <p:nvPr/>
            </p:nvSpPr>
            <p:spPr>
              <a:xfrm>
                <a:off x="5786446" y="1857364"/>
                <a:ext cx="857256" cy="492443"/>
              </a:xfrm>
              <a:prstGeom prst="rect">
                <a:avLst/>
              </a:prstGeom>
              <a:noFill/>
            </p:spPr>
            <p:txBody>
              <a:bodyPr wrap="square" rtlCol="0">
                <a:spAutoFit/>
              </a:bodyPr>
              <a:lstStyle/>
              <a:p>
                <a:pPr algn="ctr"/>
                <a:r>
                  <a:rPr lang="en-US" sz="2600" b="1" dirty="0"/>
                  <a:t>3 </a:t>
                </a:r>
                <a:r>
                  <a:rPr lang="ru-RU" sz="2600" b="1" dirty="0"/>
                  <a:t>дБ</a:t>
                </a:r>
                <a:endParaRPr lang="ru-RU" sz="2600" b="1" baseline="-25000" dirty="0"/>
              </a:p>
            </p:txBody>
          </p:sp>
          <p:sp>
            <p:nvSpPr>
              <p:cNvPr id="40" name="TextBox 39"/>
              <p:cNvSpPr txBox="1"/>
              <p:nvPr/>
            </p:nvSpPr>
            <p:spPr>
              <a:xfrm>
                <a:off x="1571604" y="2285992"/>
                <a:ext cx="714380" cy="492443"/>
              </a:xfrm>
              <a:prstGeom prst="rect">
                <a:avLst/>
              </a:prstGeom>
              <a:noFill/>
            </p:spPr>
            <p:txBody>
              <a:bodyPr wrap="square" rtlCol="0">
                <a:spAutoFit/>
              </a:bodyPr>
              <a:lstStyle/>
              <a:p>
                <a:pPr algn="ctr"/>
                <a:r>
                  <a:rPr lang="en-US" sz="2600" b="1" dirty="0"/>
                  <a:t>E</a:t>
                </a:r>
                <a:r>
                  <a:rPr lang="en-US" sz="2600" b="1" baseline="-25000" dirty="0"/>
                  <a:t>Y</a:t>
                </a:r>
                <a:endParaRPr lang="ru-RU" sz="2600" b="1" baseline="-25000" dirty="0"/>
              </a:p>
            </p:txBody>
          </p:sp>
          <p:sp>
            <p:nvSpPr>
              <p:cNvPr id="41" name="TextBox 40"/>
              <p:cNvSpPr txBox="1"/>
              <p:nvPr/>
            </p:nvSpPr>
            <p:spPr>
              <a:xfrm>
                <a:off x="5214942" y="2571744"/>
                <a:ext cx="714380" cy="492443"/>
              </a:xfrm>
              <a:prstGeom prst="rect">
                <a:avLst/>
              </a:prstGeom>
              <a:noFill/>
            </p:spPr>
            <p:txBody>
              <a:bodyPr wrap="square" rtlCol="0">
                <a:spAutoFit/>
              </a:bodyPr>
              <a:lstStyle/>
              <a:p>
                <a:pPr algn="ctr"/>
                <a:r>
                  <a:rPr lang="en-US" sz="2600" b="1" dirty="0"/>
                  <a:t>E</a:t>
                </a:r>
                <a:r>
                  <a:rPr lang="ru-RU" sz="2600" b="1" baseline="-25000" dirty="0" err="1"/>
                  <a:t>цв</a:t>
                </a:r>
                <a:endParaRPr lang="ru-RU" sz="2600" b="1" baseline="-25000" dirty="0"/>
              </a:p>
            </p:txBody>
          </p:sp>
        </p:grpSp>
        <p:sp>
          <p:nvSpPr>
            <p:cNvPr id="48" name="TextBox 47"/>
            <p:cNvSpPr txBox="1"/>
            <p:nvPr/>
          </p:nvSpPr>
          <p:spPr>
            <a:xfrm>
              <a:off x="142844" y="1428736"/>
              <a:ext cx="857256" cy="718915"/>
            </a:xfrm>
            <a:prstGeom prst="rect">
              <a:avLst/>
            </a:prstGeom>
            <a:noFill/>
          </p:spPr>
          <p:txBody>
            <a:bodyPr wrap="square" rtlCol="0">
              <a:spAutoFit/>
            </a:bodyPr>
            <a:lstStyle/>
            <a:p>
              <a:pPr algn="ctr">
                <a:lnSpc>
                  <a:spcPts val="2400"/>
                </a:lnSpc>
              </a:pPr>
              <a:r>
                <a:rPr lang="en-US" sz="2400" b="1" dirty="0"/>
                <a:t>K</a:t>
              </a:r>
              <a:r>
                <a:rPr lang="ru-RU" sz="2400" b="1" i="1" dirty="0"/>
                <a:t> </a:t>
              </a:r>
              <a:r>
                <a:rPr lang="en-US" sz="2400" b="1" i="1" dirty="0"/>
                <a:t/>
              </a:r>
              <a:br>
                <a:rPr lang="en-US" sz="2400" b="1" i="1" dirty="0"/>
              </a:br>
              <a:r>
                <a:rPr lang="en-US" sz="2400" b="1" dirty="0"/>
                <a:t>[</a:t>
              </a:r>
              <a:r>
                <a:rPr lang="ru-RU" sz="2400" b="1" dirty="0"/>
                <a:t>дБ</a:t>
              </a:r>
              <a:r>
                <a:rPr lang="en-US" sz="2400" b="1" dirty="0"/>
                <a:t>]</a:t>
              </a:r>
              <a:endParaRPr lang="ru-RU" sz="2400" b="1" baseline="-25000" dirty="0"/>
            </a:p>
          </p:txBody>
        </p:sp>
      </p:grpSp>
      <p:sp>
        <p:nvSpPr>
          <p:cNvPr id="42"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Амплитудно-частотные характеристики разделения сигналов яркости и цветности</a:t>
            </a:r>
          </a:p>
        </p:txBody>
      </p:sp>
      <p:sp>
        <p:nvSpPr>
          <p:cNvPr id="43" name="Заголовок 1"/>
          <p:cNvSpPr txBox="1">
            <a:spLocks/>
          </p:cNvSpPr>
          <p:nvPr/>
        </p:nvSpPr>
        <p:spPr>
          <a:xfrm>
            <a:off x="2095472" y="3500438"/>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t>Распределение характеристик частот для формата </a:t>
            </a:r>
            <a:r>
              <a:rPr lang="en-US" sz="2800" b="1" dirty="0"/>
              <a:t>VHS</a:t>
            </a:r>
            <a:endParaRPr lang="ru-RU" sz="2800" b="1" dirty="0"/>
          </a:p>
        </p:txBody>
      </p:sp>
    </p:spTree>
    <p:extLst>
      <p:ext uri="{BB962C8B-B14F-4D97-AF65-F5344CB8AC3E}">
        <p14:creationId xmlns:p14="http://schemas.microsoft.com/office/powerpoint/2010/main" val="2357576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Прямая соединительная линия 42"/>
          <p:cNvCxnSpPr/>
          <p:nvPr/>
        </p:nvCxnSpPr>
        <p:spPr>
          <a:xfrm rot="16200000" flipV="1">
            <a:off x="1306750" y="5217856"/>
            <a:ext cx="2294409" cy="2582"/>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2456038" y="6365557"/>
            <a:ext cx="6858048" cy="1588"/>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95868" y="6365558"/>
            <a:ext cx="571504" cy="492443"/>
          </a:xfrm>
          <a:prstGeom prst="rect">
            <a:avLst/>
          </a:prstGeom>
          <a:noFill/>
        </p:spPr>
        <p:txBody>
          <a:bodyPr wrap="square" rtlCol="0">
            <a:spAutoFit/>
          </a:bodyPr>
          <a:lstStyle/>
          <a:p>
            <a:pPr algn="ctr"/>
            <a:r>
              <a:rPr lang="en-US" sz="2600" b="1" dirty="0"/>
              <a:t>1</a:t>
            </a:r>
            <a:endParaRPr lang="ru-RU" sz="2600" b="1" baseline="-25000" dirty="0"/>
          </a:p>
        </p:txBody>
      </p:sp>
      <p:sp>
        <p:nvSpPr>
          <p:cNvPr id="46" name="TextBox 45"/>
          <p:cNvSpPr txBox="1"/>
          <p:nvPr/>
        </p:nvSpPr>
        <p:spPr>
          <a:xfrm>
            <a:off x="7953388" y="6365558"/>
            <a:ext cx="571504" cy="492443"/>
          </a:xfrm>
          <a:prstGeom prst="rect">
            <a:avLst/>
          </a:prstGeom>
          <a:noFill/>
        </p:spPr>
        <p:txBody>
          <a:bodyPr wrap="square" rtlCol="0">
            <a:spAutoFit/>
          </a:bodyPr>
          <a:lstStyle/>
          <a:p>
            <a:pPr algn="ctr"/>
            <a:r>
              <a:rPr lang="en-US" sz="2600" b="1" dirty="0"/>
              <a:t>2</a:t>
            </a:r>
            <a:endParaRPr lang="ru-RU" sz="2600" b="1" baseline="-25000" dirty="0"/>
          </a:p>
        </p:txBody>
      </p:sp>
      <p:sp>
        <p:nvSpPr>
          <p:cNvPr id="47" name="TextBox 46"/>
          <p:cNvSpPr txBox="1"/>
          <p:nvPr/>
        </p:nvSpPr>
        <p:spPr>
          <a:xfrm>
            <a:off x="8814020" y="6365558"/>
            <a:ext cx="1353946" cy="461665"/>
          </a:xfrm>
          <a:prstGeom prst="rect">
            <a:avLst/>
          </a:prstGeom>
          <a:noFill/>
        </p:spPr>
        <p:txBody>
          <a:bodyPr wrap="square" rtlCol="0">
            <a:spAutoFit/>
          </a:bodyPr>
          <a:lstStyle/>
          <a:p>
            <a:pPr algn="ctr"/>
            <a:r>
              <a:rPr lang="en-US" sz="2400" b="1" i="1" dirty="0"/>
              <a:t>f</a:t>
            </a:r>
            <a:r>
              <a:rPr lang="ru-RU" sz="2400" b="1" i="1" dirty="0"/>
              <a:t> </a:t>
            </a:r>
            <a:r>
              <a:rPr lang="en-US" sz="2400" b="1" dirty="0"/>
              <a:t>[</a:t>
            </a:r>
            <a:r>
              <a:rPr lang="ru-RU" sz="2400" b="1" dirty="0"/>
              <a:t>МГц</a:t>
            </a:r>
            <a:r>
              <a:rPr lang="en-US" sz="2400" b="1" dirty="0"/>
              <a:t>]</a:t>
            </a:r>
            <a:endParaRPr lang="ru-RU" sz="2400" b="1" baseline="-25000" dirty="0"/>
          </a:p>
        </p:txBody>
      </p:sp>
      <p:sp>
        <p:nvSpPr>
          <p:cNvPr id="49" name="TextBox 48"/>
          <p:cNvSpPr txBox="1"/>
          <p:nvPr/>
        </p:nvSpPr>
        <p:spPr>
          <a:xfrm>
            <a:off x="1666844" y="4000505"/>
            <a:ext cx="857256" cy="718915"/>
          </a:xfrm>
          <a:prstGeom prst="rect">
            <a:avLst/>
          </a:prstGeom>
          <a:noFill/>
        </p:spPr>
        <p:txBody>
          <a:bodyPr wrap="square" rtlCol="0">
            <a:spAutoFit/>
          </a:bodyPr>
          <a:lstStyle/>
          <a:p>
            <a:pPr algn="ctr">
              <a:lnSpc>
                <a:spcPts val="2400"/>
              </a:lnSpc>
            </a:pPr>
            <a:r>
              <a:rPr lang="en-US" sz="2400" b="1" dirty="0"/>
              <a:t>K</a:t>
            </a:r>
            <a:r>
              <a:rPr lang="ru-RU" sz="2400" b="1" i="1" dirty="0"/>
              <a:t> </a:t>
            </a:r>
            <a:r>
              <a:rPr lang="en-US" sz="2400" b="1" i="1" dirty="0"/>
              <a:t/>
            </a:r>
            <a:br>
              <a:rPr lang="en-US" sz="2400" b="1" i="1" dirty="0"/>
            </a:br>
            <a:r>
              <a:rPr lang="en-US" sz="2400" b="1" dirty="0"/>
              <a:t>[</a:t>
            </a:r>
            <a:r>
              <a:rPr lang="ru-RU" sz="2400" b="1" dirty="0"/>
              <a:t>дБ</a:t>
            </a:r>
            <a:r>
              <a:rPr lang="en-US" sz="2400" b="1" dirty="0"/>
              <a:t>]</a:t>
            </a:r>
            <a:endParaRPr lang="ru-RU" sz="2400" b="1" baseline="-25000" dirty="0"/>
          </a:p>
        </p:txBody>
      </p:sp>
      <p:sp>
        <p:nvSpPr>
          <p:cNvPr id="50" name="TextBox 49"/>
          <p:cNvSpPr txBox="1"/>
          <p:nvPr/>
        </p:nvSpPr>
        <p:spPr>
          <a:xfrm>
            <a:off x="1952596" y="5643579"/>
            <a:ext cx="571504" cy="492443"/>
          </a:xfrm>
          <a:prstGeom prst="rect">
            <a:avLst/>
          </a:prstGeom>
          <a:noFill/>
        </p:spPr>
        <p:txBody>
          <a:bodyPr wrap="square" rtlCol="0">
            <a:spAutoFit/>
          </a:bodyPr>
          <a:lstStyle/>
          <a:p>
            <a:pPr algn="ctr"/>
            <a:r>
              <a:rPr lang="ru-RU" sz="2600" b="1" dirty="0"/>
              <a:t>5</a:t>
            </a:r>
            <a:endParaRPr lang="ru-RU" sz="2600" b="1" baseline="-25000" dirty="0"/>
          </a:p>
        </p:txBody>
      </p:sp>
      <p:cxnSp>
        <p:nvCxnSpPr>
          <p:cNvPr id="51" name="Прямая соединительная линия 50"/>
          <p:cNvCxnSpPr/>
          <p:nvPr/>
        </p:nvCxnSpPr>
        <p:spPr>
          <a:xfrm rot="5400000">
            <a:off x="5310976" y="6364763"/>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rot="5400000">
            <a:off x="8168496" y="6364763"/>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58" name="Группа 57"/>
          <p:cNvGrpSpPr/>
          <p:nvPr/>
        </p:nvGrpSpPr>
        <p:grpSpPr>
          <a:xfrm>
            <a:off x="1666844" y="1071547"/>
            <a:ext cx="8501122" cy="2278393"/>
            <a:chOff x="142844" y="1142984"/>
            <a:chExt cx="8501122" cy="2278393"/>
          </a:xfrm>
        </p:grpSpPr>
        <p:grpSp>
          <p:nvGrpSpPr>
            <p:cNvPr id="41" name="Группа 40"/>
            <p:cNvGrpSpPr/>
            <p:nvPr/>
          </p:nvGrpSpPr>
          <p:grpSpPr>
            <a:xfrm>
              <a:off x="142844" y="1142984"/>
              <a:ext cx="8501122" cy="2278393"/>
              <a:chOff x="142844" y="1142984"/>
              <a:chExt cx="8501122" cy="2278393"/>
            </a:xfrm>
          </p:grpSpPr>
          <p:cxnSp>
            <p:nvCxnSpPr>
              <p:cNvPr id="7" name="Прямая соединительная линия 6"/>
              <p:cNvCxnSpPr/>
              <p:nvPr/>
            </p:nvCxnSpPr>
            <p:spPr>
              <a:xfrm rot="16200000" flipV="1">
                <a:off x="108019" y="2106503"/>
                <a:ext cx="1643868" cy="2582"/>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932038" y="2928934"/>
                <a:ext cx="6858048" cy="1588"/>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71868" y="2928934"/>
                <a:ext cx="571504" cy="492443"/>
              </a:xfrm>
              <a:prstGeom prst="rect">
                <a:avLst/>
              </a:prstGeom>
              <a:noFill/>
            </p:spPr>
            <p:txBody>
              <a:bodyPr wrap="square" rtlCol="0">
                <a:spAutoFit/>
              </a:bodyPr>
              <a:lstStyle/>
              <a:p>
                <a:pPr algn="ctr"/>
                <a:r>
                  <a:rPr lang="en-US" sz="2600" b="1" dirty="0"/>
                  <a:t>1</a:t>
                </a:r>
                <a:endParaRPr lang="ru-RU" sz="2600" b="1" baseline="-25000" dirty="0"/>
              </a:p>
            </p:txBody>
          </p:sp>
          <p:sp>
            <p:nvSpPr>
              <p:cNvPr id="11" name="TextBox 10"/>
              <p:cNvSpPr txBox="1"/>
              <p:nvPr/>
            </p:nvSpPr>
            <p:spPr>
              <a:xfrm>
                <a:off x="6429388" y="2928934"/>
                <a:ext cx="571504" cy="492443"/>
              </a:xfrm>
              <a:prstGeom prst="rect">
                <a:avLst/>
              </a:prstGeom>
              <a:noFill/>
            </p:spPr>
            <p:txBody>
              <a:bodyPr wrap="square" rtlCol="0">
                <a:spAutoFit/>
              </a:bodyPr>
              <a:lstStyle/>
              <a:p>
                <a:pPr algn="ctr"/>
                <a:r>
                  <a:rPr lang="en-US" sz="2600" b="1" dirty="0"/>
                  <a:t>2</a:t>
                </a:r>
                <a:endParaRPr lang="ru-RU" sz="2600" b="1" baseline="-25000" dirty="0"/>
              </a:p>
            </p:txBody>
          </p:sp>
          <p:sp>
            <p:nvSpPr>
              <p:cNvPr id="12" name="TextBox 11"/>
              <p:cNvSpPr txBox="1"/>
              <p:nvPr/>
            </p:nvSpPr>
            <p:spPr>
              <a:xfrm>
                <a:off x="7290020" y="2928934"/>
                <a:ext cx="1353946" cy="461665"/>
              </a:xfrm>
              <a:prstGeom prst="rect">
                <a:avLst/>
              </a:prstGeom>
              <a:noFill/>
            </p:spPr>
            <p:txBody>
              <a:bodyPr wrap="square" rtlCol="0">
                <a:spAutoFit/>
              </a:bodyPr>
              <a:lstStyle/>
              <a:p>
                <a:pPr algn="ctr"/>
                <a:r>
                  <a:rPr lang="en-US" sz="2400" b="1" i="1" dirty="0"/>
                  <a:t>f</a:t>
                </a:r>
                <a:r>
                  <a:rPr lang="ru-RU" sz="2400" b="1" i="1" dirty="0"/>
                  <a:t> </a:t>
                </a:r>
                <a:r>
                  <a:rPr lang="en-US" sz="2400" b="1" dirty="0"/>
                  <a:t>[</a:t>
                </a:r>
                <a:r>
                  <a:rPr lang="ru-RU" sz="2400" b="1" dirty="0"/>
                  <a:t>МГц</a:t>
                </a:r>
                <a:r>
                  <a:rPr lang="en-US" sz="2400" b="1" dirty="0"/>
                  <a:t>]</a:t>
                </a:r>
                <a:endParaRPr lang="ru-RU" sz="2400" b="1" baseline="-25000" dirty="0"/>
              </a:p>
            </p:txBody>
          </p:sp>
          <p:sp>
            <p:nvSpPr>
              <p:cNvPr id="23" name="TextBox 22"/>
              <p:cNvSpPr txBox="1"/>
              <p:nvPr/>
            </p:nvSpPr>
            <p:spPr>
              <a:xfrm>
                <a:off x="6858016" y="1928802"/>
                <a:ext cx="857256" cy="461665"/>
              </a:xfrm>
              <a:prstGeom prst="rect">
                <a:avLst/>
              </a:prstGeom>
              <a:noFill/>
            </p:spPr>
            <p:txBody>
              <a:bodyPr wrap="square" rtlCol="0">
                <a:spAutoFit/>
              </a:bodyPr>
              <a:lstStyle/>
              <a:p>
                <a:pPr algn="ctr"/>
                <a:r>
                  <a:rPr lang="ru-RU" sz="2400" b="1" dirty="0"/>
                  <a:t>0</a:t>
                </a:r>
                <a:r>
                  <a:rPr lang="en-US" sz="2400" b="1" dirty="0"/>
                  <a:t> </a:t>
                </a:r>
                <a:r>
                  <a:rPr lang="ru-RU" sz="2400" b="1" dirty="0"/>
                  <a:t>дБ</a:t>
                </a:r>
                <a:endParaRPr lang="ru-RU" sz="2400" b="1" baseline="-25000" dirty="0"/>
              </a:p>
            </p:txBody>
          </p:sp>
          <p:sp>
            <p:nvSpPr>
              <p:cNvPr id="32" name="TextBox 31"/>
              <p:cNvSpPr txBox="1"/>
              <p:nvPr/>
            </p:nvSpPr>
            <p:spPr>
              <a:xfrm>
                <a:off x="142844" y="1142984"/>
                <a:ext cx="857256" cy="718915"/>
              </a:xfrm>
              <a:prstGeom prst="rect">
                <a:avLst/>
              </a:prstGeom>
              <a:noFill/>
            </p:spPr>
            <p:txBody>
              <a:bodyPr wrap="square" rtlCol="0">
                <a:spAutoFit/>
              </a:bodyPr>
              <a:lstStyle/>
              <a:p>
                <a:pPr algn="ctr">
                  <a:lnSpc>
                    <a:spcPts val="2400"/>
                  </a:lnSpc>
                </a:pPr>
                <a:r>
                  <a:rPr lang="en-US" sz="2400" b="1" dirty="0"/>
                  <a:t>K</a:t>
                </a:r>
                <a:r>
                  <a:rPr lang="ru-RU" sz="2400" b="1" i="1" dirty="0"/>
                  <a:t> </a:t>
                </a:r>
                <a:r>
                  <a:rPr lang="en-US" sz="2400" b="1" i="1" dirty="0"/>
                  <a:t/>
                </a:r>
                <a:br>
                  <a:rPr lang="en-US" sz="2400" b="1" i="1" dirty="0"/>
                </a:br>
                <a:r>
                  <a:rPr lang="en-US" sz="2400" b="1" dirty="0"/>
                  <a:t>[</a:t>
                </a:r>
                <a:r>
                  <a:rPr lang="ru-RU" sz="2400" b="1" dirty="0"/>
                  <a:t>дБ</a:t>
                </a:r>
                <a:r>
                  <a:rPr lang="en-US" sz="2400" b="1" dirty="0"/>
                  <a:t>]</a:t>
                </a:r>
                <a:endParaRPr lang="ru-RU" sz="2400" b="1" baseline="-25000" dirty="0"/>
              </a:p>
            </p:txBody>
          </p:sp>
          <p:sp>
            <p:nvSpPr>
              <p:cNvPr id="35" name="TextBox 34"/>
              <p:cNvSpPr txBox="1"/>
              <p:nvPr/>
            </p:nvSpPr>
            <p:spPr>
              <a:xfrm>
                <a:off x="428596" y="1785926"/>
                <a:ext cx="571504" cy="492443"/>
              </a:xfrm>
              <a:prstGeom prst="rect">
                <a:avLst/>
              </a:prstGeom>
              <a:noFill/>
            </p:spPr>
            <p:txBody>
              <a:bodyPr wrap="square" rtlCol="0">
                <a:spAutoFit/>
              </a:bodyPr>
              <a:lstStyle/>
              <a:p>
                <a:pPr algn="ctr"/>
                <a:r>
                  <a:rPr lang="ru-RU" sz="2600" b="1" dirty="0"/>
                  <a:t>5</a:t>
                </a:r>
                <a:endParaRPr lang="ru-RU" sz="2600" b="1" baseline="-25000" dirty="0"/>
              </a:p>
            </p:txBody>
          </p:sp>
          <p:cxnSp>
            <p:nvCxnSpPr>
              <p:cNvPr id="39" name="Прямая соединительная линия 38"/>
              <p:cNvCxnSpPr/>
              <p:nvPr/>
            </p:nvCxnSpPr>
            <p:spPr>
              <a:xfrm rot="5400000">
                <a:off x="3786976" y="292814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rot="5400000">
                <a:off x="6644496" y="292814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858016" y="1500174"/>
                <a:ext cx="1071570" cy="461665"/>
              </a:xfrm>
              <a:prstGeom prst="rect">
                <a:avLst/>
              </a:prstGeom>
              <a:noFill/>
            </p:spPr>
            <p:txBody>
              <a:bodyPr wrap="square" rtlCol="0">
                <a:spAutoFit/>
              </a:bodyPr>
              <a:lstStyle/>
              <a:p>
                <a:pPr algn="ctr"/>
                <a:r>
                  <a:rPr lang="ru-RU" sz="2400" b="1" dirty="0"/>
                  <a:t>-10</a:t>
                </a:r>
                <a:r>
                  <a:rPr lang="en-US" sz="2400" b="1" dirty="0"/>
                  <a:t> </a:t>
                </a:r>
                <a:r>
                  <a:rPr lang="ru-RU" sz="2400" b="1" dirty="0"/>
                  <a:t>дБ</a:t>
                </a:r>
                <a:endParaRPr lang="ru-RU" sz="2400" b="1" baseline="-25000" dirty="0"/>
              </a:p>
            </p:txBody>
          </p:sp>
          <p:sp>
            <p:nvSpPr>
              <p:cNvPr id="57" name="TextBox 56"/>
              <p:cNvSpPr txBox="1"/>
              <p:nvPr/>
            </p:nvSpPr>
            <p:spPr>
              <a:xfrm>
                <a:off x="6858016" y="1142984"/>
                <a:ext cx="1143008" cy="461665"/>
              </a:xfrm>
              <a:prstGeom prst="rect">
                <a:avLst/>
              </a:prstGeom>
              <a:noFill/>
            </p:spPr>
            <p:txBody>
              <a:bodyPr wrap="square" rtlCol="0">
                <a:spAutoFit/>
              </a:bodyPr>
              <a:lstStyle/>
              <a:p>
                <a:pPr algn="ctr"/>
                <a:r>
                  <a:rPr lang="ru-RU" sz="2400" b="1" dirty="0"/>
                  <a:t>-20</a:t>
                </a:r>
                <a:r>
                  <a:rPr lang="en-US" sz="2400" b="1" dirty="0"/>
                  <a:t> </a:t>
                </a:r>
                <a:r>
                  <a:rPr lang="ru-RU" sz="2400" b="1" dirty="0"/>
                  <a:t>дБ</a:t>
                </a:r>
                <a:endParaRPr lang="ru-RU" sz="2400" b="1" baseline="-25000" dirty="0"/>
              </a:p>
            </p:txBody>
          </p:sp>
        </p:grpSp>
        <p:sp>
          <p:nvSpPr>
            <p:cNvPr id="53" name="Полилиния 52"/>
            <p:cNvSpPr/>
            <p:nvPr/>
          </p:nvSpPr>
          <p:spPr>
            <a:xfrm>
              <a:off x="1045029" y="1807029"/>
              <a:ext cx="5725885" cy="1075871"/>
            </a:xfrm>
            <a:custGeom>
              <a:avLst/>
              <a:gdLst>
                <a:gd name="connsiteX0" fmla="*/ 0 w 5725885"/>
                <a:gd name="connsiteY0" fmla="*/ 1055914 h 1075871"/>
                <a:gd name="connsiteX1" fmla="*/ 642257 w 5725885"/>
                <a:gd name="connsiteY1" fmla="*/ 1045028 h 1075871"/>
                <a:gd name="connsiteX2" fmla="*/ 903514 w 5725885"/>
                <a:gd name="connsiteY2" fmla="*/ 870857 h 1075871"/>
                <a:gd name="connsiteX3" fmla="*/ 1164771 w 5725885"/>
                <a:gd name="connsiteY3" fmla="*/ 402771 h 1075871"/>
                <a:gd name="connsiteX4" fmla="*/ 1447800 w 5725885"/>
                <a:gd name="connsiteY4" fmla="*/ 206828 h 1075871"/>
                <a:gd name="connsiteX5" fmla="*/ 2057400 w 5725885"/>
                <a:gd name="connsiteY5" fmla="*/ 119742 h 1075871"/>
                <a:gd name="connsiteX6" fmla="*/ 4049485 w 5725885"/>
                <a:gd name="connsiteY6" fmla="*/ 43542 h 1075871"/>
                <a:gd name="connsiteX7" fmla="*/ 5725885 w 5725885"/>
                <a:gd name="connsiteY7" fmla="*/ 0 h 1075871"/>
                <a:gd name="connsiteX8" fmla="*/ 5725885 w 5725885"/>
                <a:gd name="connsiteY8" fmla="*/ 0 h 1075871"/>
                <a:gd name="connsiteX9" fmla="*/ 5725885 w 5725885"/>
                <a:gd name="connsiteY9" fmla="*/ 0 h 107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5885" h="1075871">
                  <a:moveTo>
                    <a:pt x="0" y="1055914"/>
                  </a:moveTo>
                  <a:cubicBezTo>
                    <a:pt x="245835" y="1065892"/>
                    <a:pt x="491671" y="1075871"/>
                    <a:pt x="642257" y="1045028"/>
                  </a:cubicBezTo>
                  <a:cubicBezTo>
                    <a:pt x="792843" y="1014185"/>
                    <a:pt x="816428" y="977900"/>
                    <a:pt x="903514" y="870857"/>
                  </a:cubicBezTo>
                  <a:cubicBezTo>
                    <a:pt x="990600" y="763814"/>
                    <a:pt x="1074057" y="513443"/>
                    <a:pt x="1164771" y="402771"/>
                  </a:cubicBezTo>
                  <a:cubicBezTo>
                    <a:pt x="1255485" y="292099"/>
                    <a:pt x="1299029" y="253999"/>
                    <a:pt x="1447800" y="206828"/>
                  </a:cubicBezTo>
                  <a:cubicBezTo>
                    <a:pt x="1596571" y="159657"/>
                    <a:pt x="1623786" y="146956"/>
                    <a:pt x="2057400" y="119742"/>
                  </a:cubicBezTo>
                  <a:cubicBezTo>
                    <a:pt x="2491014" y="92528"/>
                    <a:pt x="4049485" y="43542"/>
                    <a:pt x="4049485" y="43542"/>
                  </a:cubicBezTo>
                  <a:lnTo>
                    <a:pt x="5725885" y="0"/>
                  </a:lnTo>
                  <a:lnTo>
                    <a:pt x="5725885" y="0"/>
                  </a:lnTo>
                  <a:lnTo>
                    <a:pt x="5725885" y="0"/>
                  </a:ln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4" name="Полилиния 53"/>
            <p:cNvSpPr/>
            <p:nvPr/>
          </p:nvSpPr>
          <p:spPr>
            <a:xfrm>
              <a:off x="1071538" y="1428736"/>
              <a:ext cx="5725885" cy="1433061"/>
            </a:xfrm>
            <a:custGeom>
              <a:avLst/>
              <a:gdLst>
                <a:gd name="connsiteX0" fmla="*/ 0 w 5725885"/>
                <a:gd name="connsiteY0" fmla="*/ 1055914 h 1075871"/>
                <a:gd name="connsiteX1" fmla="*/ 642257 w 5725885"/>
                <a:gd name="connsiteY1" fmla="*/ 1045028 h 1075871"/>
                <a:gd name="connsiteX2" fmla="*/ 903514 w 5725885"/>
                <a:gd name="connsiteY2" fmla="*/ 870857 h 1075871"/>
                <a:gd name="connsiteX3" fmla="*/ 1164771 w 5725885"/>
                <a:gd name="connsiteY3" fmla="*/ 402771 h 1075871"/>
                <a:gd name="connsiteX4" fmla="*/ 1447800 w 5725885"/>
                <a:gd name="connsiteY4" fmla="*/ 206828 h 1075871"/>
                <a:gd name="connsiteX5" fmla="*/ 2057400 w 5725885"/>
                <a:gd name="connsiteY5" fmla="*/ 119742 h 1075871"/>
                <a:gd name="connsiteX6" fmla="*/ 4049485 w 5725885"/>
                <a:gd name="connsiteY6" fmla="*/ 43542 h 1075871"/>
                <a:gd name="connsiteX7" fmla="*/ 5725885 w 5725885"/>
                <a:gd name="connsiteY7" fmla="*/ 0 h 1075871"/>
                <a:gd name="connsiteX8" fmla="*/ 5725885 w 5725885"/>
                <a:gd name="connsiteY8" fmla="*/ 0 h 1075871"/>
                <a:gd name="connsiteX9" fmla="*/ 5725885 w 5725885"/>
                <a:gd name="connsiteY9" fmla="*/ 0 h 107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5885" h="1075871">
                  <a:moveTo>
                    <a:pt x="0" y="1055914"/>
                  </a:moveTo>
                  <a:cubicBezTo>
                    <a:pt x="245835" y="1065892"/>
                    <a:pt x="491671" y="1075871"/>
                    <a:pt x="642257" y="1045028"/>
                  </a:cubicBezTo>
                  <a:cubicBezTo>
                    <a:pt x="792843" y="1014185"/>
                    <a:pt x="816428" y="977900"/>
                    <a:pt x="903514" y="870857"/>
                  </a:cubicBezTo>
                  <a:cubicBezTo>
                    <a:pt x="990600" y="763814"/>
                    <a:pt x="1074057" y="513443"/>
                    <a:pt x="1164771" y="402771"/>
                  </a:cubicBezTo>
                  <a:cubicBezTo>
                    <a:pt x="1255485" y="292099"/>
                    <a:pt x="1299029" y="253999"/>
                    <a:pt x="1447800" y="206828"/>
                  </a:cubicBezTo>
                  <a:cubicBezTo>
                    <a:pt x="1596571" y="159657"/>
                    <a:pt x="1623786" y="146956"/>
                    <a:pt x="2057400" y="119742"/>
                  </a:cubicBezTo>
                  <a:cubicBezTo>
                    <a:pt x="2491014" y="92528"/>
                    <a:pt x="4049485" y="43542"/>
                    <a:pt x="4049485" y="43542"/>
                  </a:cubicBezTo>
                  <a:lnTo>
                    <a:pt x="5725885" y="0"/>
                  </a:lnTo>
                  <a:lnTo>
                    <a:pt x="5725885" y="0"/>
                  </a:lnTo>
                  <a:lnTo>
                    <a:pt x="5725885" y="0"/>
                  </a:ln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5" name="Полилиния 54"/>
            <p:cNvSpPr/>
            <p:nvPr/>
          </p:nvSpPr>
          <p:spPr>
            <a:xfrm>
              <a:off x="1071538" y="2143116"/>
              <a:ext cx="5725885" cy="718681"/>
            </a:xfrm>
            <a:custGeom>
              <a:avLst/>
              <a:gdLst>
                <a:gd name="connsiteX0" fmla="*/ 0 w 5725885"/>
                <a:gd name="connsiteY0" fmla="*/ 1055914 h 1075871"/>
                <a:gd name="connsiteX1" fmla="*/ 642257 w 5725885"/>
                <a:gd name="connsiteY1" fmla="*/ 1045028 h 1075871"/>
                <a:gd name="connsiteX2" fmla="*/ 903514 w 5725885"/>
                <a:gd name="connsiteY2" fmla="*/ 870857 h 1075871"/>
                <a:gd name="connsiteX3" fmla="*/ 1164771 w 5725885"/>
                <a:gd name="connsiteY3" fmla="*/ 402771 h 1075871"/>
                <a:gd name="connsiteX4" fmla="*/ 1447800 w 5725885"/>
                <a:gd name="connsiteY4" fmla="*/ 206828 h 1075871"/>
                <a:gd name="connsiteX5" fmla="*/ 2057400 w 5725885"/>
                <a:gd name="connsiteY5" fmla="*/ 119742 h 1075871"/>
                <a:gd name="connsiteX6" fmla="*/ 4049485 w 5725885"/>
                <a:gd name="connsiteY6" fmla="*/ 43542 h 1075871"/>
                <a:gd name="connsiteX7" fmla="*/ 5725885 w 5725885"/>
                <a:gd name="connsiteY7" fmla="*/ 0 h 1075871"/>
                <a:gd name="connsiteX8" fmla="*/ 5725885 w 5725885"/>
                <a:gd name="connsiteY8" fmla="*/ 0 h 1075871"/>
                <a:gd name="connsiteX9" fmla="*/ 5725885 w 5725885"/>
                <a:gd name="connsiteY9" fmla="*/ 0 h 107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5885" h="1075871">
                  <a:moveTo>
                    <a:pt x="0" y="1055914"/>
                  </a:moveTo>
                  <a:cubicBezTo>
                    <a:pt x="245835" y="1065892"/>
                    <a:pt x="491671" y="1075871"/>
                    <a:pt x="642257" y="1045028"/>
                  </a:cubicBezTo>
                  <a:cubicBezTo>
                    <a:pt x="792843" y="1014185"/>
                    <a:pt x="816428" y="977900"/>
                    <a:pt x="903514" y="870857"/>
                  </a:cubicBezTo>
                  <a:cubicBezTo>
                    <a:pt x="990600" y="763814"/>
                    <a:pt x="1074057" y="513443"/>
                    <a:pt x="1164771" y="402771"/>
                  </a:cubicBezTo>
                  <a:cubicBezTo>
                    <a:pt x="1255485" y="292099"/>
                    <a:pt x="1299029" y="253999"/>
                    <a:pt x="1447800" y="206828"/>
                  </a:cubicBezTo>
                  <a:cubicBezTo>
                    <a:pt x="1596571" y="159657"/>
                    <a:pt x="1623786" y="146956"/>
                    <a:pt x="2057400" y="119742"/>
                  </a:cubicBezTo>
                  <a:cubicBezTo>
                    <a:pt x="2491014" y="92528"/>
                    <a:pt x="4049485" y="43542"/>
                    <a:pt x="4049485" y="43542"/>
                  </a:cubicBezTo>
                  <a:lnTo>
                    <a:pt x="5725885" y="0"/>
                  </a:lnTo>
                  <a:lnTo>
                    <a:pt x="5725885" y="0"/>
                  </a:lnTo>
                  <a:lnTo>
                    <a:pt x="5725885" y="0"/>
                  </a:ln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60" name="TextBox 59"/>
          <p:cNvSpPr txBox="1"/>
          <p:nvPr/>
        </p:nvSpPr>
        <p:spPr>
          <a:xfrm>
            <a:off x="1952596" y="4572009"/>
            <a:ext cx="571504" cy="492443"/>
          </a:xfrm>
          <a:prstGeom prst="rect">
            <a:avLst/>
          </a:prstGeom>
          <a:noFill/>
        </p:spPr>
        <p:txBody>
          <a:bodyPr wrap="square" rtlCol="0">
            <a:spAutoFit/>
          </a:bodyPr>
          <a:lstStyle/>
          <a:p>
            <a:pPr algn="ctr"/>
            <a:r>
              <a:rPr lang="ru-RU" sz="2600" b="1" dirty="0"/>
              <a:t>15</a:t>
            </a:r>
            <a:endParaRPr lang="ru-RU" sz="2600" b="1" baseline="-25000" dirty="0"/>
          </a:p>
        </p:txBody>
      </p:sp>
      <p:sp>
        <p:nvSpPr>
          <p:cNvPr id="61" name="TextBox 60"/>
          <p:cNvSpPr txBox="1"/>
          <p:nvPr/>
        </p:nvSpPr>
        <p:spPr>
          <a:xfrm>
            <a:off x="1952596" y="5072075"/>
            <a:ext cx="571504" cy="492443"/>
          </a:xfrm>
          <a:prstGeom prst="rect">
            <a:avLst/>
          </a:prstGeom>
          <a:noFill/>
        </p:spPr>
        <p:txBody>
          <a:bodyPr wrap="square" rtlCol="0">
            <a:spAutoFit/>
          </a:bodyPr>
          <a:lstStyle/>
          <a:p>
            <a:pPr algn="ctr"/>
            <a:r>
              <a:rPr lang="ru-RU" sz="2600" b="1" dirty="0"/>
              <a:t>10</a:t>
            </a:r>
            <a:endParaRPr lang="ru-RU" sz="2600" b="1" baseline="-25000" dirty="0"/>
          </a:p>
        </p:txBody>
      </p:sp>
      <p:cxnSp>
        <p:nvCxnSpPr>
          <p:cNvPr id="63" name="Прямая соединительная линия 62"/>
          <p:cNvCxnSpPr/>
          <p:nvPr/>
        </p:nvCxnSpPr>
        <p:spPr>
          <a:xfrm>
            <a:off x="2399619" y="580208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2381224" y="521495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2381224" y="471488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66" name="Полилиния 65"/>
          <p:cNvSpPr/>
          <p:nvPr/>
        </p:nvSpPr>
        <p:spPr>
          <a:xfrm>
            <a:off x="2460172" y="4702630"/>
            <a:ext cx="5758543" cy="1632857"/>
          </a:xfrm>
          <a:custGeom>
            <a:avLst/>
            <a:gdLst>
              <a:gd name="connsiteX0" fmla="*/ 0 w 5758543"/>
              <a:gd name="connsiteY0" fmla="*/ 1632857 h 1632857"/>
              <a:gd name="connsiteX1" fmla="*/ 2275115 w 5758543"/>
              <a:gd name="connsiteY1" fmla="*/ 424542 h 1632857"/>
              <a:gd name="connsiteX2" fmla="*/ 3080658 w 5758543"/>
              <a:gd name="connsiteY2" fmla="*/ 163285 h 1632857"/>
              <a:gd name="connsiteX3" fmla="*/ 5758543 w 5758543"/>
              <a:gd name="connsiteY3" fmla="*/ 0 h 1632857"/>
              <a:gd name="connsiteX0" fmla="*/ 0 w 5758543"/>
              <a:gd name="connsiteY0" fmla="*/ 1632857 h 1632857"/>
              <a:gd name="connsiteX1" fmla="*/ 1775017 w 5758543"/>
              <a:gd name="connsiteY1" fmla="*/ 638832 h 1632857"/>
              <a:gd name="connsiteX2" fmla="*/ 3080658 w 5758543"/>
              <a:gd name="connsiteY2" fmla="*/ 163285 h 1632857"/>
              <a:gd name="connsiteX3" fmla="*/ 5758543 w 5758543"/>
              <a:gd name="connsiteY3" fmla="*/ 0 h 1632857"/>
            </a:gdLst>
            <a:ahLst/>
            <a:cxnLst>
              <a:cxn ang="0">
                <a:pos x="connsiteX0" y="connsiteY0"/>
              </a:cxn>
              <a:cxn ang="0">
                <a:pos x="connsiteX1" y="connsiteY1"/>
              </a:cxn>
              <a:cxn ang="0">
                <a:pos x="connsiteX2" y="connsiteY2"/>
              </a:cxn>
              <a:cxn ang="0">
                <a:pos x="connsiteX3" y="connsiteY3"/>
              </a:cxn>
            </a:cxnLst>
            <a:rect l="l" t="t" r="r" b="b"/>
            <a:pathLst>
              <a:path w="5758543" h="1632857">
                <a:moveTo>
                  <a:pt x="0" y="1632857"/>
                </a:moveTo>
                <a:cubicBezTo>
                  <a:pt x="880836" y="1151164"/>
                  <a:pt x="1261574" y="883761"/>
                  <a:pt x="1775017" y="638832"/>
                </a:cubicBezTo>
                <a:cubicBezTo>
                  <a:pt x="2288460" y="393903"/>
                  <a:pt x="2416737" y="269757"/>
                  <a:pt x="3080658" y="163285"/>
                </a:cubicBezTo>
                <a:cubicBezTo>
                  <a:pt x="3744579" y="56813"/>
                  <a:pt x="4709886" y="46264"/>
                  <a:pt x="5758543" y="0"/>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Стандартные нелинейные </a:t>
            </a:r>
            <a:r>
              <a:rPr lang="ru-RU" sz="2800" b="1" dirty="0" err="1"/>
              <a:t>предыскажения</a:t>
            </a:r>
            <a:endParaRPr lang="ru-RU" sz="2800" b="1" dirty="0"/>
          </a:p>
        </p:txBody>
      </p:sp>
      <p:sp>
        <p:nvSpPr>
          <p:cNvPr id="37" name="Заголовок 1"/>
          <p:cNvSpPr txBox="1">
            <a:spLocks/>
          </p:cNvSpPr>
          <p:nvPr/>
        </p:nvSpPr>
        <p:spPr>
          <a:xfrm>
            <a:off x="2095472" y="3429000"/>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Стандартные нелинейные </a:t>
            </a:r>
            <a:r>
              <a:rPr lang="ru-RU" sz="2800" b="1" dirty="0" err="1"/>
              <a:t>предыскажения</a:t>
            </a:r>
            <a:endParaRPr lang="ru-RU" sz="2800" b="1" dirty="0"/>
          </a:p>
        </p:txBody>
      </p:sp>
    </p:spTree>
    <p:extLst>
      <p:ext uri="{BB962C8B-B14F-4D97-AF65-F5344CB8AC3E}">
        <p14:creationId xmlns:p14="http://schemas.microsoft.com/office/powerpoint/2010/main" val="3781304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 Цифровое телевидение</a:t>
            </a:r>
          </a:p>
        </p:txBody>
      </p:sp>
      <p:sp>
        <p:nvSpPr>
          <p:cNvPr id="3" name="Объект 2"/>
          <p:cNvSpPr>
            <a:spLocks noGrp="1"/>
          </p:cNvSpPr>
          <p:nvPr>
            <p:ph idx="1"/>
          </p:nvPr>
        </p:nvSpPr>
        <p:spPr/>
        <p:txBody>
          <a:bodyPr/>
          <a:lstStyle/>
          <a:p>
            <a:r>
              <a:rPr lang="ru-RU" dirty="0"/>
              <a:t>В начале 1990-х годов стала очевидна осуществимость цифрового телевидения, и начались основные работы по созданию общемировых стандартов, которыми стали американский ATSC, японский ISDB-T и европейский DVB-T. Ведущая роль в этих процессах также принадлежит 11-й исследовательской комиссии МККР, в 2000 году издавшей рекомендацию BT.1306, которая позволила гармонизировать три вещательных стандарта друг с </a:t>
            </a:r>
            <a:r>
              <a:rPr lang="ru-RU" dirty="0" smtClean="0"/>
              <a:t>другом. </a:t>
            </a:r>
            <a:r>
              <a:rPr lang="ru-RU" dirty="0"/>
              <a:t>Разработка и успешное внедрение стандартов цифрового вещания способствовали также началу распространения телевидения высокой чёткости. Первый стандарт ТВЧ, внедрённый компанией NHK в 1989 году, был аналоговым и мог передаваться только по спутниковым </a:t>
            </a:r>
            <a:r>
              <a:rPr lang="ru-RU" dirty="0" smtClean="0"/>
              <a:t>каналам. </a:t>
            </a:r>
            <a:r>
              <a:rPr lang="ru-RU" dirty="0"/>
              <a:t>Цифровая технология позволила решить большинство проблем и начать широкое вещание по стандартам 720p и 1080i в 1998 в США, в 2003 году в Японии и в 2004 году — в Европе. Даже при вещании в устаревших аналоговых форматах съёмка, звукозапись, монтаж и обработка производятся с цифровыми данными, преобразуемыми в аналоговый сигнал на последней стадии передачи в эфир.</a:t>
            </a:r>
          </a:p>
        </p:txBody>
      </p:sp>
    </p:spTree>
    <p:extLst>
      <p:ext uri="{BB962C8B-B14F-4D97-AF65-F5344CB8AC3E}">
        <p14:creationId xmlns:p14="http://schemas.microsoft.com/office/powerpoint/2010/main" val="26583678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Группа 40"/>
          <p:cNvGrpSpPr/>
          <p:nvPr/>
        </p:nvGrpSpPr>
        <p:grpSpPr>
          <a:xfrm>
            <a:off x="2166910" y="1142984"/>
            <a:ext cx="7000924" cy="2000264"/>
            <a:chOff x="214282" y="1285860"/>
            <a:chExt cx="7000924" cy="2000264"/>
          </a:xfrm>
        </p:grpSpPr>
        <p:grpSp>
          <p:nvGrpSpPr>
            <p:cNvPr id="14" name="Группа 13"/>
            <p:cNvGrpSpPr/>
            <p:nvPr/>
          </p:nvGrpSpPr>
          <p:grpSpPr>
            <a:xfrm>
              <a:off x="1428728" y="1285860"/>
              <a:ext cx="571504" cy="928694"/>
              <a:chOff x="1428728" y="1285860"/>
              <a:chExt cx="571504" cy="928694"/>
            </a:xfrm>
          </p:grpSpPr>
          <p:cxnSp>
            <p:nvCxnSpPr>
              <p:cNvPr id="9" name="Прямая со стрелкой 8"/>
              <p:cNvCxnSpPr/>
              <p:nvPr/>
            </p:nvCxnSpPr>
            <p:spPr>
              <a:xfrm rot="16200000" flipV="1">
                <a:off x="1250133" y="1535893"/>
                <a:ext cx="928694" cy="42862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1428728" y="1500174"/>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Г1</a:t>
                </a:r>
                <a:endParaRPr lang="ru-RU" sz="2600" b="1" dirty="0">
                  <a:solidFill>
                    <a:schemeClr val="tx1"/>
                  </a:solidFill>
                </a:endParaRPr>
              </a:p>
            </p:txBody>
          </p:sp>
        </p:grpSp>
        <p:sp>
          <p:nvSpPr>
            <p:cNvPr id="7" name="TextBox 6"/>
            <p:cNvSpPr txBox="1"/>
            <p:nvPr/>
          </p:nvSpPr>
          <p:spPr>
            <a:xfrm>
              <a:off x="214282" y="1928802"/>
              <a:ext cx="642942" cy="430887"/>
            </a:xfrm>
            <a:prstGeom prst="rect">
              <a:avLst/>
            </a:prstGeom>
            <a:noFill/>
          </p:spPr>
          <p:txBody>
            <a:bodyPr wrap="square" rtlCol="0">
              <a:spAutoFit/>
            </a:bodyPr>
            <a:lstStyle/>
            <a:p>
              <a:r>
                <a:rPr lang="en-US" sz="2200" b="1" dirty="0"/>
                <a:t>U</a:t>
              </a:r>
              <a:r>
                <a:rPr lang="ru-RU" sz="2200" b="1" dirty="0" err="1"/>
                <a:t>вх</a:t>
              </a:r>
              <a:endParaRPr lang="ru-RU" sz="2200" b="1" dirty="0"/>
            </a:p>
          </p:txBody>
        </p:sp>
        <p:grpSp>
          <p:nvGrpSpPr>
            <p:cNvPr id="13" name="Группа 12"/>
            <p:cNvGrpSpPr/>
            <p:nvPr/>
          </p:nvGrpSpPr>
          <p:grpSpPr>
            <a:xfrm>
              <a:off x="1428728" y="2357430"/>
              <a:ext cx="571504" cy="928694"/>
              <a:chOff x="928662" y="2214554"/>
              <a:chExt cx="571504" cy="928694"/>
            </a:xfrm>
          </p:grpSpPr>
          <p:cxnSp>
            <p:nvCxnSpPr>
              <p:cNvPr id="12" name="Прямая со стрелкой 11"/>
              <p:cNvCxnSpPr/>
              <p:nvPr/>
            </p:nvCxnSpPr>
            <p:spPr>
              <a:xfrm rot="5400000" flipH="1" flipV="1">
                <a:off x="785786" y="2428868"/>
                <a:ext cx="928694" cy="500066"/>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Скругленный прямоугольник 9"/>
              <p:cNvSpPr/>
              <p:nvPr/>
            </p:nvSpPr>
            <p:spPr>
              <a:xfrm>
                <a:off x="928662" y="2428868"/>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Г2</a:t>
                </a:r>
                <a:endParaRPr lang="ru-RU" sz="2600" b="1" dirty="0">
                  <a:solidFill>
                    <a:schemeClr val="tx1"/>
                  </a:solidFill>
                </a:endParaRPr>
              </a:p>
            </p:txBody>
          </p:sp>
        </p:grpSp>
        <p:cxnSp>
          <p:nvCxnSpPr>
            <p:cNvPr id="16" name="Shape 15"/>
            <p:cNvCxnSpPr>
              <a:endCxn id="6" idx="1"/>
            </p:cNvCxnSpPr>
            <p:nvPr/>
          </p:nvCxnSpPr>
          <p:spPr>
            <a:xfrm rot="5400000" flipH="1" flipV="1">
              <a:off x="1035819" y="1893083"/>
              <a:ext cx="500066"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17"/>
            <p:cNvCxnSpPr>
              <a:endCxn id="10" idx="1"/>
            </p:cNvCxnSpPr>
            <p:nvPr/>
          </p:nvCxnSpPr>
          <p:spPr>
            <a:xfrm rot="16200000" flipH="1">
              <a:off x="1000100" y="2428868"/>
              <a:ext cx="571504"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stCxn id="7" idx="2"/>
            </p:cNvCxnSpPr>
            <p:nvPr/>
          </p:nvCxnSpPr>
          <p:spPr>
            <a:xfrm rot="5400000" flipH="1" flipV="1">
              <a:off x="838234" y="2054948"/>
              <a:ext cx="2259" cy="607223"/>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sp>
          <p:nvSpPr>
            <p:cNvPr id="24" name="Скругленный прямоугольник 23"/>
            <p:cNvSpPr/>
            <p:nvPr/>
          </p:nvSpPr>
          <p:spPr>
            <a:xfrm>
              <a:off x="2357422" y="2571744"/>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Огр2</a:t>
              </a:r>
              <a:endParaRPr lang="ru-RU" sz="2600" b="1" dirty="0">
                <a:solidFill>
                  <a:schemeClr val="tx1"/>
                </a:solidFill>
              </a:endParaRPr>
            </a:p>
          </p:txBody>
        </p:sp>
        <p:sp>
          <p:nvSpPr>
            <p:cNvPr id="25" name="Скругленный прямоугольник 24"/>
            <p:cNvSpPr/>
            <p:nvPr/>
          </p:nvSpPr>
          <p:spPr>
            <a:xfrm>
              <a:off x="2357422" y="1500174"/>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Огр1</a:t>
              </a:r>
              <a:endParaRPr lang="ru-RU" sz="2600" b="1" dirty="0">
                <a:solidFill>
                  <a:schemeClr val="tx1"/>
                </a:solidFill>
              </a:endParaRPr>
            </a:p>
          </p:txBody>
        </p:sp>
        <p:sp>
          <p:nvSpPr>
            <p:cNvPr id="26" name="Скругленный прямоугольник 25"/>
            <p:cNvSpPr/>
            <p:nvPr/>
          </p:nvSpPr>
          <p:spPr>
            <a:xfrm>
              <a:off x="5072066" y="2071678"/>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ФНЧ</a:t>
              </a:r>
              <a:endParaRPr lang="ru-RU" sz="2600" b="1" dirty="0">
                <a:solidFill>
                  <a:schemeClr val="tx1"/>
                </a:solidFill>
              </a:endParaRPr>
            </a:p>
          </p:txBody>
        </p:sp>
        <p:sp>
          <p:nvSpPr>
            <p:cNvPr id="27" name="Скругленный прямоугольник 26"/>
            <p:cNvSpPr/>
            <p:nvPr/>
          </p:nvSpPr>
          <p:spPr>
            <a:xfrm>
              <a:off x="3643306" y="2071678"/>
              <a:ext cx="1000132"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СМ</a:t>
              </a:r>
              <a:endParaRPr lang="ru-RU" sz="2600" b="1" dirty="0">
                <a:solidFill>
                  <a:schemeClr val="tx1"/>
                </a:solidFill>
              </a:endParaRPr>
            </a:p>
          </p:txBody>
        </p:sp>
        <p:sp>
          <p:nvSpPr>
            <p:cNvPr id="28" name="TextBox 27"/>
            <p:cNvSpPr txBox="1"/>
            <p:nvPr/>
          </p:nvSpPr>
          <p:spPr>
            <a:xfrm>
              <a:off x="6286512" y="1928802"/>
              <a:ext cx="928694" cy="430887"/>
            </a:xfrm>
            <a:prstGeom prst="rect">
              <a:avLst/>
            </a:prstGeom>
            <a:noFill/>
          </p:spPr>
          <p:txBody>
            <a:bodyPr wrap="square" rtlCol="0">
              <a:spAutoFit/>
            </a:bodyPr>
            <a:lstStyle/>
            <a:p>
              <a:r>
                <a:rPr lang="en-US" sz="2200" b="1" dirty="0"/>
                <a:t>U</a:t>
              </a:r>
              <a:r>
                <a:rPr lang="ru-RU" sz="2200" b="1" dirty="0" err="1"/>
                <a:t>вых</a:t>
              </a:r>
              <a:endParaRPr lang="ru-RU" sz="2200" b="1" dirty="0"/>
            </a:p>
          </p:txBody>
        </p:sp>
        <p:cxnSp>
          <p:nvCxnSpPr>
            <p:cNvPr id="30" name="Прямая со стрелкой 29"/>
            <p:cNvCxnSpPr>
              <a:stCxn id="6" idx="3"/>
              <a:endCxn id="25" idx="1"/>
            </p:cNvCxnSpPr>
            <p:nvPr/>
          </p:nvCxnSpPr>
          <p:spPr>
            <a:xfrm>
              <a:off x="2000232" y="1785926"/>
              <a:ext cx="35719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stCxn id="10" idx="3"/>
              <a:endCxn id="24" idx="1"/>
            </p:cNvCxnSpPr>
            <p:nvPr/>
          </p:nvCxnSpPr>
          <p:spPr>
            <a:xfrm>
              <a:off x="2000232" y="2857496"/>
              <a:ext cx="35719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hape 33"/>
            <p:cNvCxnSpPr>
              <a:stCxn id="25" idx="3"/>
              <a:endCxn id="27" idx="0"/>
            </p:cNvCxnSpPr>
            <p:nvPr/>
          </p:nvCxnSpPr>
          <p:spPr>
            <a:xfrm>
              <a:off x="3357554" y="1785926"/>
              <a:ext cx="785818"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hape 35"/>
            <p:cNvCxnSpPr>
              <a:stCxn id="24" idx="3"/>
              <a:endCxn id="27" idx="2"/>
            </p:cNvCxnSpPr>
            <p:nvPr/>
          </p:nvCxnSpPr>
          <p:spPr>
            <a:xfrm flipV="1">
              <a:off x="3357554" y="2643182"/>
              <a:ext cx="785818" cy="214314"/>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stCxn id="27" idx="3"/>
              <a:endCxn id="26" idx="1"/>
            </p:cNvCxnSpPr>
            <p:nvPr/>
          </p:nvCxnSpPr>
          <p:spPr>
            <a:xfrm>
              <a:off x="4643438" y="2357430"/>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stCxn id="26" idx="3"/>
              <a:endCxn id="28" idx="2"/>
            </p:cNvCxnSpPr>
            <p:nvPr/>
          </p:nvCxnSpPr>
          <p:spPr>
            <a:xfrm>
              <a:off x="6072198" y="2357430"/>
              <a:ext cx="678661" cy="2259"/>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2" name="Содержимое 2"/>
          <p:cNvSpPr>
            <a:spLocks noGrp="1"/>
          </p:cNvSpPr>
          <p:nvPr>
            <p:ph idx="1"/>
          </p:nvPr>
        </p:nvSpPr>
        <p:spPr>
          <a:xfrm>
            <a:off x="2166910" y="3286124"/>
            <a:ext cx="8229600" cy="3429024"/>
          </a:xfrm>
        </p:spPr>
        <p:txBody>
          <a:bodyPr>
            <a:normAutofit fontScale="92500" lnSpcReduction="10000"/>
          </a:bodyPr>
          <a:lstStyle/>
          <a:p>
            <a:pPr algn="ctr">
              <a:buNone/>
            </a:pPr>
            <a:r>
              <a:rPr lang="en-US" i="1" dirty="0" smtClean="0"/>
              <a:t>f</a:t>
            </a:r>
            <a:r>
              <a:rPr lang="ru-RU" baseline="-25000" dirty="0" smtClean="0"/>
              <a:t>Г1</a:t>
            </a:r>
            <a:r>
              <a:rPr lang="ru-RU" dirty="0" smtClean="0"/>
              <a:t> = 100 МГц;     </a:t>
            </a:r>
            <a:r>
              <a:rPr lang="en-US" i="1" dirty="0" smtClean="0"/>
              <a:t>f</a:t>
            </a:r>
            <a:r>
              <a:rPr lang="ru-RU" baseline="-25000" dirty="0" smtClean="0"/>
              <a:t>Г2</a:t>
            </a:r>
            <a:r>
              <a:rPr lang="ru-RU" dirty="0" smtClean="0"/>
              <a:t> = 108 МГц; </a:t>
            </a:r>
          </a:p>
          <a:p>
            <a:pPr algn="ctr">
              <a:buNone/>
            </a:pPr>
            <a:r>
              <a:rPr lang="en-US" dirty="0" smtClean="0"/>
              <a:t>U</a:t>
            </a:r>
            <a:r>
              <a:rPr lang="ru-RU" dirty="0" err="1" smtClean="0"/>
              <a:t>вх</a:t>
            </a:r>
            <a:r>
              <a:rPr lang="ru-RU" dirty="0" smtClean="0"/>
              <a:t> = 0, </a:t>
            </a:r>
            <a:r>
              <a:rPr lang="en-US" i="1" dirty="0" err="1" smtClean="0"/>
              <a:t>f</a:t>
            </a:r>
            <a:r>
              <a:rPr lang="en-US" baseline="-25000" dirty="0" err="1" smtClean="0"/>
              <a:t>U</a:t>
            </a:r>
            <a:r>
              <a:rPr lang="ru-RU" baseline="-25000" dirty="0" err="1" smtClean="0"/>
              <a:t>вых</a:t>
            </a:r>
            <a:r>
              <a:rPr lang="ru-RU" dirty="0" smtClean="0"/>
              <a:t> = </a:t>
            </a:r>
            <a:r>
              <a:rPr lang="en-US" i="1" dirty="0" smtClean="0"/>
              <a:t>f</a:t>
            </a:r>
            <a:r>
              <a:rPr lang="ru-RU" baseline="-25000" dirty="0" smtClean="0"/>
              <a:t>Г2</a:t>
            </a:r>
            <a:r>
              <a:rPr lang="ru-RU" dirty="0" smtClean="0"/>
              <a:t> </a:t>
            </a:r>
            <a:r>
              <a:rPr lang="en-US" dirty="0" smtClean="0"/>
              <a:t>-</a:t>
            </a:r>
            <a:r>
              <a:rPr lang="ru-RU" dirty="0" smtClean="0"/>
              <a:t> </a:t>
            </a:r>
            <a:r>
              <a:rPr lang="en-US" i="1" dirty="0" smtClean="0"/>
              <a:t>f</a:t>
            </a:r>
            <a:r>
              <a:rPr lang="ru-RU" baseline="-25000" dirty="0" smtClean="0"/>
              <a:t>Г1</a:t>
            </a:r>
            <a:r>
              <a:rPr lang="ru-RU" dirty="0" smtClean="0"/>
              <a:t> = </a:t>
            </a:r>
            <a:r>
              <a:rPr lang="en-US" dirty="0" smtClean="0"/>
              <a:t>8 </a:t>
            </a:r>
            <a:r>
              <a:rPr lang="ru-RU" dirty="0" smtClean="0"/>
              <a:t>МГц.</a:t>
            </a:r>
          </a:p>
          <a:p>
            <a:pPr>
              <a:spcAft>
                <a:spcPts val="600"/>
              </a:spcAft>
              <a:buFont typeface="Wingdings" pitchFamily="2" charset="2"/>
              <a:buChar char="ü"/>
            </a:pPr>
            <a:r>
              <a:rPr lang="ru-RU" dirty="0" smtClean="0"/>
              <a:t>Крутизна модуляционной характеристики – 1 МГц</a:t>
            </a:r>
            <a:r>
              <a:rPr lang="en-US" dirty="0" smtClean="0"/>
              <a:t>/</a:t>
            </a:r>
            <a:r>
              <a:rPr lang="ru-RU" dirty="0" smtClean="0"/>
              <a:t>В</a:t>
            </a:r>
          </a:p>
          <a:p>
            <a:pPr algn="ctr">
              <a:buNone/>
            </a:pPr>
            <a:r>
              <a:rPr lang="en-US" dirty="0" smtClean="0"/>
              <a:t>U</a:t>
            </a:r>
            <a:r>
              <a:rPr lang="ru-RU" dirty="0" err="1" smtClean="0"/>
              <a:t>вх</a:t>
            </a:r>
            <a:r>
              <a:rPr lang="ru-RU" dirty="0" smtClean="0"/>
              <a:t> = +0,5 В </a:t>
            </a:r>
            <a:r>
              <a:rPr lang="ru-RU" dirty="0" smtClean="0">
                <a:sym typeface="Symbol"/>
              </a:rPr>
              <a:t> </a:t>
            </a:r>
            <a:r>
              <a:rPr lang="en-US" i="1" dirty="0" err="1" smtClean="0"/>
              <a:t>f</a:t>
            </a:r>
            <a:r>
              <a:rPr lang="en-US" baseline="-25000" dirty="0" err="1" smtClean="0"/>
              <a:t>U</a:t>
            </a:r>
            <a:r>
              <a:rPr lang="ru-RU" baseline="-25000" dirty="0" err="1" smtClean="0"/>
              <a:t>вых</a:t>
            </a:r>
            <a:r>
              <a:rPr lang="ru-RU" dirty="0" smtClean="0"/>
              <a:t> = </a:t>
            </a:r>
            <a:r>
              <a:rPr lang="en-US" i="1" dirty="0" smtClean="0"/>
              <a:t>f</a:t>
            </a:r>
            <a:r>
              <a:rPr lang="ru-RU" baseline="-25000" dirty="0" smtClean="0"/>
              <a:t>Г2</a:t>
            </a:r>
            <a:r>
              <a:rPr lang="ru-RU" dirty="0" smtClean="0"/>
              <a:t> </a:t>
            </a:r>
            <a:r>
              <a:rPr lang="en-US" dirty="0" smtClean="0"/>
              <a:t>-</a:t>
            </a:r>
            <a:r>
              <a:rPr lang="ru-RU" dirty="0" smtClean="0"/>
              <a:t> </a:t>
            </a:r>
            <a:r>
              <a:rPr lang="en-US" i="1" dirty="0" smtClean="0"/>
              <a:t>f</a:t>
            </a:r>
            <a:r>
              <a:rPr lang="ru-RU" baseline="-25000" dirty="0" smtClean="0"/>
              <a:t>Г1</a:t>
            </a:r>
            <a:r>
              <a:rPr lang="ru-RU" dirty="0" smtClean="0"/>
              <a:t> = 108,5 – 99,5 = 9</a:t>
            </a:r>
            <a:r>
              <a:rPr lang="en-US" dirty="0" smtClean="0"/>
              <a:t> </a:t>
            </a:r>
            <a:r>
              <a:rPr lang="ru-RU" dirty="0" smtClean="0"/>
              <a:t>МГц</a:t>
            </a:r>
          </a:p>
          <a:p>
            <a:pPr algn="ctr">
              <a:buNone/>
            </a:pPr>
            <a:r>
              <a:rPr lang="en-US" dirty="0" smtClean="0"/>
              <a:t>U</a:t>
            </a:r>
            <a:r>
              <a:rPr lang="ru-RU" dirty="0" err="1" smtClean="0"/>
              <a:t>вх</a:t>
            </a:r>
            <a:r>
              <a:rPr lang="ru-RU" dirty="0" smtClean="0"/>
              <a:t> = - 0,5 В </a:t>
            </a:r>
            <a:r>
              <a:rPr lang="ru-RU" dirty="0" smtClean="0">
                <a:sym typeface="Symbol"/>
              </a:rPr>
              <a:t> </a:t>
            </a:r>
            <a:r>
              <a:rPr lang="en-US" i="1" dirty="0" err="1" smtClean="0"/>
              <a:t>f</a:t>
            </a:r>
            <a:r>
              <a:rPr lang="en-US" baseline="-25000" dirty="0" err="1" smtClean="0"/>
              <a:t>U</a:t>
            </a:r>
            <a:r>
              <a:rPr lang="ru-RU" baseline="-25000" dirty="0" err="1" smtClean="0"/>
              <a:t>вых</a:t>
            </a:r>
            <a:r>
              <a:rPr lang="ru-RU" dirty="0" smtClean="0"/>
              <a:t> = </a:t>
            </a:r>
            <a:r>
              <a:rPr lang="en-US" i="1" dirty="0" smtClean="0"/>
              <a:t>f</a:t>
            </a:r>
            <a:r>
              <a:rPr lang="ru-RU" baseline="-25000" dirty="0" smtClean="0"/>
              <a:t>Г2</a:t>
            </a:r>
            <a:r>
              <a:rPr lang="ru-RU" dirty="0" smtClean="0"/>
              <a:t> </a:t>
            </a:r>
            <a:r>
              <a:rPr lang="en-US" dirty="0" smtClean="0"/>
              <a:t>-</a:t>
            </a:r>
            <a:r>
              <a:rPr lang="ru-RU" dirty="0" smtClean="0"/>
              <a:t> </a:t>
            </a:r>
            <a:r>
              <a:rPr lang="en-US" i="1" dirty="0" smtClean="0"/>
              <a:t>f</a:t>
            </a:r>
            <a:r>
              <a:rPr lang="ru-RU" baseline="-25000" dirty="0" smtClean="0"/>
              <a:t>Г1</a:t>
            </a:r>
            <a:r>
              <a:rPr lang="ru-RU" dirty="0" smtClean="0"/>
              <a:t> = 107,5 – 100,5 = 7</a:t>
            </a:r>
            <a:r>
              <a:rPr lang="en-US" dirty="0" smtClean="0"/>
              <a:t> </a:t>
            </a:r>
            <a:r>
              <a:rPr lang="ru-RU" dirty="0" smtClean="0"/>
              <a:t>МГц</a:t>
            </a:r>
          </a:p>
          <a:p>
            <a:pPr algn="ctr">
              <a:buNone/>
            </a:pPr>
            <a:r>
              <a:rPr lang="en-US" i="1" dirty="0" smtClean="0"/>
              <a:t>f</a:t>
            </a:r>
            <a:r>
              <a:rPr lang="el-GR" baseline="-25000" dirty="0" smtClean="0"/>
              <a:t>Δ</a:t>
            </a:r>
            <a:r>
              <a:rPr lang="ru-RU" dirty="0" smtClean="0"/>
              <a:t> = ± 1 МГц при </a:t>
            </a:r>
            <a:r>
              <a:rPr lang="en-US" dirty="0" smtClean="0"/>
              <a:t>U</a:t>
            </a:r>
            <a:r>
              <a:rPr lang="ru-RU" dirty="0" err="1" smtClean="0"/>
              <a:t>вх</a:t>
            </a:r>
            <a:r>
              <a:rPr lang="ru-RU" dirty="0" smtClean="0"/>
              <a:t> = 1 В</a:t>
            </a:r>
          </a:p>
          <a:p>
            <a:pPr>
              <a:buFont typeface="Wingdings" pitchFamily="2" charset="2"/>
              <a:buChar char="ü"/>
            </a:pPr>
            <a:r>
              <a:rPr lang="ru-RU" dirty="0" smtClean="0"/>
              <a:t>Линейность модуляционной характеристики</a:t>
            </a:r>
          </a:p>
          <a:p>
            <a:pPr>
              <a:buFont typeface="Wingdings" pitchFamily="2" charset="2"/>
              <a:buChar char="ü"/>
            </a:pPr>
            <a:r>
              <a:rPr lang="ru-RU" dirty="0" smtClean="0"/>
              <a:t>Компенсация нелинейных искажений</a:t>
            </a:r>
          </a:p>
          <a:p>
            <a:pPr>
              <a:buNone/>
            </a:pPr>
            <a:endParaRPr lang="ru-RU" dirty="0" smtClean="0"/>
          </a:p>
          <a:p>
            <a:pPr>
              <a:buNone/>
            </a:pPr>
            <a:endParaRPr lang="ru-RU" dirty="0" smtClean="0"/>
          </a:p>
          <a:p>
            <a:pPr>
              <a:buNone/>
            </a:pPr>
            <a:endParaRPr lang="ru-RU" dirty="0"/>
          </a:p>
        </p:txBody>
      </p:sp>
      <p:sp>
        <p:nvSpPr>
          <p:cNvPr id="29"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Гетеродинный частотный модулятор</a:t>
            </a:r>
          </a:p>
        </p:txBody>
      </p:sp>
    </p:spTree>
    <p:extLst>
      <p:ext uri="{BB962C8B-B14F-4D97-AF65-F5344CB8AC3E}">
        <p14:creationId xmlns:p14="http://schemas.microsoft.com/office/powerpoint/2010/main" val="190676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Группа 51"/>
          <p:cNvGrpSpPr/>
          <p:nvPr/>
        </p:nvGrpSpPr>
        <p:grpSpPr>
          <a:xfrm>
            <a:off x="2095472" y="1071547"/>
            <a:ext cx="7500990" cy="1780839"/>
            <a:chOff x="142844" y="1285860"/>
            <a:chExt cx="7718680" cy="2271082"/>
          </a:xfrm>
        </p:grpSpPr>
        <p:cxnSp>
          <p:nvCxnSpPr>
            <p:cNvPr id="6" name="Прямая соединительная линия 5"/>
            <p:cNvCxnSpPr/>
            <p:nvPr/>
          </p:nvCxnSpPr>
          <p:spPr>
            <a:xfrm rot="5400000" flipH="1" flipV="1">
              <a:off x="137949" y="2135881"/>
              <a:ext cx="1584560" cy="4723"/>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932038" y="2928934"/>
              <a:ext cx="6858048" cy="1588"/>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14744" y="2928933"/>
              <a:ext cx="571504" cy="628007"/>
            </a:xfrm>
            <a:prstGeom prst="rect">
              <a:avLst/>
            </a:prstGeom>
            <a:noFill/>
          </p:spPr>
          <p:txBody>
            <a:bodyPr wrap="square" rtlCol="0">
              <a:spAutoFit/>
            </a:bodyPr>
            <a:lstStyle/>
            <a:p>
              <a:pPr algn="ctr"/>
              <a:r>
                <a:rPr lang="en-US" sz="2600" b="1" i="1" dirty="0"/>
                <a:t>f</a:t>
              </a:r>
              <a:r>
                <a:rPr lang="ru-RU" sz="2600" b="1" baseline="-25000" dirty="0"/>
                <a:t>6</a:t>
              </a:r>
              <a:endParaRPr lang="ru-RU" sz="2600" b="1" baseline="-25000" dirty="0"/>
            </a:p>
          </p:txBody>
        </p:sp>
        <p:sp>
          <p:nvSpPr>
            <p:cNvPr id="11" name="TextBox 10"/>
            <p:cNvSpPr txBox="1"/>
            <p:nvPr/>
          </p:nvSpPr>
          <p:spPr>
            <a:xfrm>
              <a:off x="7290020" y="2928933"/>
              <a:ext cx="571504" cy="628007"/>
            </a:xfrm>
            <a:prstGeom prst="rect">
              <a:avLst/>
            </a:prstGeom>
            <a:noFill/>
          </p:spPr>
          <p:txBody>
            <a:bodyPr wrap="square" rtlCol="0">
              <a:spAutoFit/>
            </a:bodyPr>
            <a:lstStyle/>
            <a:p>
              <a:pPr algn="ctr"/>
              <a:r>
                <a:rPr lang="en-US" sz="2600" b="1" i="1" dirty="0"/>
                <a:t>f</a:t>
              </a:r>
              <a:endParaRPr lang="ru-RU" sz="2600" b="1" baseline="-25000" dirty="0"/>
            </a:p>
          </p:txBody>
        </p:sp>
        <p:cxnSp>
          <p:nvCxnSpPr>
            <p:cNvPr id="12" name="Прямая соединительная линия 11"/>
            <p:cNvCxnSpPr/>
            <p:nvPr/>
          </p:nvCxnSpPr>
          <p:spPr>
            <a:xfrm rot="5400000" flipH="1" flipV="1">
              <a:off x="3572662" y="2499512"/>
              <a:ext cx="857256"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10800000">
              <a:off x="4000496" y="2071678"/>
              <a:ext cx="3071834"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7" name="Полилиния 16"/>
            <p:cNvSpPr/>
            <p:nvPr/>
          </p:nvSpPr>
          <p:spPr>
            <a:xfrm>
              <a:off x="3000364" y="1857364"/>
              <a:ext cx="3973285" cy="1074057"/>
            </a:xfrm>
            <a:custGeom>
              <a:avLst/>
              <a:gdLst>
                <a:gd name="connsiteX0" fmla="*/ 0 w 3973285"/>
                <a:gd name="connsiteY0" fmla="*/ 29028 h 1074057"/>
                <a:gd name="connsiteX1" fmla="*/ 729343 w 3973285"/>
                <a:gd name="connsiteY1" fmla="*/ 29028 h 1074057"/>
                <a:gd name="connsiteX2" fmla="*/ 1306285 w 3973285"/>
                <a:gd name="connsiteY2" fmla="*/ 29028 h 1074057"/>
                <a:gd name="connsiteX3" fmla="*/ 2090057 w 3973285"/>
                <a:gd name="connsiteY3" fmla="*/ 29028 h 1074057"/>
                <a:gd name="connsiteX4" fmla="*/ 2732314 w 3973285"/>
                <a:gd name="connsiteY4" fmla="*/ 39914 h 1074057"/>
                <a:gd name="connsiteX5" fmla="*/ 3113314 w 3973285"/>
                <a:gd name="connsiteY5" fmla="*/ 268514 h 1074057"/>
                <a:gd name="connsiteX6" fmla="*/ 3973285 w 3973285"/>
                <a:gd name="connsiteY6" fmla="*/ 1074057 h 10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3285" h="1074057">
                  <a:moveTo>
                    <a:pt x="0" y="29028"/>
                  </a:moveTo>
                  <a:lnTo>
                    <a:pt x="729343" y="29028"/>
                  </a:lnTo>
                  <a:lnTo>
                    <a:pt x="1306285" y="29028"/>
                  </a:lnTo>
                  <a:lnTo>
                    <a:pt x="2090057" y="29028"/>
                  </a:lnTo>
                  <a:cubicBezTo>
                    <a:pt x="2327728" y="30842"/>
                    <a:pt x="2561771" y="0"/>
                    <a:pt x="2732314" y="39914"/>
                  </a:cubicBezTo>
                  <a:cubicBezTo>
                    <a:pt x="2902857" y="79828"/>
                    <a:pt x="2906486" y="96157"/>
                    <a:pt x="3113314" y="268514"/>
                  </a:cubicBezTo>
                  <a:cubicBezTo>
                    <a:pt x="3320142" y="440871"/>
                    <a:pt x="3646713" y="757464"/>
                    <a:pt x="3973285" y="1074057"/>
                  </a:cubicBezTo>
                </a:path>
              </a:pathLst>
            </a:custGeom>
            <a:ln w="50800">
              <a:solidFill>
                <a:schemeClr val="tx1">
                  <a:lumMod val="95000"/>
                  <a:lumOff val="5000"/>
                </a:schemeClr>
              </a:solidFill>
              <a:tailEnd type="non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19" name="Группа 32"/>
            <p:cNvGrpSpPr/>
            <p:nvPr/>
          </p:nvGrpSpPr>
          <p:grpSpPr>
            <a:xfrm>
              <a:off x="4428330" y="1572406"/>
              <a:ext cx="1588" cy="785818"/>
              <a:chOff x="2428066" y="1786720"/>
              <a:chExt cx="1588" cy="785818"/>
            </a:xfrm>
          </p:grpSpPr>
          <p:cxnSp>
            <p:nvCxnSpPr>
              <p:cNvPr id="28" name="Прямая соединительная линия 27"/>
              <p:cNvCxnSpPr/>
              <p:nvPr/>
            </p:nvCxnSpPr>
            <p:spPr>
              <a:xfrm rot="5400000">
                <a:off x="2035951" y="217883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5400000">
                <a:off x="2285984" y="1928802"/>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rot="5400000" flipH="1" flipV="1">
                <a:off x="2285984" y="2428868"/>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4572000" y="1285860"/>
              <a:ext cx="857256" cy="628007"/>
            </a:xfrm>
            <a:prstGeom prst="rect">
              <a:avLst/>
            </a:prstGeom>
            <a:noFill/>
          </p:spPr>
          <p:txBody>
            <a:bodyPr wrap="square" rtlCol="0">
              <a:spAutoFit/>
            </a:bodyPr>
            <a:lstStyle/>
            <a:p>
              <a:pPr algn="ctr"/>
              <a:r>
                <a:rPr lang="en-US" sz="2600" b="1" dirty="0"/>
                <a:t>3 </a:t>
              </a:r>
              <a:r>
                <a:rPr lang="ru-RU" sz="2600" b="1" dirty="0"/>
                <a:t>дБ</a:t>
              </a:r>
              <a:endParaRPr lang="ru-RU" sz="2600" b="1" baseline="-25000" dirty="0"/>
            </a:p>
          </p:txBody>
        </p:sp>
        <p:sp>
          <p:nvSpPr>
            <p:cNvPr id="23" name="TextBox 22"/>
            <p:cNvSpPr txBox="1"/>
            <p:nvPr/>
          </p:nvSpPr>
          <p:spPr>
            <a:xfrm>
              <a:off x="5429256" y="2214554"/>
              <a:ext cx="714380" cy="628007"/>
            </a:xfrm>
            <a:prstGeom prst="rect">
              <a:avLst/>
            </a:prstGeom>
            <a:noFill/>
          </p:spPr>
          <p:txBody>
            <a:bodyPr wrap="square" rtlCol="0">
              <a:spAutoFit/>
            </a:bodyPr>
            <a:lstStyle/>
            <a:p>
              <a:pPr algn="ctr"/>
              <a:r>
                <a:rPr lang="en-US" sz="2600" b="1" dirty="0"/>
                <a:t>E’</a:t>
              </a:r>
              <a:r>
                <a:rPr lang="en-US" sz="2600" b="1" baseline="-25000" dirty="0"/>
                <a:t>Y</a:t>
              </a:r>
              <a:endParaRPr lang="ru-RU" sz="2600" b="1" baseline="-25000" dirty="0"/>
            </a:p>
          </p:txBody>
        </p:sp>
        <p:grpSp>
          <p:nvGrpSpPr>
            <p:cNvPr id="33" name="Группа 32"/>
            <p:cNvGrpSpPr/>
            <p:nvPr/>
          </p:nvGrpSpPr>
          <p:grpSpPr>
            <a:xfrm>
              <a:off x="1285852" y="1599296"/>
              <a:ext cx="2205038" cy="1957646"/>
              <a:chOff x="4503938" y="1599296"/>
              <a:chExt cx="2205038" cy="1957646"/>
            </a:xfrm>
          </p:grpSpPr>
          <p:sp>
            <p:nvSpPr>
              <p:cNvPr id="9" name="TextBox 8"/>
              <p:cNvSpPr txBox="1"/>
              <p:nvPr/>
            </p:nvSpPr>
            <p:spPr>
              <a:xfrm>
                <a:off x="4789690" y="2928935"/>
                <a:ext cx="571504" cy="628007"/>
              </a:xfrm>
              <a:prstGeom prst="rect">
                <a:avLst/>
              </a:prstGeom>
              <a:noFill/>
            </p:spPr>
            <p:txBody>
              <a:bodyPr wrap="square" rtlCol="0">
                <a:spAutoFit/>
              </a:bodyPr>
              <a:lstStyle/>
              <a:p>
                <a:pPr algn="ctr"/>
                <a:r>
                  <a:rPr lang="en-US" sz="2600" b="1" i="1" dirty="0"/>
                  <a:t>f</a:t>
                </a:r>
                <a:r>
                  <a:rPr lang="ru-RU" sz="2600" b="1" baseline="-25000" dirty="0"/>
                  <a:t>4</a:t>
                </a:r>
                <a:endParaRPr lang="ru-RU" sz="2600" b="1" baseline="-25000" dirty="0"/>
              </a:p>
            </p:txBody>
          </p:sp>
          <p:sp>
            <p:nvSpPr>
              <p:cNvPr id="10" name="TextBox 9"/>
              <p:cNvSpPr txBox="1"/>
              <p:nvPr/>
            </p:nvSpPr>
            <p:spPr>
              <a:xfrm>
                <a:off x="5932698" y="2928934"/>
                <a:ext cx="571504" cy="628007"/>
              </a:xfrm>
              <a:prstGeom prst="rect">
                <a:avLst/>
              </a:prstGeom>
              <a:noFill/>
            </p:spPr>
            <p:txBody>
              <a:bodyPr wrap="square" rtlCol="0">
                <a:spAutoFit/>
              </a:bodyPr>
              <a:lstStyle/>
              <a:p>
                <a:pPr algn="ctr"/>
                <a:r>
                  <a:rPr lang="en-US" sz="2600" b="1" i="1" dirty="0"/>
                  <a:t>f</a:t>
                </a:r>
                <a:r>
                  <a:rPr lang="ru-RU" sz="2600" b="1" baseline="-25000" dirty="0"/>
                  <a:t>5</a:t>
                </a:r>
                <a:endParaRPr lang="ru-RU" sz="2600" b="1" baseline="-25000" dirty="0"/>
              </a:p>
            </p:txBody>
          </p:sp>
          <p:cxnSp>
            <p:nvCxnSpPr>
              <p:cNvPr id="14" name="Прямая соединительная линия 13"/>
              <p:cNvCxnSpPr>
                <a:stCxn id="9" idx="0"/>
              </p:cNvCxnSpPr>
              <p:nvPr/>
            </p:nvCxnSpPr>
            <p:spPr>
              <a:xfrm flipV="1">
                <a:off x="5075442" y="2286787"/>
                <a:ext cx="793" cy="64214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stCxn id="10" idx="0"/>
              </p:cNvCxnSpPr>
              <p:nvPr/>
            </p:nvCxnSpPr>
            <p:spPr>
              <a:xfrm flipV="1">
                <a:off x="6218450" y="2286787"/>
                <a:ext cx="793" cy="642147"/>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075442" y="2285992"/>
                <a:ext cx="1143008" cy="1588"/>
              </a:xfrm>
              <a:prstGeom prst="line">
                <a:avLst/>
              </a:prstGeom>
              <a:ln w="25400">
                <a:solidFill>
                  <a:schemeClr val="tx1">
                    <a:lumMod val="95000"/>
                    <a:lumOff val="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8" name="Полилиния 17"/>
              <p:cNvSpPr/>
              <p:nvPr/>
            </p:nvSpPr>
            <p:spPr>
              <a:xfrm>
                <a:off x="4503938" y="2093458"/>
                <a:ext cx="2205038" cy="838200"/>
              </a:xfrm>
              <a:custGeom>
                <a:avLst/>
                <a:gdLst>
                  <a:gd name="connsiteX0" fmla="*/ 0 w 2296886"/>
                  <a:gd name="connsiteY0" fmla="*/ 1081314 h 1092199"/>
                  <a:gd name="connsiteX1" fmla="*/ 261257 w 2296886"/>
                  <a:gd name="connsiteY1" fmla="*/ 711199 h 1092199"/>
                  <a:gd name="connsiteX2" fmla="*/ 478972 w 2296886"/>
                  <a:gd name="connsiteY2" fmla="*/ 417285 h 1092199"/>
                  <a:gd name="connsiteX3" fmla="*/ 783772 w 2296886"/>
                  <a:gd name="connsiteY3" fmla="*/ 90714 h 1092199"/>
                  <a:gd name="connsiteX4" fmla="*/ 1556657 w 2296886"/>
                  <a:gd name="connsiteY4" fmla="*/ 58057 h 1092199"/>
                  <a:gd name="connsiteX5" fmla="*/ 1915886 w 2296886"/>
                  <a:gd name="connsiteY5" fmla="*/ 439057 h 1092199"/>
                  <a:gd name="connsiteX6" fmla="*/ 2296886 w 2296886"/>
                  <a:gd name="connsiteY6" fmla="*/ 1092199 h 10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886" h="1092199">
                    <a:moveTo>
                      <a:pt x="0" y="1081314"/>
                    </a:moveTo>
                    <a:cubicBezTo>
                      <a:pt x="90714" y="951592"/>
                      <a:pt x="181428" y="821871"/>
                      <a:pt x="261257" y="711199"/>
                    </a:cubicBezTo>
                    <a:cubicBezTo>
                      <a:pt x="341086" y="600528"/>
                      <a:pt x="391886" y="520699"/>
                      <a:pt x="478972" y="417285"/>
                    </a:cubicBezTo>
                    <a:cubicBezTo>
                      <a:pt x="566058" y="313871"/>
                      <a:pt x="604158" y="150585"/>
                      <a:pt x="783772" y="90714"/>
                    </a:cubicBezTo>
                    <a:cubicBezTo>
                      <a:pt x="963386" y="30843"/>
                      <a:pt x="1367971" y="0"/>
                      <a:pt x="1556657" y="58057"/>
                    </a:cubicBezTo>
                    <a:cubicBezTo>
                      <a:pt x="1745343" y="116114"/>
                      <a:pt x="1792515" y="266700"/>
                      <a:pt x="1915886" y="439057"/>
                    </a:cubicBezTo>
                    <a:cubicBezTo>
                      <a:pt x="2039257" y="611414"/>
                      <a:pt x="2168071" y="851806"/>
                      <a:pt x="2296886" y="1092199"/>
                    </a:cubicBezTo>
                  </a:path>
                </a:pathLst>
              </a:custGeom>
              <a:ln w="508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20" name="Группа 33"/>
              <p:cNvGrpSpPr/>
              <p:nvPr/>
            </p:nvGrpSpPr>
            <p:grpSpPr>
              <a:xfrm>
                <a:off x="5718384" y="1785926"/>
                <a:ext cx="1588" cy="785818"/>
                <a:chOff x="2428066" y="1786720"/>
                <a:chExt cx="1588" cy="785818"/>
              </a:xfrm>
            </p:grpSpPr>
            <p:cxnSp>
              <p:nvCxnSpPr>
                <p:cNvPr id="25" name="Прямая соединительная линия 24"/>
                <p:cNvCxnSpPr/>
                <p:nvPr/>
              </p:nvCxnSpPr>
              <p:spPr>
                <a:xfrm rot="5400000">
                  <a:off x="2035951" y="217883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rot="5400000">
                  <a:off x="2285984" y="1928802"/>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5400000" flipH="1" flipV="1">
                  <a:off x="2285984" y="2428868"/>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786801" y="1599296"/>
                <a:ext cx="857256" cy="628007"/>
              </a:xfrm>
              <a:prstGeom prst="rect">
                <a:avLst/>
              </a:prstGeom>
              <a:noFill/>
            </p:spPr>
            <p:txBody>
              <a:bodyPr wrap="square" rtlCol="0">
                <a:spAutoFit/>
              </a:bodyPr>
              <a:lstStyle/>
              <a:p>
                <a:pPr algn="ctr"/>
                <a:r>
                  <a:rPr lang="en-US" sz="2600" b="1" dirty="0"/>
                  <a:t>3 </a:t>
                </a:r>
                <a:r>
                  <a:rPr lang="ru-RU" sz="2600" b="1" dirty="0"/>
                  <a:t>дБ</a:t>
                </a:r>
                <a:endParaRPr lang="ru-RU" sz="2600" b="1" baseline="-25000" dirty="0"/>
              </a:p>
            </p:txBody>
          </p:sp>
          <p:sp>
            <p:nvSpPr>
              <p:cNvPr id="24" name="TextBox 23"/>
              <p:cNvSpPr txBox="1"/>
              <p:nvPr/>
            </p:nvSpPr>
            <p:spPr>
              <a:xfrm>
                <a:off x="5198711" y="2328128"/>
                <a:ext cx="714380" cy="628007"/>
              </a:xfrm>
              <a:prstGeom prst="rect">
                <a:avLst/>
              </a:prstGeom>
              <a:noFill/>
            </p:spPr>
            <p:txBody>
              <a:bodyPr wrap="square" rtlCol="0">
                <a:spAutoFit/>
              </a:bodyPr>
              <a:lstStyle/>
              <a:p>
                <a:pPr algn="ctr"/>
                <a:r>
                  <a:rPr lang="en-US" sz="2600" b="1" dirty="0"/>
                  <a:t>E’</a:t>
                </a:r>
                <a:r>
                  <a:rPr lang="ru-RU" sz="2600" b="1" baseline="-25000" dirty="0" err="1"/>
                  <a:t>цв</a:t>
                </a:r>
                <a:endParaRPr lang="ru-RU" sz="2600" b="1" baseline="-25000" dirty="0"/>
              </a:p>
            </p:txBody>
          </p:sp>
        </p:grpSp>
        <p:sp>
          <p:nvSpPr>
            <p:cNvPr id="31" name="TextBox 30"/>
            <p:cNvSpPr txBox="1"/>
            <p:nvPr/>
          </p:nvSpPr>
          <p:spPr>
            <a:xfrm>
              <a:off x="142844" y="1325987"/>
              <a:ext cx="857256" cy="902758"/>
            </a:xfrm>
            <a:prstGeom prst="rect">
              <a:avLst/>
            </a:prstGeom>
            <a:noFill/>
          </p:spPr>
          <p:txBody>
            <a:bodyPr wrap="square" rtlCol="0">
              <a:spAutoFit/>
            </a:bodyPr>
            <a:lstStyle/>
            <a:p>
              <a:pPr algn="ctr">
                <a:lnSpc>
                  <a:spcPts val="2400"/>
                </a:lnSpc>
              </a:pPr>
              <a:r>
                <a:rPr lang="en-US" sz="2400" b="1" dirty="0"/>
                <a:t>K</a:t>
              </a:r>
              <a:r>
                <a:rPr lang="ru-RU" sz="2400" b="1" i="1" dirty="0"/>
                <a:t> </a:t>
              </a:r>
              <a:r>
                <a:rPr lang="en-US" sz="2400" b="1" i="1" dirty="0"/>
                <a:t/>
              </a:r>
              <a:br>
                <a:rPr lang="en-US" sz="2400" b="1" i="1" dirty="0"/>
              </a:br>
              <a:r>
                <a:rPr lang="en-US" sz="2400" b="1" dirty="0"/>
                <a:t>[</a:t>
              </a:r>
              <a:r>
                <a:rPr lang="ru-RU" sz="2400" b="1" dirty="0"/>
                <a:t>дБ</a:t>
              </a:r>
              <a:r>
                <a:rPr lang="en-US" sz="2400" b="1" dirty="0"/>
                <a:t>]</a:t>
              </a:r>
              <a:endParaRPr lang="ru-RU" sz="2400" b="1" baseline="-25000" dirty="0"/>
            </a:p>
          </p:txBody>
        </p:sp>
        <p:sp>
          <p:nvSpPr>
            <p:cNvPr id="35" name="Овал 34"/>
            <p:cNvSpPr/>
            <p:nvPr/>
          </p:nvSpPr>
          <p:spPr>
            <a:xfrm>
              <a:off x="1782776" y="2842759"/>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a:off x="2928926" y="2857496"/>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3929058" y="2857496"/>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84" name="Таблица 83"/>
          <p:cNvGraphicFramePr>
            <a:graphicFrameLocks noGrp="1"/>
          </p:cNvGraphicFramePr>
          <p:nvPr/>
        </p:nvGraphicFramePr>
        <p:xfrm>
          <a:off x="2095473" y="2928934"/>
          <a:ext cx="8072495" cy="1407606"/>
        </p:xfrm>
        <a:graphic>
          <a:graphicData uri="http://schemas.openxmlformats.org/drawingml/2006/table">
            <a:tbl>
              <a:tblPr firstRow="1" bandRow="1">
                <a:tableStyleId>{5C22544A-7EE6-4342-B048-85BDC9FD1C3A}</a:tableStyleId>
              </a:tblPr>
              <a:tblGrid>
                <a:gridCol w="2071702"/>
                <a:gridCol w="2502712"/>
                <a:gridCol w="1614500"/>
                <a:gridCol w="1883581"/>
              </a:tblGrid>
              <a:tr h="336529">
                <a:tc>
                  <a:txBody>
                    <a:bodyPr/>
                    <a:lstStyle/>
                    <a:p>
                      <a:pPr algn="ctr">
                        <a:lnSpc>
                          <a:spcPts val="2000"/>
                        </a:lnSpc>
                      </a:pPr>
                      <a:r>
                        <a:rPr lang="ru-RU" sz="2000" dirty="0" smtClean="0"/>
                        <a:t>Частоты, МГц</a:t>
                      </a:r>
                      <a:endParaRPr lang="ru-RU" sz="200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pc="-20" dirty="0" smtClean="0"/>
                        <a:t>PAL/SECAM</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pc="-20" dirty="0" smtClean="0"/>
                        <a:t>SECAM</a:t>
                      </a: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2000" smtClean="0"/>
                        <a:t>NTSC</a:t>
                      </a:r>
                      <a:endParaRPr lang="ru-RU" sz="2000" dirty="0"/>
                    </a:p>
                  </a:txBody>
                  <a:tcPr anchor="ctr"/>
                </a:tc>
              </a:tr>
              <a:tr h="340264">
                <a:tc>
                  <a:txBody>
                    <a:bodyPr/>
                    <a:lstStyle/>
                    <a:p>
                      <a:pPr algn="ctr">
                        <a:lnSpc>
                          <a:spcPts val="1900"/>
                        </a:lnSpc>
                        <a:spcBef>
                          <a:spcPts val="0"/>
                        </a:spcBef>
                      </a:pPr>
                      <a:r>
                        <a:rPr lang="en-US" sz="2400" b="1" spc="-20" dirty="0" smtClean="0"/>
                        <a:t>f</a:t>
                      </a:r>
                      <a:r>
                        <a:rPr lang="en-US" sz="2400" b="1" spc="-20" baseline="-25000" dirty="0" smtClean="0"/>
                        <a:t>4</a:t>
                      </a:r>
                      <a:endParaRPr lang="ru-RU" sz="2400" b="1"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0,39</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0</a:t>
                      </a:r>
                      <a:endParaRPr lang="ru-RU" sz="2000" baseline="0" dirty="0"/>
                    </a:p>
                  </a:txBody>
                  <a:tcPr anchor="ctr"/>
                </a:tc>
              </a:tr>
              <a:tr h="340264">
                <a:tc>
                  <a:txBody>
                    <a:bodyPr/>
                    <a:lstStyle/>
                    <a:p>
                      <a:pPr algn="ctr">
                        <a:lnSpc>
                          <a:spcPts val="1900"/>
                        </a:lnSpc>
                        <a:spcBef>
                          <a:spcPts val="0"/>
                        </a:spcBef>
                      </a:pPr>
                      <a:r>
                        <a:rPr lang="en-US" sz="2400" b="1" spc="-20" dirty="0" smtClean="0"/>
                        <a:t>f</a:t>
                      </a:r>
                      <a:r>
                        <a:rPr lang="en-US" sz="2400" b="1" spc="-20" baseline="-25000" dirty="0" smtClean="0"/>
                        <a:t>5</a:t>
                      </a:r>
                      <a:endParaRPr lang="ru-RU" sz="2400" b="1"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1,56</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1,48</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1,2</a:t>
                      </a:r>
                      <a:endParaRPr lang="ru-RU" sz="2000" baseline="0" dirty="0"/>
                    </a:p>
                  </a:txBody>
                  <a:tcPr anchor="ctr"/>
                </a:tc>
              </a:tr>
              <a:tr h="340264">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400" b="1" spc="-20" dirty="0" smtClean="0"/>
                        <a:t>f</a:t>
                      </a:r>
                      <a:r>
                        <a:rPr lang="en-US" sz="2400" b="1" spc="-20" baseline="-25000" dirty="0" smtClean="0"/>
                        <a:t>6</a:t>
                      </a:r>
                      <a:endParaRPr lang="ru-RU" sz="2400" b="1" spc="-20" baseline="3000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2,3</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2,3</a:t>
                      </a:r>
                      <a:endParaRPr lang="ru-RU" sz="200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en-US" sz="2000" baseline="0" dirty="0" smtClean="0"/>
                        <a:t>2,3</a:t>
                      </a:r>
                      <a:endParaRPr lang="ru-RU" sz="2000" baseline="0" dirty="0"/>
                    </a:p>
                  </a:txBody>
                  <a:tcPr anchor="ctr"/>
                </a:tc>
              </a:tr>
            </a:tbl>
          </a:graphicData>
        </a:graphic>
      </p:graphicFrame>
      <p:grpSp>
        <p:nvGrpSpPr>
          <p:cNvPr id="101" name="Группа 100"/>
          <p:cNvGrpSpPr/>
          <p:nvPr/>
        </p:nvGrpSpPr>
        <p:grpSpPr>
          <a:xfrm>
            <a:off x="2666976" y="4500570"/>
            <a:ext cx="7429552" cy="2172212"/>
            <a:chOff x="142844" y="4357694"/>
            <a:chExt cx="7429552" cy="2317026"/>
          </a:xfrm>
        </p:grpSpPr>
        <p:sp>
          <p:nvSpPr>
            <p:cNvPr id="65" name="TextBox 64"/>
            <p:cNvSpPr txBox="1"/>
            <p:nvPr/>
          </p:nvSpPr>
          <p:spPr>
            <a:xfrm>
              <a:off x="142844" y="4429132"/>
              <a:ext cx="857256" cy="755078"/>
            </a:xfrm>
            <a:prstGeom prst="rect">
              <a:avLst/>
            </a:prstGeom>
            <a:noFill/>
          </p:spPr>
          <p:txBody>
            <a:bodyPr wrap="square" rtlCol="0">
              <a:spAutoFit/>
            </a:bodyPr>
            <a:lstStyle/>
            <a:p>
              <a:pPr algn="ctr">
                <a:lnSpc>
                  <a:spcPts val="2400"/>
                </a:lnSpc>
              </a:pPr>
              <a:r>
                <a:rPr lang="en-US" sz="2400" b="1" dirty="0"/>
                <a:t>J</a:t>
              </a:r>
              <a:r>
                <a:rPr lang="ru-RU" sz="2400" b="1" dirty="0" err="1"/>
                <a:t>зап</a:t>
              </a:r>
              <a:r>
                <a:rPr lang="ru-RU" sz="2400" b="1" dirty="0"/>
                <a:t> </a:t>
              </a:r>
              <a:r>
                <a:rPr lang="en-US" sz="2400" b="1" i="1" dirty="0"/>
                <a:t/>
              </a:r>
              <a:br>
                <a:rPr lang="en-US" sz="2400" b="1" i="1" dirty="0"/>
              </a:br>
              <a:r>
                <a:rPr lang="en-US" sz="2400" b="1" dirty="0"/>
                <a:t>[</a:t>
              </a:r>
              <a:r>
                <a:rPr lang="ru-RU" sz="2400" b="1" dirty="0"/>
                <a:t>дБ</a:t>
              </a:r>
              <a:r>
                <a:rPr lang="en-US" sz="2400" b="1" dirty="0"/>
                <a:t>]</a:t>
              </a:r>
              <a:endParaRPr lang="ru-RU" sz="2400" b="1" baseline="-25000" dirty="0"/>
            </a:p>
          </p:txBody>
        </p:sp>
        <p:grpSp>
          <p:nvGrpSpPr>
            <p:cNvPr id="100" name="Группа 99"/>
            <p:cNvGrpSpPr/>
            <p:nvPr/>
          </p:nvGrpSpPr>
          <p:grpSpPr>
            <a:xfrm>
              <a:off x="857224" y="4357694"/>
              <a:ext cx="6715172" cy="2317026"/>
              <a:chOff x="857224" y="4357694"/>
              <a:chExt cx="6715172" cy="2317026"/>
            </a:xfrm>
          </p:grpSpPr>
          <p:cxnSp>
            <p:nvCxnSpPr>
              <p:cNvPr id="54" name="Прямая соединительная линия 53"/>
              <p:cNvCxnSpPr/>
              <p:nvPr/>
            </p:nvCxnSpPr>
            <p:spPr>
              <a:xfrm rot="5400000" flipH="1" flipV="1">
                <a:off x="460616" y="5253574"/>
                <a:ext cx="1793347" cy="1588"/>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V="1">
                <a:off x="1360666" y="6143644"/>
                <a:ext cx="5354474" cy="5804"/>
              </a:xfrm>
              <a:prstGeom prst="line">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143372" y="6149447"/>
                <a:ext cx="571504" cy="525273"/>
              </a:xfrm>
              <a:prstGeom prst="rect">
                <a:avLst/>
              </a:prstGeom>
              <a:noFill/>
            </p:spPr>
            <p:txBody>
              <a:bodyPr wrap="square" rtlCol="0">
                <a:spAutoFit/>
              </a:bodyPr>
              <a:lstStyle/>
              <a:p>
                <a:pPr algn="ctr"/>
                <a:r>
                  <a:rPr lang="ru-RU" sz="2600" b="1" dirty="0"/>
                  <a:t>3</a:t>
                </a:r>
                <a:endParaRPr lang="ru-RU" sz="2600" b="1" baseline="-25000" dirty="0"/>
              </a:p>
            </p:txBody>
          </p:sp>
          <p:sp>
            <p:nvSpPr>
              <p:cNvPr id="57" name="TextBox 56"/>
              <p:cNvSpPr txBox="1"/>
              <p:nvPr/>
            </p:nvSpPr>
            <p:spPr>
              <a:xfrm>
                <a:off x="6286512" y="6143644"/>
                <a:ext cx="1285884" cy="525273"/>
              </a:xfrm>
              <a:prstGeom prst="rect">
                <a:avLst/>
              </a:prstGeom>
              <a:noFill/>
            </p:spPr>
            <p:txBody>
              <a:bodyPr wrap="square" rtlCol="0">
                <a:spAutoFit/>
              </a:bodyPr>
              <a:lstStyle/>
              <a:p>
                <a:pPr algn="ctr"/>
                <a:r>
                  <a:rPr lang="en-US" sz="2600" b="1" i="1" dirty="0"/>
                  <a:t>f </a:t>
                </a:r>
                <a:r>
                  <a:rPr lang="en-US" sz="2600" b="1" dirty="0"/>
                  <a:t>[</a:t>
                </a:r>
                <a:r>
                  <a:rPr lang="ru-RU" sz="2600" b="1" dirty="0"/>
                  <a:t>МГц</a:t>
                </a:r>
                <a:r>
                  <a:rPr lang="en-US" sz="2600" b="1" dirty="0"/>
                  <a:t>]</a:t>
                </a:r>
                <a:endParaRPr lang="ru-RU" sz="2600" b="1" baseline="-25000" dirty="0"/>
              </a:p>
            </p:txBody>
          </p:sp>
          <p:sp>
            <p:nvSpPr>
              <p:cNvPr id="69" name="TextBox 68"/>
              <p:cNvSpPr txBox="1"/>
              <p:nvPr/>
            </p:nvSpPr>
            <p:spPr>
              <a:xfrm>
                <a:off x="2000232" y="6149447"/>
                <a:ext cx="571504" cy="525273"/>
              </a:xfrm>
              <a:prstGeom prst="rect">
                <a:avLst/>
              </a:prstGeom>
              <a:noFill/>
            </p:spPr>
            <p:txBody>
              <a:bodyPr wrap="square" rtlCol="0">
                <a:spAutoFit/>
              </a:bodyPr>
              <a:lstStyle/>
              <a:p>
                <a:pPr algn="ctr"/>
                <a:r>
                  <a:rPr lang="ru-RU" sz="2600" b="1" dirty="0"/>
                  <a:t>1</a:t>
                </a:r>
                <a:endParaRPr lang="ru-RU" sz="2600" b="1" baseline="-25000" dirty="0"/>
              </a:p>
            </p:txBody>
          </p:sp>
          <p:sp>
            <p:nvSpPr>
              <p:cNvPr id="70" name="TextBox 69"/>
              <p:cNvSpPr txBox="1"/>
              <p:nvPr/>
            </p:nvSpPr>
            <p:spPr>
              <a:xfrm>
                <a:off x="3143240" y="6149447"/>
                <a:ext cx="571504" cy="525273"/>
              </a:xfrm>
              <a:prstGeom prst="rect">
                <a:avLst/>
              </a:prstGeom>
              <a:noFill/>
            </p:spPr>
            <p:txBody>
              <a:bodyPr wrap="square" rtlCol="0">
                <a:spAutoFit/>
              </a:bodyPr>
              <a:lstStyle/>
              <a:p>
                <a:pPr algn="ctr"/>
                <a:r>
                  <a:rPr lang="ru-RU" sz="2600" b="1" dirty="0"/>
                  <a:t>2</a:t>
                </a:r>
                <a:endParaRPr lang="ru-RU" sz="2600" b="1" baseline="-25000" dirty="0"/>
              </a:p>
            </p:txBody>
          </p:sp>
          <p:sp>
            <p:nvSpPr>
              <p:cNvPr id="87" name="Овал 86"/>
              <p:cNvSpPr/>
              <p:nvPr/>
            </p:nvSpPr>
            <p:spPr>
              <a:xfrm>
                <a:off x="2214546" y="6072206"/>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Овал 87"/>
              <p:cNvSpPr/>
              <p:nvPr/>
            </p:nvSpPr>
            <p:spPr>
              <a:xfrm>
                <a:off x="3357554" y="6072206"/>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Овал 88"/>
              <p:cNvSpPr/>
              <p:nvPr/>
            </p:nvSpPr>
            <p:spPr>
              <a:xfrm>
                <a:off x="4357686" y="6072206"/>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Овал 89"/>
              <p:cNvSpPr/>
              <p:nvPr/>
            </p:nvSpPr>
            <p:spPr>
              <a:xfrm>
                <a:off x="1285852" y="4714884"/>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Овал 90"/>
              <p:cNvSpPr/>
              <p:nvPr/>
            </p:nvSpPr>
            <p:spPr>
              <a:xfrm>
                <a:off x="1296738" y="5176169"/>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Овал 91"/>
              <p:cNvSpPr/>
              <p:nvPr/>
            </p:nvSpPr>
            <p:spPr>
              <a:xfrm>
                <a:off x="1285852" y="5643578"/>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олилиния 92"/>
              <p:cNvSpPr/>
              <p:nvPr/>
            </p:nvSpPr>
            <p:spPr>
              <a:xfrm>
                <a:off x="1513114" y="4953000"/>
                <a:ext cx="4016829" cy="1110343"/>
              </a:xfrm>
              <a:custGeom>
                <a:avLst/>
                <a:gdLst>
                  <a:gd name="connsiteX0" fmla="*/ 0 w 4016829"/>
                  <a:gd name="connsiteY0" fmla="*/ 0 h 1110343"/>
                  <a:gd name="connsiteX1" fmla="*/ 783772 w 4016829"/>
                  <a:gd name="connsiteY1" fmla="*/ 10886 h 1110343"/>
                  <a:gd name="connsiteX2" fmla="*/ 1088572 w 4016829"/>
                  <a:gd name="connsiteY2" fmla="*/ 43543 h 1110343"/>
                  <a:gd name="connsiteX3" fmla="*/ 1545772 w 4016829"/>
                  <a:gd name="connsiteY3" fmla="*/ 119743 h 1110343"/>
                  <a:gd name="connsiteX4" fmla="*/ 1926772 w 4016829"/>
                  <a:gd name="connsiteY4" fmla="*/ 228600 h 1110343"/>
                  <a:gd name="connsiteX5" fmla="*/ 2383972 w 4016829"/>
                  <a:gd name="connsiteY5" fmla="*/ 435429 h 1110343"/>
                  <a:gd name="connsiteX6" fmla="*/ 2852057 w 4016829"/>
                  <a:gd name="connsiteY6" fmla="*/ 718457 h 1110343"/>
                  <a:gd name="connsiteX7" fmla="*/ 3178629 w 4016829"/>
                  <a:gd name="connsiteY7" fmla="*/ 903514 h 1110343"/>
                  <a:gd name="connsiteX8" fmla="*/ 3624943 w 4016829"/>
                  <a:gd name="connsiteY8" fmla="*/ 1066800 h 1110343"/>
                  <a:gd name="connsiteX9" fmla="*/ 4016829 w 4016829"/>
                  <a:gd name="connsiteY9" fmla="*/ 1110343 h 11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829" h="1110343">
                    <a:moveTo>
                      <a:pt x="0" y="0"/>
                    </a:moveTo>
                    <a:lnTo>
                      <a:pt x="783772" y="10886"/>
                    </a:lnTo>
                    <a:cubicBezTo>
                      <a:pt x="965201" y="18143"/>
                      <a:pt x="961572" y="25400"/>
                      <a:pt x="1088572" y="43543"/>
                    </a:cubicBezTo>
                    <a:cubicBezTo>
                      <a:pt x="1215572" y="61686"/>
                      <a:pt x="1406072" y="88900"/>
                      <a:pt x="1545772" y="119743"/>
                    </a:cubicBezTo>
                    <a:cubicBezTo>
                      <a:pt x="1685472" y="150586"/>
                      <a:pt x="1787072" y="175986"/>
                      <a:pt x="1926772" y="228600"/>
                    </a:cubicBezTo>
                    <a:cubicBezTo>
                      <a:pt x="2066472" y="281214"/>
                      <a:pt x="2229758" y="353786"/>
                      <a:pt x="2383972" y="435429"/>
                    </a:cubicBezTo>
                    <a:cubicBezTo>
                      <a:pt x="2538186" y="517072"/>
                      <a:pt x="2719614" y="640443"/>
                      <a:pt x="2852057" y="718457"/>
                    </a:cubicBezTo>
                    <a:cubicBezTo>
                      <a:pt x="2984500" y="796471"/>
                      <a:pt x="3049815" y="845457"/>
                      <a:pt x="3178629" y="903514"/>
                    </a:cubicBezTo>
                    <a:cubicBezTo>
                      <a:pt x="3307443" y="961571"/>
                      <a:pt x="3485243" y="1032329"/>
                      <a:pt x="3624943" y="1066800"/>
                    </a:cubicBezTo>
                    <a:cubicBezTo>
                      <a:pt x="3764643" y="1101272"/>
                      <a:pt x="3890736" y="1105807"/>
                      <a:pt x="4016829" y="1110343"/>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5" name="TextBox 94"/>
              <p:cNvSpPr txBox="1"/>
              <p:nvPr/>
            </p:nvSpPr>
            <p:spPr>
              <a:xfrm>
                <a:off x="5143504" y="6143644"/>
                <a:ext cx="571504" cy="525273"/>
              </a:xfrm>
              <a:prstGeom prst="rect">
                <a:avLst/>
              </a:prstGeom>
              <a:noFill/>
            </p:spPr>
            <p:txBody>
              <a:bodyPr wrap="square" rtlCol="0">
                <a:spAutoFit/>
              </a:bodyPr>
              <a:lstStyle/>
              <a:p>
                <a:pPr algn="ctr"/>
                <a:r>
                  <a:rPr lang="ru-RU" sz="2600" b="1" dirty="0"/>
                  <a:t>4</a:t>
                </a:r>
                <a:endParaRPr lang="ru-RU" sz="2600" b="1" baseline="-25000" dirty="0"/>
              </a:p>
            </p:txBody>
          </p:sp>
          <p:sp>
            <p:nvSpPr>
              <p:cNvPr id="96" name="Овал 95"/>
              <p:cNvSpPr/>
              <p:nvPr/>
            </p:nvSpPr>
            <p:spPr>
              <a:xfrm>
                <a:off x="5357818" y="6066403"/>
                <a:ext cx="142876" cy="1428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TextBox 96"/>
              <p:cNvSpPr txBox="1"/>
              <p:nvPr/>
            </p:nvSpPr>
            <p:spPr>
              <a:xfrm>
                <a:off x="857224" y="5500702"/>
                <a:ext cx="571504" cy="525273"/>
              </a:xfrm>
              <a:prstGeom prst="rect">
                <a:avLst/>
              </a:prstGeom>
              <a:noFill/>
            </p:spPr>
            <p:txBody>
              <a:bodyPr wrap="square" rtlCol="0">
                <a:spAutoFit/>
              </a:bodyPr>
              <a:lstStyle/>
              <a:p>
                <a:pPr algn="ctr"/>
                <a:r>
                  <a:rPr lang="ru-RU" sz="2600" b="1" dirty="0"/>
                  <a:t>3</a:t>
                </a:r>
                <a:endParaRPr lang="ru-RU" sz="2600" b="1" baseline="-25000" dirty="0"/>
              </a:p>
            </p:txBody>
          </p:sp>
          <p:sp>
            <p:nvSpPr>
              <p:cNvPr id="98" name="TextBox 97"/>
              <p:cNvSpPr txBox="1"/>
              <p:nvPr/>
            </p:nvSpPr>
            <p:spPr>
              <a:xfrm>
                <a:off x="857224" y="5000636"/>
                <a:ext cx="571504" cy="525273"/>
              </a:xfrm>
              <a:prstGeom prst="rect">
                <a:avLst/>
              </a:prstGeom>
              <a:noFill/>
            </p:spPr>
            <p:txBody>
              <a:bodyPr wrap="square" rtlCol="0">
                <a:spAutoFit/>
              </a:bodyPr>
              <a:lstStyle/>
              <a:p>
                <a:pPr algn="ctr"/>
                <a:r>
                  <a:rPr lang="ru-RU" sz="2600" b="1" dirty="0"/>
                  <a:t>6</a:t>
                </a:r>
                <a:endParaRPr lang="ru-RU" sz="2600" b="1" baseline="-25000" dirty="0"/>
              </a:p>
            </p:txBody>
          </p:sp>
          <p:sp>
            <p:nvSpPr>
              <p:cNvPr id="99" name="TextBox 98"/>
              <p:cNvSpPr txBox="1"/>
              <p:nvPr/>
            </p:nvSpPr>
            <p:spPr>
              <a:xfrm>
                <a:off x="857224" y="4572008"/>
                <a:ext cx="571504" cy="525273"/>
              </a:xfrm>
              <a:prstGeom prst="rect">
                <a:avLst/>
              </a:prstGeom>
              <a:noFill/>
            </p:spPr>
            <p:txBody>
              <a:bodyPr wrap="square" rtlCol="0">
                <a:spAutoFit/>
              </a:bodyPr>
              <a:lstStyle/>
              <a:p>
                <a:pPr algn="ctr"/>
                <a:r>
                  <a:rPr lang="ru-RU" sz="2600" b="1" dirty="0"/>
                  <a:t>9</a:t>
                </a:r>
                <a:endParaRPr lang="ru-RU" sz="2600" b="1" baseline="-25000" dirty="0"/>
              </a:p>
            </p:txBody>
          </p:sp>
        </p:grpSp>
      </p:grpSp>
      <p:sp>
        <p:nvSpPr>
          <p:cNvPr id="58"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АЧХ фильтров 13 и 18</a:t>
            </a:r>
          </a:p>
        </p:txBody>
      </p:sp>
    </p:spTree>
    <p:extLst>
      <p:ext uri="{BB962C8B-B14F-4D97-AF65-F5344CB8AC3E}">
        <p14:creationId xmlns:p14="http://schemas.microsoft.com/office/powerpoint/2010/main" val="3222046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 name="Группа 298"/>
          <p:cNvGrpSpPr/>
          <p:nvPr/>
        </p:nvGrpSpPr>
        <p:grpSpPr>
          <a:xfrm>
            <a:off x="1524000" y="1142985"/>
            <a:ext cx="9001188" cy="2431151"/>
            <a:chOff x="-142908" y="3857628"/>
            <a:chExt cx="9001188" cy="2431151"/>
          </a:xfrm>
        </p:grpSpPr>
        <p:cxnSp>
          <p:nvCxnSpPr>
            <p:cNvPr id="300" name="Прямая соединительная линия 299"/>
            <p:cNvCxnSpPr/>
            <p:nvPr/>
          </p:nvCxnSpPr>
          <p:spPr>
            <a:xfrm rot="5400000">
              <a:off x="4679951" y="489268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1" name="Прямая соединительная линия 300"/>
            <p:cNvCxnSpPr/>
            <p:nvPr/>
          </p:nvCxnSpPr>
          <p:spPr>
            <a:xfrm>
              <a:off x="1857356" y="6000768"/>
              <a:ext cx="5357850" cy="1588"/>
            </a:xfrm>
            <a:prstGeom prst="line">
              <a:avLst/>
            </a:prstGeom>
            <a:ln w="38100">
              <a:solidFill>
                <a:schemeClr val="tx1">
                  <a:lumMod val="95000"/>
                  <a:lumOff val="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2" name="Прямоугольник с двумя вырезанными соседними углами 301"/>
            <p:cNvSpPr/>
            <p:nvPr/>
          </p:nvSpPr>
          <p:spPr>
            <a:xfrm rot="16200000">
              <a:off x="300036" y="4329110"/>
              <a:ext cx="214314" cy="50006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3" name="Группа 196"/>
            <p:cNvGrpSpPr/>
            <p:nvPr/>
          </p:nvGrpSpPr>
          <p:grpSpPr>
            <a:xfrm>
              <a:off x="2571736" y="4000504"/>
              <a:ext cx="428628" cy="785818"/>
              <a:chOff x="1500166" y="2143116"/>
              <a:chExt cx="428628" cy="785818"/>
            </a:xfrm>
          </p:grpSpPr>
          <p:sp>
            <p:nvSpPr>
              <p:cNvPr id="427" name="TextBox 7"/>
              <p:cNvSpPr txBox="1"/>
              <p:nvPr/>
            </p:nvSpPr>
            <p:spPr>
              <a:xfrm>
                <a:off x="1500166" y="2143116"/>
                <a:ext cx="428628" cy="430887"/>
              </a:xfrm>
              <a:prstGeom prst="rect">
                <a:avLst/>
              </a:prstGeom>
              <a:noFill/>
            </p:spPr>
            <p:txBody>
              <a:bodyPr wrap="square" rtlCol="0">
                <a:spAutoFit/>
              </a:bodyPr>
              <a:lstStyle/>
              <a:p>
                <a:pPr algn="ctr"/>
                <a:r>
                  <a:rPr lang="ru-RU" sz="2200" b="1" dirty="0"/>
                  <a:t>8</a:t>
                </a:r>
                <a:endParaRPr lang="ru-RU" sz="2200" b="1" dirty="0"/>
              </a:p>
            </p:txBody>
          </p:sp>
          <p:sp>
            <p:nvSpPr>
              <p:cNvPr id="428" name="Скругленный прямоугольник 11"/>
              <p:cNvSpPr/>
              <p:nvPr/>
            </p:nvSpPr>
            <p:spPr>
              <a:xfrm>
                <a:off x="150016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429" name="Полилиния 12"/>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0" name="Полилиния 13"/>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31" name="Прямая соединительная линия 14"/>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04" name="TextBox 303"/>
            <p:cNvSpPr txBox="1"/>
            <p:nvPr/>
          </p:nvSpPr>
          <p:spPr>
            <a:xfrm>
              <a:off x="214282" y="4071942"/>
              <a:ext cx="428628" cy="430887"/>
            </a:xfrm>
            <a:prstGeom prst="rect">
              <a:avLst/>
            </a:prstGeom>
            <a:noFill/>
          </p:spPr>
          <p:txBody>
            <a:bodyPr wrap="square" rtlCol="0">
              <a:spAutoFit/>
            </a:bodyPr>
            <a:lstStyle/>
            <a:p>
              <a:pPr algn="ctr"/>
              <a:r>
                <a:rPr lang="en-US" sz="2200" b="1" dirty="0"/>
                <a:t>1</a:t>
              </a:r>
              <a:endParaRPr lang="ru-RU" sz="2200" b="1" dirty="0"/>
            </a:p>
          </p:txBody>
        </p:sp>
        <p:grpSp>
          <p:nvGrpSpPr>
            <p:cNvPr id="305" name="Группа 202"/>
            <p:cNvGrpSpPr/>
            <p:nvPr/>
          </p:nvGrpSpPr>
          <p:grpSpPr>
            <a:xfrm>
              <a:off x="4214810" y="5357826"/>
              <a:ext cx="571504" cy="857256"/>
              <a:chOff x="5429256" y="2071678"/>
              <a:chExt cx="571504" cy="857256"/>
            </a:xfrm>
          </p:grpSpPr>
          <p:sp>
            <p:nvSpPr>
              <p:cNvPr id="420" name="Скругленный прямоугольник 419"/>
              <p:cNvSpPr/>
              <p:nvPr/>
            </p:nvSpPr>
            <p:spPr>
              <a:xfrm>
                <a:off x="5500694"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421" name="Прямая соединительная линия 420"/>
              <p:cNvCxnSpPr>
                <a:endCxn id="420" idx="0"/>
              </p:cNvCxnSpPr>
              <p:nvPr/>
            </p:nvCxnSpPr>
            <p:spPr>
              <a:xfrm rot="5400000" flipH="1" flipV="1">
                <a:off x="5413774" y="2599124"/>
                <a:ext cx="400052" cy="20241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2" name="Прямая соединительная линия 30"/>
              <p:cNvCxnSpPr>
                <a:stCxn id="420" idx="0"/>
              </p:cNvCxnSpPr>
              <p:nvPr/>
            </p:nvCxnSpPr>
            <p:spPr>
              <a:xfrm rot="16200000" flipH="1">
                <a:off x="5613799" y="2601515"/>
                <a:ext cx="404814" cy="20239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423" name="Группа 161"/>
              <p:cNvGrpSpPr/>
              <p:nvPr/>
            </p:nvGrpSpPr>
            <p:grpSpPr>
              <a:xfrm rot="4781442">
                <a:off x="5498837" y="2574176"/>
                <a:ext cx="142877" cy="75009"/>
                <a:chOff x="5670588" y="4454986"/>
                <a:chExt cx="214314" cy="101680"/>
              </a:xfrm>
            </p:grpSpPr>
            <p:sp>
              <p:nvSpPr>
                <p:cNvPr id="425" name="Полилиния 424"/>
                <p:cNvSpPr/>
                <p:nvPr/>
              </p:nvSpPr>
              <p:spPr>
                <a:xfrm rot="11076140">
                  <a:off x="5670588" y="4461416"/>
                  <a:ext cx="214314"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1905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26" name="Прямая соединительная линия 425"/>
                <p:cNvCxnSpPr/>
                <p:nvPr/>
              </p:nvCxnSpPr>
              <p:spPr>
                <a:xfrm rot="16818558">
                  <a:off x="5718417" y="4455197"/>
                  <a:ext cx="91194" cy="90772"/>
                </a:xfrm>
                <a:prstGeom prst="line">
                  <a:avLst/>
                </a:prstGeom>
                <a:ln w="1905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24" name="TextBox 423"/>
              <p:cNvSpPr txBox="1"/>
              <p:nvPr/>
            </p:nvSpPr>
            <p:spPr>
              <a:xfrm>
                <a:off x="5429256" y="2071678"/>
                <a:ext cx="571504" cy="430887"/>
              </a:xfrm>
              <a:prstGeom prst="rect">
                <a:avLst/>
              </a:prstGeom>
              <a:noFill/>
            </p:spPr>
            <p:txBody>
              <a:bodyPr wrap="square" rtlCol="0">
                <a:spAutoFit/>
              </a:bodyPr>
              <a:lstStyle/>
              <a:p>
                <a:pPr algn="ctr"/>
                <a:r>
                  <a:rPr lang="ru-RU" sz="2200" b="1" dirty="0"/>
                  <a:t>9</a:t>
                </a:r>
                <a:endParaRPr lang="ru-RU" sz="2200" b="1" dirty="0"/>
              </a:p>
            </p:txBody>
          </p:sp>
        </p:grpSp>
        <p:grpSp>
          <p:nvGrpSpPr>
            <p:cNvPr id="306" name="Группа 187"/>
            <p:cNvGrpSpPr/>
            <p:nvPr/>
          </p:nvGrpSpPr>
          <p:grpSpPr>
            <a:xfrm>
              <a:off x="2500298" y="5357826"/>
              <a:ext cx="571504" cy="857256"/>
              <a:chOff x="6072198" y="2071678"/>
              <a:chExt cx="571504" cy="857256"/>
            </a:xfrm>
          </p:grpSpPr>
          <p:sp>
            <p:nvSpPr>
              <p:cNvPr id="415" name="Скругленный прямоугольник 414"/>
              <p:cNvSpPr/>
              <p:nvPr/>
            </p:nvSpPr>
            <p:spPr>
              <a:xfrm>
                <a:off x="614363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416" name="Полилиния 35"/>
              <p:cNvSpPr/>
              <p:nvPr/>
            </p:nvSpPr>
            <p:spPr>
              <a:xfrm>
                <a:off x="622620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7" name="Полилиния 36"/>
              <p:cNvSpPr/>
              <p:nvPr/>
            </p:nvSpPr>
            <p:spPr>
              <a:xfrm>
                <a:off x="621507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18" name="Прямая соединительная линия 37"/>
              <p:cNvCxnSpPr/>
              <p:nvPr/>
            </p:nvCxnSpPr>
            <p:spPr>
              <a:xfrm rot="5400000">
                <a:off x="6321607" y="27424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419" name="TextBox 418"/>
              <p:cNvSpPr txBox="1"/>
              <p:nvPr/>
            </p:nvSpPr>
            <p:spPr>
              <a:xfrm>
                <a:off x="6072198" y="2071678"/>
                <a:ext cx="571504" cy="430887"/>
              </a:xfrm>
              <a:prstGeom prst="rect">
                <a:avLst/>
              </a:prstGeom>
              <a:noFill/>
            </p:spPr>
            <p:txBody>
              <a:bodyPr wrap="square" rtlCol="0">
                <a:spAutoFit/>
              </a:bodyPr>
              <a:lstStyle/>
              <a:p>
                <a:pPr algn="ctr"/>
                <a:r>
                  <a:rPr lang="ru-RU" sz="2200" b="1" dirty="0"/>
                  <a:t>5</a:t>
                </a:r>
                <a:endParaRPr lang="ru-RU" sz="2200" b="1" dirty="0"/>
              </a:p>
            </p:txBody>
          </p:sp>
        </p:grpSp>
        <p:sp>
          <p:nvSpPr>
            <p:cNvPr id="307" name="TextBox 306"/>
            <p:cNvSpPr txBox="1"/>
            <p:nvPr/>
          </p:nvSpPr>
          <p:spPr>
            <a:xfrm>
              <a:off x="5357818" y="3929066"/>
              <a:ext cx="571504" cy="430887"/>
            </a:xfrm>
            <a:prstGeom prst="rect">
              <a:avLst/>
            </a:prstGeom>
            <a:noFill/>
          </p:spPr>
          <p:txBody>
            <a:bodyPr wrap="square" rtlCol="0">
              <a:spAutoFit/>
            </a:bodyPr>
            <a:lstStyle/>
            <a:p>
              <a:pPr algn="ctr"/>
              <a:r>
                <a:rPr lang="en-US" sz="2200" b="1" dirty="0"/>
                <a:t>1</a:t>
              </a:r>
              <a:r>
                <a:rPr lang="ru-RU" sz="2200" b="1" dirty="0"/>
                <a:t>6</a:t>
              </a:r>
              <a:endParaRPr lang="ru-RU" sz="2200" b="1" dirty="0"/>
            </a:p>
          </p:txBody>
        </p:sp>
        <p:grpSp>
          <p:nvGrpSpPr>
            <p:cNvPr id="308" name="Группа 283"/>
            <p:cNvGrpSpPr/>
            <p:nvPr/>
          </p:nvGrpSpPr>
          <p:grpSpPr>
            <a:xfrm>
              <a:off x="7858148" y="3857628"/>
              <a:ext cx="571504" cy="768350"/>
              <a:chOff x="4143372" y="1214422"/>
              <a:chExt cx="571504" cy="768350"/>
            </a:xfrm>
          </p:grpSpPr>
          <p:sp>
            <p:nvSpPr>
              <p:cNvPr id="410" name="Скругленный прямоугольник 409"/>
              <p:cNvSpPr/>
              <p:nvPr/>
            </p:nvSpPr>
            <p:spPr>
              <a:xfrm>
                <a:off x="4221484" y="155414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411" name="Полилиния 410"/>
              <p:cNvSpPr/>
              <p:nvPr/>
            </p:nvSpPr>
            <p:spPr>
              <a:xfrm>
                <a:off x="4304054" y="1657333"/>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2" name="Полилиния 411"/>
              <p:cNvSpPr/>
              <p:nvPr/>
            </p:nvSpPr>
            <p:spPr>
              <a:xfrm>
                <a:off x="4292922" y="1800208"/>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13" name="Прямая соединительная линия 412"/>
              <p:cNvCxnSpPr/>
              <p:nvPr/>
            </p:nvCxnSpPr>
            <p:spPr>
              <a:xfrm rot="5400000">
                <a:off x="4403279" y="16486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414" name="TextBox 56"/>
              <p:cNvSpPr txBox="1"/>
              <p:nvPr/>
            </p:nvSpPr>
            <p:spPr>
              <a:xfrm>
                <a:off x="4143372" y="1214422"/>
                <a:ext cx="571504" cy="430887"/>
              </a:xfrm>
              <a:prstGeom prst="rect">
                <a:avLst/>
              </a:prstGeom>
              <a:noFill/>
            </p:spPr>
            <p:txBody>
              <a:bodyPr wrap="square" rtlCol="0">
                <a:spAutoFit/>
              </a:bodyPr>
              <a:lstStyle/>
              <a:p>
                <a:pPr algn="ctr"/>
                <a:r>
                  <a:rPr lang="en-US" sz="2200" b="1" dirty="0"/>
                  <a:t>18</a:t>
                </a:r>
                <a:endParaRPr lang="ru-RU" sz="2200" b="1" dirty="0"/>
              </a:p>
            </p:txBody>
          </p:sp>
        </p:grpSp>
        <p:grpSp>
          <p:nvGrpSpPr>
            <p:cNvPr id="309" name="Группа 273"/>
            <p:cNvGrpSpPr/>
            <p:nvPr/>
          </p:nvGrpSpPr>
          <p:grpSpPr>
            <a:xfrm>
              <a:off x="7143768" y="4000504"/>
              <a:ext cx="571504" cy="2214578"/>
              <a:chOff x="7143768" y="4000504"/>
              <a:chExt cx="571504" cy="2214578"/>
            </a:xfrm>
          </p:grpSpPr>
          <p:sp>
            <p:nvSpPr>
              <p:cNvPr id="408" name="TextBox 407"/>
              <p:cNvSpPr txBox="1"/>
              <p:nvPr/>
            </p:nvSpPr>
            <p:spPr>
              <a:xfrm>
                <a:off x="7143768" y="4000504"/>
                <a:ext cx="571504" cy="430887"/>
              </a:xfrm>
              <a:prstGeom prst="rect">
                <a:avLst/>
              </a:prstGeom>
              <a:noFill/>
            </p:spPr>
            <p:txBody>
              <a:bodyPr wrap="square" rtlCol="0">
                <a:spAutoFit/>
              </a:bodyPr>
              <a:lstStyle/>
              <a:p>
                <a:pPr algn="ctr"/>
                <a:r>
                  <a:rPr lang="en-US" sz="2200" b="1" dirty="0"/>
                  <a:t>14</a:t>
                </a:r>
                <a:endParaRPr lang="ru-RU" sz="2200" b="1" dirty="0"/>
              </a:p>
            </p:txBody>
          </p:sp>
          <p:sp>
            <p:nvSpPr>
              <p:cNvPr id="409" name="Скругленный прямоугольник 408"/>
              <p:cNvSpPr/>
              <p:nvPr/>
            </p:nvSpPr>
            <p:spPr>
              <a:xfrm>
                <a:off x="7215206" y="4357694"/>
                <a:ext cx="428628" cy="185738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grpSp>
        <p:sp>
          <p:nvSpPr>
            <p:cNvPr id="310" name="TextBox 309"/>
            <p:cNvSpPr txBox="1"/>
            <p:nvPr/>
          </p:nvSpPr>
          <p:spPr>
            <a:xfrm>
              <a:off x="642910" y="4714884"/>
              <a:ext cx="428628" cy="430887"/>
            </a:xfrm>
            <a:prstGeom prst="rect">
              <a:avLst/>
            </a:prstGeom>
            <a:noFill/>
          </p:spPr>
          <p:txBody>
            <a:bodyPr wrap="square" rtlCol="0">
              <a:spAutoFit/>
            </a:bodyPr>
            <a:lstStyle/>
            <a:p>
              <a:pPr algn="ctr"/>
              <a:r>
                <a:rPr lang="en-US" sz="2200" b="1" dirty="0"/>
                <a:t>3</a:t>
              </a:r>
              <a:endParaRPr lang="ru-RU" sz="2200" b="1" dirty="0"/>
            </a:p>
          </p:txBody>
        </p:sp>
        <p:sp>
          <p:nvSpPr>
            <p:cNvPr id="311" name="Скругленный прямоугольник 310"/>
            <p:cNvSpPr/>
            <p:nvPr/>
          </p:nvSpPr>
          <p:spPr>
            <a:xfrm>
              <a:off x="1428728" y="5072074"/>
              <a:ext cx="214314"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12" name="Скругленный прямоугольник 311"/>
            <p:cNvSpPr/>
            <p:nvPr/>
          </p:nvSpPr>
          <p:spPr>
            <a:xfrm>
              <a:off x="857224" y="507207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313" name="Группа 135"/>
            <p:cNvGrpSpPr/>
            <p:nvPr/>
          </p:nvGrpSpPr>
          <p:grpSpPr>
            <a:xfrm>
              <a:off x="857224" y="4000504"/>
              <a:ext cx="428628" cy="785818"/>
              <a:chOff x="785786" y="3786190"/>
              <a:chExt cx="428628" cy="785818"/>
            </a:xfrm>
          </p:grpSpPr>
          <p:sp>
            <p:nvSpPr>
              <p:cNvPr id="403" name="TextBox 402"/>
              <p:cNvSpPr txBox="1"/>
              <p:nvPr/>
            </p:nvSpPr>
            <p:spPr>
              <a:xfrm>
                <a:off x="785786" y="3786190"/>
                <a:ext cx="428628" cy="430887"/>
              </a:xfrm>
              <a:prstGeom prst="rect">
                <a:avLst/>
              </a:prstGeom>
              <a:noFill/>
            </p:spPr>
            <p:txBody>
              <a:bodyPr wrap="square" rtlCol="0">
                <a:spAutoFit/>
              </a:bodyPr>
              <a:lstStyle/>
              <a:p>
                <a:pPr algn="ctr"/>
                <a:r>
                  <a:rPr lang="en-US" sz="2200" b="1" dirty="0"/>
                  <a:t>2</a:t>
                </a:r>
                <a:endParaRPr lang="ru-RU" sz="2200" b="1" dirty="0"/>
              </a:p>
            </p:txBody>
          </p:sp>
          <p:sp>
            <p:nvSpPr>
              <p:cNvPr id="404" name="Скругленный прямоугольник 403"/>
              <p:cNvSpPr/>
              <p:nvPr/>
            </p:nvSpPr>
            <p:spPr>
              <a:xfrm>
                <a:off x="785786" y="4143380"/>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405" name="Группа 134"/>
              <p:cNvGrpSpPr/>
              <p:nvPr/>
            </p:nvGrpSpPr>
            <p:grpSpPr>
              <a:xfrm>
                <a:off x="828673" y="4233860"/>
                <a:ext cx="338140" cy="248178"/>
                <a:chOff x="2571736" y="4357694"/>
                <a:chExt cx="338140" cy="248178"/>
              </a:xfrm>
            </p:grpSpPr>
            <p:sp>
              <p:nvSpPr>
                <p:cNvPr id="406" name="Полилиния 405"/>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7" name="Полилиния 406"/>
                <p:cNvSpPr/>
                <p:nvPr/>
              </p:nvSpPr>
              <p:spPr>
                <a:xfrm>
                  <a:off x="2571736"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grpSp>
          <p:nvGrpSpPr>
            <p:cNvPr id="314" name="Группа 136"/>
            <p:cNvGrpSpPr/>
            <p:nvPr/>
          </p:nvGrpSpPr>
          <p:grpSpPr>
            <a:xfrm>
              <a:off x="642910" y="5429264"/>
              <a:ext cx="642942" cy="785818"/>
              <a:chOff x="571472" y="3786190"/>
              <a:chExt cx="642942" cy="785818"/>
            </a:xfrm>
          </p:grpSpPr>
          <p:sp>
            <p:nvSpPr>
              <p:cNvPr id="398" name="TextBox 397"/>
              <p:cNvSpPr txBox="1"/>
              <p:nvPr/>
            </p:nvSpPr>
            <p:spPr>
              <a:xfrm>
                <a:off x="571472" y="3786190"/>
                <a:ext cx="428628" cy="430887"/>
              </a:xfrm>
              <a:prstGeom prst="rect">
                <a:avLst/>
              </a:prstGeom>
              <a:noFill/>
            </p:spPr>
            <p:txBody>
              <a:bodyPr wrap="square" rtlCol="0">
                <a:spAutoFit/>
              </a:bodyPr>
              <a:lstStyle/>
              <a:p>
                <a:pPr algn="ctr"/>
                <a:r>
                  <a:rPr lang="en-US" sz="2200" b="1" dirty="0"/>
                  <a:t>2</a:t>
                </a:r>
                <a:endParaRPr lang="ru-RU" sz="2200" b="1" dirty="0"/>
              </a:p>
            </p:txBody>
          </p:sp>
          <p:sp>
            <p:nvSpPr>
              <p:cNvPr id="399" name="Скругленный прямоугольник 398"/>
              <p:cNvSpPr/>
              <p:nvPr/>
            </p:nvSpPr>
            <p:spPr>
              <a:xfrm>
                <a:off x="785786" y="4143380"/>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400" name="Группа 139"/>
              <p:cNvGrpSpPr/>
              <p:nvPr/>
            </p:nvGrpSpPr>
            <p:grpSpPr>
              <a:xfrm>
                <a:off x="828673" y="4233860"/>
                <a:ext cx="338140" cy="248178"/>
                <a:chOff x="2571736" y="4357694"/>
                <a:chExt cx="338140" cy="248178"/>
              </a:xfrm>
            </p:grpSpPr>
            <p:sp>
              <p:nvSpPr>
                <p:cNvPr id="401" name="Полилиния 400"/>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2" name="Полилиния 401"/>
                <p:cNvSpPr/>
                <p:nvPr/>
              </p:nvSpPr>
              <p:spPr>
                <a:xfrm>
                  <a:off x="2571736"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cxnSp>
          <p:nvCxnSpPr>
            <p:cNvPr id="315" name="Прямая соединительная линия 314"/>
            <p:cNvCxnSpPr>
              <a:stCxn id="404" idx="2"/>
              <a:endCxn id="312" idx="0"/>
            </p:cNvCxnSpPr>
            <p:nvPr/>
          </p:nvCxnSpPr>
          <p:spPr>
            <a:xfrm rot="5400000">
              <a:off x="928662" y="492919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6" name="Прямая соединительная линия 315"/>
            <p:cNvCxnSpPr>
              <a:stCxn id="312" idx="2"/>
              <a:endCxn id="399" idx="0"/>
            </p:cNvCxnSpPr>
            <p:nvPr/>
          </p:nvCxnSpPr>
          <p:spPr>
            <a:xfrm rot="5400000">
              <a:off x="928662" y="564357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7" name="Прямая соединительная линия 316"/>
            <p:cNvCxnSpPr>
              <a:stCxn id="312" idx="1"/>
            </p:cNvCxnSpPr>
            <p:nvPr/>
          </p:nvCxnSpPr>
          <p:spPr>
            <a:xfrm rot="10800000">
              <a:off x="214282" y="5286388"/>
              <a:ext cx="64294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8" name="Прямая соединительная линия 317"/>
            <p:cNvCxnSpPr>
              <a:stCxn id="404" idx="1"/>
            </p:cNvCxnSpPr>
            <p:nvPr/>
          </p:nvCxnSpPr>
          <p:spPr>
            <a:xfrm rot="10800000">
              <a:off x="642910" y="4572008"/>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9" name="Прямая соединительная линия 318"/>
            <p:cNvCxnSpPr/>
            <p:nvPr/>
          </p:nvCxnSpPr>
          <p:spPr>
            <a:xfrm rot="10800000">
              <a:off x="642910" y="6000768"/>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20" name="Прямоугольник с двумя вырезанными соседними углами 319"/>
            <p:cNvSpPr/>
            <p:nvPr/>
          </p:nvSpPr>
          <p:spPr>
            <a:xfrm rot="16200000">
              <a:off x="295245" y="5743591"/>
              <a:ext cx="214314" cy="50006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1" name="TextBox 320"/>
            <p:cNvSpPr txBox="1"/>
            <p:nvPr/>
          </p:nvSpPr>
          <p:spPr>
            <a:xfrm>
              <a:off x="214282" y="5500702"/>
              <a:ext cx="428628" cy="430887"/>
            </a:xfrm>
            <a:prstGeom prst="rect">
              <a:avLst/>
            </a:prstGeom>
            <a:noFill/>
          </p:spPr>
          <p:txBody>
            <a:bodyPr wrap="square" rtlCol="0">
              <a:spAutoFit/>
            </a:bodyPr>
            <a:lstStyle/>
            <a:p>
              <a:pPr algn="ctr"/>
              <a:r>
                <a:rPr lang="en-US" sz="2200" b="1" dirty="0"/>
                <a:t>1</a:t>
              </a:r>
              <a:endParaRPr lang="ru-RU" sz="2200" b="1" dirty="0"/>
            </a:p>
          </p:txBody>
        </p:sp>
        <p:sp>
          <p:nvSpPr>
            <p:cNvPr id="322" name="TextBox 321"/>
            <p:cNvSpPr txBox="1"/>
            <p:nvPr/>
          </p:nvSpPr>
          <p:spPr>
            <a:xfrm>
              <a:off x="-142908" y="5214950"/>
              <a:ext cx="928694" cy="430887"/>
            </a:xfrm>
            <a:prstGeom prst="rect">
              <a:avLst/>
            </a:prstGeom>
            <a:noFill/>
          </p:spPr>
          <p:txBody>
            <a:bodyPr wrap="square" rtlCol="0">
              <a:spAutoFit/>
            </a:bodyPr>
            <a:lstStyle/>
            <a:p>
              <a:pPr algn="ctr"/>
              <a:r>
                <a:rPr lang="ru-RU" sz="2200" b="1" dirty="0"/>
                <a:t>25 Гц</a:t>
              </a:r>
              <a:endParaRPr lang="ru-RU" sz="2200" b="1" dirty="0"/>
            </a:p>
          </p:txBody>
        </p:sp>
        <p:grpSp>
          <p:nvGrpSpPr>
            <p:cNvPr id="323" name="Группа 168"/>
            <p:cNvGrpSpPr/>
            <p:nvPr/>
          </p:nvGrpSpPr>
          <p:grpSpPr>
            <a:xfrm>
              <a:off x="142844" y="4929198"/>
              <a:ext cx="571504" cy="215902"/>
              <a:chOff x="3000364" y="4857760"/>
              <a:chExt cx="571504" cy="215902"/>
            </a:xfrm>
          </p:grpSpPr>
          <p:cxnSp>
            <p:nvCxnSpPr>
              <p:cNvPr id="391" name="Прямая соединительная линия 390"/>
              <p:cNvCxnSpPr/>
              <p:nvPr/>
            </p:nvCxnSpPr>
            <p:spPr>
              <a:xfrm rot="5400000">
                <a:off x="3036083" y="4964917"/>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2" name="Прямая соединительная линия 391"/>
              <p:cNvCxnSpPr/>
              <p:nvPr/>
            </p:nvCxnSpPr>
            <p:spPr>
              <a:xfrm rot="10800000">
                <a:off x="3000364" y="507207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3" name="Прямая соединительная линия 392"/>
              <p:cNvCxnSpPr/>
              <p:nvPr/>
            </p:nvCxnSpPr>
            <p:spPr>
              <a:xfrm>
                <a:off x="3143240" y="485776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4" name="Прямая соединительная линия 393"/>
              <p:cNvCxnSpPr/>
              <p:nvPr/>
            </p:nvCxnSpPr>
            <p:spPr>
              <a:xfrm rot="5400000">
                <a:off x="3178959" y="4964917"/>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5" name="Прямая соединительная линия 394"/>
              <p:cNvCxnSpPr/>
              <p:nvPr/>
            </p:nvCxnSpPr>
            <p:spPr>
              <a:xfrm>
                <a:off x="3286116" y="507207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6" name="Прямая соединительная линия 395"/>
              <p:cNvCxnSpPr/>
              <p:nvPr/>
            </p:nvCxnSpPr>
            <p:spPr>
              <a:xfrm rot="5400000" flipH="1" flipV="1">
                <a:off x="3321835" y="4964917"/>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7" name="Прямая соединительная линия 396"/>
              <p:cNvCxnSpPr/>
              <p:nvPr/>
            </p:nvCxnSpPr>
            <p:spPr>
              <a:xfrm>
                <a:off x="3428992" y="485776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324" name="Shape 323"/>
            <p:cNvCxnSpPr>
              <a:stCxn id="404" idx="3"/>
              <a:endCxn id="311" idx="0"/>
            </p:cNvCxnSpPr>
            <p:nvPr/>
          </p:nvCxnSpPr>
          <p:spPr>
            <a:xfrm>
              <a:off x="1285852" y="4572008"/>
              <a:ext cx="250033" cy="500066"/>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5" name="Shape 324"/>
            <p:cNvCxnSpPr>
              <a:stCxn id="399" idx="3"/>
              <a:endCxn id="311" idx="2"/>
            </p:cNvCxnSpPr>
            <p:nvPr/>
          </p:nvCxnSpPr>
          <p:spPr>
            <a:xfrm flipV="1">
              <a:off x="1285852" y="5500702"/>
              <a:ext cx="250033" cy="500066"/>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6" name="Прямая соединительная линия 325"/>
            <p:cNvCxnSpPr/>
            <p:nvPr/>
          </p:nvCxnSpPr>
          <p:spPr>
            <a:xfrm rot="5400000">
              <a:off x="1143770" y="5285594"/>
              <a:ext cx="142876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7" name="Прямая со стрелкой 326"/>
            <p:cNvCxnSpPr>
              <a:endCxn id="311" idx="3"/>
            </p:cNvCxnSpPr>
            <p:nvPr/>
          </p:nvCxnSpPr>
          <p:spPr>
            <a:xfrm rot="10800000">
              <a:off x="1643042" y="5286388"/>
              <a:ext cx="21431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28" name="Группа 186"/>
            <p:cNvGrpSpPr/>
            <p:nvPr/>
          </p:nvGrpSpPr>
          <p:grpSpPr>
            <a:xfrm>
              <a:off x="2000232" y="5357826"/>
              <a:ext cx="428628" cy="930953"/>
              <a:chOff x="2214546" y="5357826"/>
              <a:chExt cx="428628" cy="930953"/>
            </a:xfrm>
          </p:grpSpPr>
          <p:sp>
            <p:nvSpPr>
              <p:cNvPr id="385" name="TextBox 384"/>
              <p:cNvSpPr txBox="1"/>
              <p:nvPr/>
            </p:nvSpPr>
            <p:spPr>
              <a:xfrm>
                <a:off x="2214546" y="5357826"/>
                <a:ext cx="428628" cy="430887"/>
              </a:xfrm>
              <a:prstGeom prst="rect">
                <a:avLst/>
              </a:prstGeom>
              <a:noFill/>
            </p:spPr>
            <p:txBody>
              <a:bodyPr wrap="square" rtlCol="0">
                <a:spAutoFit/>
              </a:bodyPr>
              <a:lstStyle/>
              <a:p>
                <a:pPr algn="ctr"/>
                <a:r>
                  <a:rPr lang="ru-RU" sz="2200" b="1" dirty="0"/>
                  <a:t>4</a:t>
                </a:r>
                <a:endParaRPr lang="ru-RU" sz="2200" b="1" dirty="0"/>
              </a:p>
            </p:txBody>
          </p:sp>
          <p:sp>
            <p:nvSpPr>
              <p:cNvPr id="386" name="Скругленный прямоугольник 385"/>
              <p:cNvSpPr/>
              <p:nvPr/>
            </p:nvSpPr>
            <p:spPr>
              <a:xfrm>
                <a:off x="2214546"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387" name="Группа 182"/>
              <p:cNvGrpSpPr/>
              <p:nvPr/>
            </p:nvGrpSpPr>
            <p:grpSpPr>
              <a:xfrm>
                <a:off x="2285976" y="5857892"/>
                <a:ext cx="285751" cy="142876"/>
                <a:chOff x="2571736" y="4357694"/>
                <a:chExt cx="338140" cy="248178"/>
              </a:xfrm>
            </p:grpSpPr>
            <p:sp>
              <p:nvSpPr>
                <p:cNvPr id="389" name="Полилиния 388"/>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0" name="Полилиния 389"/>
                <p:cNvSpPr/>
                <p:nvPr/>
              </p:nvSpPr>
              <p:spPr>
                <a:xfrm>
                  <a:off x="2571736"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388" name="TextBox 387"/>
              <p:cNvSpPr txBox="1"/>
              <p:nvPr/>
            </p:nvSpPr>
            <p:spPr>
              <a:xfrm>
                <a:off x="2214546" y="5857892"/>
                <a:ext cx="357190" cy="430887"/>
              </a:xfrm>
              <a:prstGeom prst="rect">
                <a:avLst/>
              </a:prstGeom>
              <a:noFill/>
            </p:spPr>
            <p:txBody>
              <a:bodyPr wrap="square" rtlCol="0">
                <a:spAutoFit/>
              </a:bodyPr>
              <a:lstStyle/>
              <a:p>
                <a:pPr algn="ctr"/>
                <a:r>
                  <a:rPr lang="el-GR" sz="2200" b="1" i="1" dirty="0">
                    <a:latin typeface="Times New Roman"/>
                    <a:cs typeface="Times New Roman"/>
                  </a:rPr>
                  <a:t>φ</a:t>
                </a:r>
                <a:endParaRPr lang="ru-RU" sz="2200" b="1" i="1" dirty="0"/>
              </a:p>
            </p:txBody>
          </p:sp>
        </p:grpSp>
        <p:sp>
          <p:nvSpPr>
            <p:cNvPr id="329" name="Скругленный прямоугольник 328"/>
            <p:cNvSpPr/>
            <p:nvPr/>
          </p:nvSpPr>
          <p:spPr>
            <a:xfrm>
              <a:off x="3143240"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6</a:t>
              </a:r>
              <a:endParaRPr lang="ru-RU" sz="2600" b="1" dirty="0">
                <a:solidFill>
                  <a:schemeClr val="tx1"/>
                </a:solidFill>
              </a:endParaRPr>
            </a:p>
          </p:txBody>
        </p:sp>
        <p:sp>
          <p:nvSpPr>
            <p:cNvPr id="330" name="Скругленный прямоугольник 329"/>
            <p:cNvSpPr/>
            <p:nvPr/>
          </p:nvSpPr>
          <p:spPr>
            <a:xfrm>
              <a:off x="3714744"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7</a:t>
              </a:r>
              <a:endParaRPr lang="ru-RU" sz="2600" b="1" dirty="0">
                <a:solidFill>
                  <a:schemeClr val="tx1"/>
                </a:solidFill>
              </a:endParaRPr>
            </a:p>
          </p:txBody>
        </p:sp>
        <p:cxnSp>
          <p:nvCxnSpPr>
            <p:cNvPr id="331" name="Прямая соединительная линия 330"/>
            <p:cNvCxnSpPr/>
            <p:nvPr/>
          </p:nvCxnSpPr>
          <p:spPr>
            <a:xfrm>
              <a:off x="1857356" y="4572008"/>
              <a:ext cx="71438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2" name="Прямая соединительная линия 331"/>
            <p:cNvCxnSpPr>
              <a:endCxn id="344" idx="1"/>
            </p:cNvCxnSpPr>
            <p:nvPr/>
          </p:nvCxnSpPr>
          <p:spPr>
            <a:xfrm>
              <a:off x="3000364" y="4572008"/>
              <a:ext cx="152410" cy="236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33" name="Группа 206"/>
            <p:cNvGrpSpPr/>
            <p:nvPr/>
          </p:nvGrpSpPr>
          <p:grpSpPr>
            <a:xfrm>
              <a:off x="4786314" y="5357826"/>
              <a:ext cx="571504" cy="857256"/>
              <a:chOff x="1428728" y="2071678"/>
              <a:chExt cx="571504" cy="857256"/>
            </a:xfrm>
          </p:grpSpPr>
          <p:sp>
            <p:nvSpPr>
              <p:cNvPr id="380" name="TextBox 379"/>
              <p:cNvSpPr txBox="1"/>
              <p:nvPr/>
            </p:nvSpPr>
            <p:spPr>
              <a:xfrm>
                <a:off x="1428728" y="2071678"/>
                <a:ext cx="571504" cy="430887"/>
              </a:xfrm>
              <a:prstGeom prst="rect">
                <a:avLst/>
              </a:prstGeom>
              <a:noFill/>
            </p:spPr>
            <p:txBody>
              <a:bodyPr wrap="square" rtlCol="0">
                <a:spAutoFit/>
              </a:bodyPr>
              <a:lstStyle/>
              <a:p>
                <a:pPr algn="ctr"/>
                <a:r>
                  <a:rPr lang="ru-RU" sz="2200" b="1" dirty="0"/>
                  <a:t>10</a:t>
                </a:r>
                <a:endParaRPr lang="ru-RU" sz="2200" b="1" dirty="0"/>
              </a:p>
            </p:txBody>
          </p:sp>
          <p:sp>
            <p:nvSpPr>
              <p:cNvPr id="381" name="Скругленный прямоугольник 380"/>
              <p:cNvSpPr/>
              <p:nvPr/>
            </p:nvSpPr>
            <p:spPr>
              <a:xfrm>
                <a:off x="150016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82" name="Полилиния 381"/>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3" name="Полилиния 382"/>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84" name="Прямая соединительная линия 383"/>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34" name="Группа 214"/>
            <p:cNvGrpSpPr/>
            <p:nvPr/>
          </p:nvGrpSpPr>
          <p:grpSpPr>
            <a:xfrm>
              <a:off x="5357818" y="5357826"/>
              <a:ext cx="571504" cy="857256"/>
              <a:chOff x="6000760" y="5357826"/>
              <a:chExt cx="571504" cy="857256"/>
            </a:xfrm>
          </p:grpSpPr>
          <p:sp>
            <p:nvSpPr>
              <p:cNvPr id="377" name="Скругленный прямоугольник 16"/>
              <p:cNvSpPr/>
              <p:nvPr/>
            </p:nvSpPr>
            <p:spPr>
              <a:xfrm>
                <a:off x="6072198"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78" name="TextBox 377"/>
              <p:cNvSpPr txBox="1"/>
              <p:nvPr/>
            </p:nvSpPr>
            <p:spPr>
              <a:xfrm>
                <a:off x="6000760" y="5357826"/>
                <a:ext cx="571504" cy="430887"/>
              </a:xfrm>
              <a:prstGeom prst="rect">
                <a:avLst/>
              </a:prstGeom>
              <a:noFill/>
            </p:spPr>
            <p:txBody>
              <a:bodyPr wrap="square" rtlCol="0">
                <a:spAutoFit/>
              </a:bodyPr>
              <a:lstStyle/>
              <a:p>
                <a:pPr algn="ctr"/>
                <a:r>
                  <a:rPr lang="ru-RU" sz="2200" b="1" dirty="0"/>
                  <a:t>11</a:t>
                </a:r>
                <a:endParaRPr lang="ru-RU" sz="2200" b="1" dirty="0"/>
              </a:p>
            </p:txBody>
          </p:sp>
          <p:sp>
            <p:nvSpPr>
              <p:cNvPr id="379" name="Полилиния 378"/>
              <p:cNvSpPr/>
              <p:nvPr/>
            </p:nvSpPr>
            <p:spPr>
              <a:xfrm>
                <a:off x="6162675" y="5907088"/>
                <a:ext cx="295275" cy="200025"/>
              </a:xfrm>
              <a:custGeom>
                <a:avLst/>
                <a:gdLst>
                  <a:gd name="connsiteX0" fmla="*/ 0 w 295275"/>
                  <a:gd name="connsiteY0" fmla="*/ 7937 h 200025"/>
                  <a:gd name="connsiteX1" fmla="*/ 123825 w 295275"/>
                  <a:gd name="connsiteY1" fmla="*/ 7937 h 200025"/>
                  <a:gd name="connsiteX2" fmla="*/ 200025 w 295275"/>
                  <a:gd name="connsiteY2" fmla="*/ 55562 h 200025"/>
                  <a:gd name="connsiteX3" fmla="*/ 219075 w 295275"/>
                  <a:gd name="connsiteY3" fmla="*/ 179387 h 200025"/>
                  <a:gd name="connsiteX4" fmla="*/ 295275 w 295275"/>
                  <a:gd name="connsiteY4" fmla="*/ 179387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200025">
                    <a:moveTo>
                      <a:pt x="0" y="7937"/>
                    </a:moveTo>
                    <a:cubicBezTo>
                      <a:pt x="45244" y="3968"/>
                      <a:pt x="90488" y="0"/>
                      <a:pt x="123825" y="7937"/>
                    </a:cubicBezTo>
                    <a:cubicBezTo>
                      <a:pt x="157162" y="15874"/>
                      <a:pt x="184150" y="26987"/>
                      <a:pt x="200025" y="55562"/>
                    </a:cubicBezTo>
                    <a:cubicBezTo>
                      <a:pt x="215900" y="84137"/>
                      <a:pt x="203200" y="158750"/>
                      <a:pt x="219075" y="179387"/>
                    </a:cubicBezTo>
                    <a:cubicBezTo>
                      <a:pt x="234950" y="200025"/>
                      <a:pt x="265112" y="189706"/>
                      <a:pt x="295275" y="179387"/>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335" name="Группа 226"/>
            <p:cNvGrpSpPr/>
            <p:nvPr/>
          </p:nvGrpSpPr>
          <p:grpSpPr>
            <a:xfrm>
              <a:off x="5929322" y="5357826"/>
              <a:ext cx="571504" cy="857256"/>
              <a:chOff x="6715140" y="5357826"/>
              <a:chExt cx="571504" cy="857256"/>
            </a:xfrm>
          </p:grpSpPr>
          <p:grpSp>
            <p:nvGrpSpPr>
              <p:cNvPr id="370" name="Группа 215"/>
              <p:cNvGrpSpPr/>
              <p:nvPr/>
            </p:nvGrpSpPr>
            <p:grpSpPr>
              <a:xfrm>
                <a:off x="6715140" y="5357826"/>
                <a:ext cx="571504" cy="857256"/>
                <a:chOff x="6000760" y="5357826"/>
                <a:chExt cx="571504" cy="857256"/>
              </a:xfrm>
            </p:grpSpPr>
            <p:sp>
              <p:nvSpPr>
                <p:cNvPr id="375" name="Скругленный прямоугольник 374"/>
                <p:cNvSpPr/>
                <p:nvPr/>
              </p:nvSpPr>
              <p:spPr>
                <a:xfrm>
                  <a:off x="6072198"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76" name="TextBox 375"/>
                <p:cNvSpPr txBox="1"/>
                <p:nvPr/>
              </p:nvSpPr>
              <p:spPr>
                <a:xfrm>
                  <a:off x="6000760" y="5357826"/>
                  <a:ext cx="571504" cy="430887"/>
                </a:xfrm>
                <a:prstGeom prst="rect">
                  <a:avLst/>
                </a:prstGeom>
                <a:noFill/>
              </p:spPr>
              <p:txBody>
                <a:bodyPr wrap="square" rtlCol="0">
                  <a:spAutoFit/>
                </a:bodyPr>
                <a:lstStyle/>
                <a:p>
                  <a:pPr algn="ctr"/>
                  <a:r>
                    <a:rPr lang="ru-RU" sz="2200" b="1" dirty="0"/>
                    <a:t>12</a:t>
                  </a:r>
                  <a:endParaRPr lang="ru-RU" sz="2200" b="1" dirty="0"/>
                </a:p>
              </p:txBody>
            </p:sp>
          </p:grpSp>
          <p:grpSp>
            <p:nvGrpSpPr>
              <p:cNvPr id="371" name="Группа 225"/>
              <p:cNvGrpSpPr/>
              <p:nvPr/>
            </p:nvGrpSpPr>
            <p:grpSpPr>
              <a:xfrm>
                <a:off x="6871492" y="5939631"/>
                <a:ext cx="287340" cy="142876"/>
                <a:chOff x="7285850" y="4144174"/>
                <a:chExt cx="287340" cy="142876"/>
              </a:xfrm>
            </p:grpSpPr>
            <p:cxnSp>
              <p:nvCxnSpPr>
                <p:cNvPr id="372" name="Прямая соединительная линия 371"/>
                <p:cNvCxnSpPr/>
                <p:nvPr/>
              </p:nvCxnSpPr>
              <p:spPr>
                <a:xfrm rot="5400000">
                  <a:off x="7215206"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3" name="Прямая соединительная линия 372"/>
                <p:cNvCxnSpPr/>
                <p:nvPr/>
              </p:nvCxnSpPr>
              <p:spPr>
                <a:xfrm>
                  <a:off x="7286644" y="421481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4" name="Прямая соединительная линия 373"/>
                <p:cNvCxnSpPr/>
                <p:nvPr/>
              </p:nvCxnSpPr>
              <p:spPr>
                <a:xfrm rot="5400000">
                  <a:off x="7500958"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336" name="Скругленный прямоугольник 335"/>
            <p:cNvSpPr/>
            <p:nvPr/>
          </p:nvSpPr>
          <p:spPr>
            <a:xfrm>
              <a:off x="6572264" y="5786454"/>
              <a:ext cx="500066"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13</a:t>
              </a:r>
              <a:endParaRPr lang="ru-RU" sz="2000" b="1" dirty="0">
                <a:solidFill>
                  <a:schemeClr val="tx1"/>
                </a:solidFill>
              </a:endParaRPr>
            </a:p>
          </p:txBody>
        </p:sp>
        <p:grpSp>
          <p:nvGrpSpPr>
            <p:cNvPr id="337" name="Группа 235"/>
            <p:cNvGrpSpPr/>
            <p:nvPr/>
          </p:nvGrpSpPr>
          <p:grpSpPr>
            <a:xfrm>
              <a:off x="5429256" y="4286256"/>
              <a:ext cx="428628" cy="571504"/>
              <a:chOff x="7286644" y="3500438"/>
              <a:chExt cx="428628" cy="571504"/>
            </a:xfrm>
          </p:grpSpPr>
          <p:sp>
            <p:nvSpPr>
              <p:cNvPr id="364" name="Скругленный прямоугольник 363"/>
              <p:cNvSpPr/>
              <p:nvPr/>
            </p:nvSpPr>
            <p:spPr>
              <a:xfrm>
                <a:off x="7286644" y="3500438"/>
                <a:ext cx="42862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65" name="Полилиния 364"/>
              <p:cNvSpPr/>
              <p:nvPr/>
            </p:nvSpPr>
            <p:spPr>
              <a:xfrm>
                <a:off x="7369214" y="3746503"/>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6" name="Полилиния 365"/>
              <p:cNvSpPr/>
              <p:nvPr/>
            </p:nvSpPr>
            <p:spPr>
              <a:xfrm>
                <a:off x="7358082" y="3889378"/>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67" name="Прямая соединительная линия 366"/>
              <p:cNvCxnSpPr/>
              <p:nvPr/>
            </p:nvCxnSpPr>
            <p:spPr>
              <a:xfrm rot="5400000">
                <a:off x="7479477" y="3602837"/>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68" name="Полилиния 367"/>
              <p:cNvSpPr/>
              <p:nvPr/>
            </p:nvSpPr>
            <p:spPr>
              <a:xfrm>
                <a:off x="7358082" y="3602356"/>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69" name="Прямая соединительная линия 368"/>
              <p:cNvCxnSpPr/>
              <p:nvPr/>
            </p:nvCxnSpPr>
            <p:spPr>
              <a:xfrm rot="5400000">
                <a:off x="7474736" y="3883826"/>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338" name="Прямая соединительная линия 337"/>
            <p:cNvCxnSpPr>
              <a:stCxn id="344" idx="3"/>
              <a:endCxn id="364" idx="1"/>
            </p:cNvCxnSpPr>
            <p:nvPr/>
          </p:nvCxnSpPr>
          <p:spPr>
            <a:xfrm flipV="1">
              <a:off x="4938724" y="4572008"/>
              <a:ext cx="490532" cy="236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39" name="Скругленный прямоугольник 338"/>
            <p:cNvSpPr/>
            <p:nvPr/>
          </p:nvSpPr>
          <p:spPr>
            <a:xfrm>
              <a:off x="6143636" y="4357694"/>
              <a:ext cx="571504"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ГФ</a:t>
              </a:r>
              <a:endParaRPr lang="ru-RU" sz="2000" b="1" dirty="0">
                <a:solidFill>
                  <a:schemeClr val="tx1"/>
                </a:solidFill>
              </a:endParaRPr>
            </a:p>
          </p:txBody>
        </p:sp>
        <p:sp>
          <p:nvSpPr>
            <p:cNvPr id="340" name="TextBox 339"/>
            <p:cNvSpPr txBox="1"/>
            <p:nvPr/>
          </p:nvSpPr>
          <p:spPr>
            <a:xfrm>
              <a:off x="6143636" y="4000504"/>
              <a:ext cx="571504" cy="430887"/>
            </a:xfrm>
            <a:prstGeom prst="rect">
              <a:avLst/>
            </a:prstGeom>
            <a:noFill/>
          </p:spPr>
          <p:txBody>
            <a:bodyPr wrap="square" rtlCol="0">
              <a:spAutoFit/>
            </a:bodyPr>
            <a:lstStyle/>
            <a:p>
              <a:pPr algn="ctr"/>
              <a:r>
                <a:rPr lang="en-US" sz="2200" b="1" dirty="0"/>
                <a:t>1</a:t>
              </a:r>
              <a:r>
                <a:rPr lang="ru-RU" sz="2200" b="1" dirty="0"/>
                <a:t>7</a:t>
              </a:r>
              <a:endParaRPr lang="ru-RU" sz="2200" b="1" dirty="0"/>
            </a:p>
          </p:txBody>
        </p:sp>
        <p:cxnSp>
          <p:nvCxnSpPr>
            <p:cNvPr id="341" name="Прямая соединительная линия 340"/>
            <p:cNvCxnSpPr>
              <a:stCxn id="364" idx="3"/>
              <a:endCxn id="339" idx="1"/>
            </p:cNvCxnSpPr>
            <p:nvPr/>
          </p:nvCxnSpPr>
          <p:spPr>
            <a:xfrm>
              <a:off x="5857884" y="457200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2" name="Прямая соединительная линия 341"/>
            <p:cNvCxnSpPr>
              <a:stCxn id="339" idx="3"/>
            </p:cNvCxnSpPr>
            <p:nvPr/>
          </p:nvCxnSpPr>
          <p:spPr>
            <a:xfrm>
              <a:off x="6715140" y="4572008"/>
              <a:ext cx="50006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3" name="Прямая соединительная линия 342"/>
            <p:cNvCxnSpPr>
              <a:stCxn id="329" idx="0"/>
            </p:cNvCxnSpPr>
            <p:nvPr/>
          </p:nvCxnSpPr>
          <p:spPr>
            <a:xfrm rot="5400000" flipH="1" flipV="1">
              <a:off x="2857488" y="5286388"/>
              <a:ext cx="100013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44" name="Скругленный прямоугольник 343"/>
            <p:cNvSpPr/>
            <p:nvPr/>
          </p:nvSpPr>
          <p:spPr>
            <a:xfrm>
              <a:off x="3152774" y="4324337"/>
              <a:ext cx="1785950" cy="50006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D</a:t>
              </a:r>
              <a:r>
                <a:rPr lang="en-US" sz="2600" b="1" baseline="-25000" dirty="0">
                  <a:solidFill>
                    <a:schemeClr val="tx1"/>
                  </a:solidFill>
                </a:rPr>
                <a:t>R</a:t>
              </a:r>
              <a:r>
                <a:rPr lang="en-US" sz="2600" b="1" dirty="0">
                  <a:solidFill>
                    <a:schemeClr val="tx1"/>
                  </a:solidFill>
                </a:rPr>
                <a:t>, D</a:t>
              </a:r>
              <a:r>
                <a:rPr lang="en-US" sz="2600" b="1" baseline="-25000" dirty="0">
                  <a:solidFill>
                    <a:schemeClr val="tx1"/>
                  </a:solidFill>
                </a:rPr>
                <a:t>B</a:t>
              </a:r>
            </a:p>
          </p:txBody>
        </p:sp>
        <p:cxnSp>
          <p:nvCxnSpPr>
            <p:cNvPr id="345" name="Прямая соединительная линия 344"/>
            <p:cNvCxnSpPr/>
            <p:nvPr/>
          </p:nvCxnSpPr>
          <p:spPr>
            <a:xfrm>
              <a:off x="4786314" y="5000636"/>
              <a:ext cx="214314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6" name="Прямая соединительная линия 345"/>
            <p:cNvCxnSpPr/>
            <p:nvPr/>
          </p:nvCxnSpPr>
          <p:spPr>
            <a:xfrm rot="5400000" flipH="1" flipV="1">
              <a:off x="6715934" y="4785528"/>
              <a:ext cx="428628" cy="1588"/>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47" name="Группа 278"/>
            <p:cNvGrpSpPr/>
            <p:nvPr/>
          </p:nvGrpSpPr>
          <p:grpSpPr>
            <a:xfrm>
              <a:off x="7858148" y="4643446"/>
              <a:ext cx="571504" cy="928694"/>
              <a:chOff x="7858148" y="4572008"/>
              <a:chExt cx="571504" cy="928694"/>
            </a:xfrm>
          </p:grpSpPr>
          <p:sp>
            <p:nvSpPr>
              <p:cNvPr id="353" name="TextBox 352"/>
              <p:cNvSpPr txBox="1"/>
              <p:nvPr/>
            </p:nvSpPr>
            <p:spPr>
              <a:xfrm>
                <a:off x="7858148" y="4572008"/>
                <a:ext cx="571504" cy="430887"/>
              </a:xfrm>
              <a:prstGeom prst="rect">
                <a:avLst/>
              </a:prstGeom>
              <a:noFill/>
            </p:spPr>
            <p:txBody>
              <a:bodyPr wrap="square" rtlCol="0">
                <a:spAutoFit/>
              </a:bodyPr>
              <a:lstStyle/>
              <a:p>
                <a:pPr algn="ctr"/>
                <a:r>
                  <a:rPr lang="en-US" sz="2200" b="1" dirty="0"/>
                  <a:t>15</a:t>
                </a:r>
                <a:endParaRPr lang="ru-RU" sz="2200" b="1" dirty="0"/>
              </a:p>
            </p:txBody>
          </p:sp>
          <p:grpSp>
            <p:nvGrpSpPr>
              <p:cNvPr id="354" name="Группа 270"/>
              <p:cNvGrpSpPr/>
              <p:nvPr/>
            </p:nvGrpSpPr>
            <p:grpSpPr>
              <a:xfrm>
                <a:off x="7858148" y="4929198"/>
                <a:ext cx="571504" cy="571504"/>
                <a:chOff x="7072330" y="2357430"/>
                <a:chExt cx="571504" cy="571504"/>
              </a:xfrm>
            </p:grpSpPr>
            <p:sp>
              <p:nvSpPr>
                <p:cNvPr id="355" name="Скругленный прямоугольник 354"/>
                <p:cNvSpPr/>
                <p:nvPr/>
              </p:nvSpPr>
              <p:spPr>
                <a:xfrm>
                  <a:off x="7072330" y="2357430"/>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356" name="Группа 269"/>
                <p:cNvGrpSpPr/>
                <p:nvPr/>
              </p:nvGrpSpPr>
              <p:grpSpPr>
                <a:xfrm>
                  <a:off x="7143768" y="2500306"/>
                  <a:ext cx="428628" cy="287340"/>
                  <a:chOff x="5929322" y="3429000"/>
                  <a:chExt cx="428628" cy="287340"/>
                </a:xfrm>
              </p:grpSpPr>
              <p:cxnSp>
                <p:nvCxnSpPr>
                  <p:cNvPr id="357" name="Прямая соединительная линия 356"/>
                  <p:cNvCxnSpPr/>
                  <p:nvPr/>
                </p:nvCxnSpPr>
                <p:spPr>
                  <a:xfrm>
                    <a:off x="5929322"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8" name="Прямая соединительная линия 357"/>
                  <p:cNvCxnSpPr/>
                  <p:nvPr/>
                </p:nvCxnSpPr>
                <p:spPr>
                  <a:xfrm rot="5400000">
                    <a:off x="6000760" y="350043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9" name="Прямая соединительная линия 358"/>
                  <p:cNvCxnSpPr/>
                  <p:nvPr/>
                </p:nvCxnSpPr>
                <p:spPr>
                  <a:xfrm>
                    <a:off x="6072198" y="357187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0" name="Прямая соединительная линия 359"/>
                  <p:cNvCxnSpPr/>
                  <p:nvPr/>
                </p:nvCxnSpPr>
                <p:spPr>
                  <a:xfrm rot="5400000" flipH="1" flipV="1">
                    <a:off x="6143636" y="350043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1" name="Прямая соединительная линия 360"/>
                  <p:cNvCxnSpPr/>
                  <p:nvPr/>
                </p:nvCxnSpPr>
                <p:spPr>
                  <a:xfrm>
                    <a:off x="6215074"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2" name="Прямая соединительная линия 361"/>
                  <p:cNvCxnSpPr/>
                  <p:nvPr/>
                </p:nvCxnSpPr>
                <p:spPr>
                  <a:xfrm rot="5400000">
                    <a:off x="6072198" y="3643314"/>
                    <a:ext cx="142876" cy="1588"/>
                  </a:xfrm>
                  <a:prstGeom prst="line">
                    <a:avLst/>
                  </a:prstGeom>
                  <a:ln w="38100">
                    <a:solidFill>
                      <a:schemeClr val="tx1">
                        <a:lumMod val="95000"/>
                        <a:lumOff val="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3" name="Прямая соединительная линия 362"/>
                  <p:cNvCxnSpPr/>
                  <p:nvPr/>
                </p:nvCxnSpPr>
                <p:spPr>
                  <a:xfrm>
                    <a:off x="5929322" y="3714752"/>
                    <a:ext cx="42862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cxnSp>
          <p:nvCxnSpPr>
            <p:cNvPr id="348" name="Прямая соединительная линия 347"/>
            <p:cNvCxnSpPr>
              <a:stCxn id="409" idx="3"/>
              <a:endCxn id="355" idx="1"/>
            </p:cNvCxnSpPr>
            <p:nvPr/>
          </p:nvCxnSpPr>
          <p:spPr>
            <a:xfrm>
              <a:off x="7643834" y="5286388"/>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9" name="Прямая со стрелкой 348"/>
            <p:cNvCxnSpPr>
              <a:stCxn id="355" idx="3"/>
            </p:cNvCxnSpPr>
            <p:nvPr/>
          </p:nvCxnSpPr>
          <p:spPr>
            <a:xfrm>
              <a:off x="8429652" y="5286388"/>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0" name="Прямая соединительная линия 349"/>
            <p:cNvCxnSpPr/>
            <p:nvPr/>
          </p:nvCxnSpPr>
          <p:spPr>
            <a:xfrm rot="5400000" flipH="1" flipV="1">
              <a:off x="4607719" y="4107661"/>
              <a:ext cx="35719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1" name="Соединительная линия уступом 350"/>
            <p:cNvCxnSpPr>
              <a:endCxn id="410" idx="1"/>
            </p:cNvCxnSpPr>
            <p:nvPr/>
          </p:nvCxnSpPr>
          <p:spPr>
            <a:xfrm>
              <a:off x="4786314" y="3929066"/>
              <a:ext cx="3149946" cy="482598"/>
            </a:xfrm>
            <a:prstGeom prst="bentConnector3">
              <a:avLst>
                <a:gd name="adj1" fmla="val 95056"/>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2" name="Shape 351"/>
            <p:cNvCxnSpPr>
              <a:stCxn id="410" idx="3"/>
            </p:cNvCxnSpPr>
            <p:nvPr/>
          </p:nvCxnSpPr>
          <p:spPr>
            <a:xfrm>
              <a:off x="8364888" y="4411664"/>
              <a:ext cx="207640" cy="874724"/>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32" name="Содержимое 2"/>
          <p:cNvSpPr>
            <a:spLocks noGrp="1"/>
          </p:cNvSpPr>
          <p:nvPr>
            <p:ph idx="1"/>
          </p:nvPr>
        </p:nvSpPr>
        <p:spPr>
          <a:xfrm>
            <a:off x="1809720" y="3857604"/>
            <a:ext cx="4286280" cy="2714668"/>
          </a:xfrm>
        </p:spPr>
        <p:txBody>
          <a:bodyPr>
            <a:normAutofit fontScale="92500" lnSpcReduction="20000"/>
          </a:bodyPr>
          <a:lstStyle/>
          <a:p>
            <a:pPr>
              <a:buNone/>
            </a:pPr>
            <a:r>
              <a:rPr lang="ru-RU" dirty="0" smtClean="0"/>
              <a:t>1 – </a:t>
            </a:r>
            <a:r>
              <a:rPr lang="ru-RU" dirty="0" err="1" smtClean="0"/>
              <a:t>видеоголовки</a:t>
            </a:r>
            <a:endParaRPr lang="ru-RU" dirty="0" smtClean="0"/>
          </a:p>
          <a:p>
            <a:pPr marL="447675" indent="-447675">
              <a:buNone/>
            </a:pPr>
            <a:r>
              <a:rPr lang="ru-RU" dirty="0" smtClean="0"/>
              <a:t>2 – </a:t>
            </a:r>
            <a:r>
              <a:rPr lang="ru-RU" dirty="0" err="1" smtClean="0"/>
              <a:t>предусилитель-выравниватель</a:t>
            </a:r>
            <a:endParaRPr lang="ru-RU" dirty="0" smtClean="0"/>
          </a:p>
          <a:p>
            <a:pPr marL="447675" indent="-447675">
              <a:buNone/>
            </a:pPr>
            <a:r>
              <a:rPr lang="ru-RU" dirty="0" smtClean="0"/>
              <a:t>3 – коммутатор </a:t>
            </a:r>
            <a:r>
              <a:rPr lang="ru-RU" dirty="0" err="1" smtClean="0"/>
              <a:t>предусилителей</a:t>
            </a:r>
            <a:endParaRPr lang="ru-RU" dirty="0" smtClean="0"/>
          </a:p>
          <a:p>
            <a:pPr marL="447675" indent="-447675">
              <a:buNone/>
            </a:pPr>
            <a:r>
              <a:rPr lang="ru-RU" dirty="0" smtClean="0"/>
              <a:t>4 – выравниватель фазы</a:t>
            </a:r>
          </a:p>
          <a:p>
            <a:pPr marL="447675" indent="-447675">
              <a:buNone/>
            </a:pPr>
            <a:r>
              <a:rPr lang="ru-RU" dirty="0" smtClean="0"/>
              <a:t>5, 8 – фильтры</a:t>
            </a:r>
          </a:p>
          <a:p>
            <a:pPr marL="447675" indent="-447675">
              <a:buNone/>
            </a:pPr>
            <a:r>
              <a:rPr lang="ru-RU" dirty="0" smtClean="0"/>
              <a:t>6 – компенсатор выпадений</a:t>
            </a:r>
          </a:p>
          <a:p>
            <a:pPr marL="447675" indent="-447675">
              <a:buNone/>
            </a:pPr>
            <a:r>
              <a:rPr lang="ru-RU" dirty="0" smtClean="0"/>
              <a:t>7 – корректор переходных искажений</a:t>
            </a:r>
          </a:p>
        </p:txBody>
      </p:sp>
      <p:sp>
        <p:nvSpPr>
          <p:cNvPr id="433" name="Содержимое 2"/>
          <p:cNvSpPr txBox="1">
            <a:spLocks/>
          </p:cNvSpPr>
          <p:nvPr/>
        </p:nvSpPr>
        <p:spPr>
          <a:xfrm>
            <a:off x="6596066" y="3857628"/>
            <a:ext cx="3786214" cy="2786082"/>
          </a:xfrm>
          <a:prstGeom prst="rect">
            <a:avLst/>
          </a:prstGeom>
        </p:spPr>
        <p:txBody>
          <a:bodyPr vert="horz" lIns="91440" tIns="45720" rIns="91440" bIns="45720" rtlCol="0">
            <a:normAutofit fontScale="85000" lnSpcReduction="20000"/>
          </a:bodyPr>
          <a:lstStyle/>
          <a:p>
            <a:pPr marL="342900" indent="-342900">
              <a:spcBef>
                <a:spcPct val="20000"/>
              </a:spcBef>
              <a:defRPr/>
            </a:pPr>
            <a:r>
              <a:rPr lang="ru-RU" sz="2600" dirty="0"/>
              <a:t>9 – частотный демодулятор</a:t>
            </a:r>
          </a:p>
          <a:p>
            <a:pPr marL="542925" indent="-542925">
              <a:spcBef>
                <a:spcPct val="20000"/>
              </a:spcBef>
              <a:defRPr/>
            </a:pPr>
            <a:r>
              <a:rPr lang="ru-RU" sz="2600" dirty="0"/>
              <a:t>11 – корректор </a:t>
            </a:r>
            <a:r>
              <a:rPr lang="ru-RU" sz="2600" dirty="0" err="1"/>
              <a:t>предыскажений</a:t>
            </a:r>
            <a:endParaRPr lang="ru-RU" sz="2600" dirty="0"/>
          </a:p>
          <a:p>
            <a:pPr marL="542925" indent="-542925">
              <a:spcBef>
                <a:spcPct val="20000"/>
              </a:spcBef>
              <a:defRPr/>
            </a:pPr>
            <a:r>
              <a:rPr lang="ru-RU" sz="2600" dirty="0"/>
              <a:t>13 – подавитель высокочастотных помех</a:t>
            </a:r>
          </a:p>
          <a:p>
            <a:pPr marL="342900" indent="-342900">
              <a:spcBef>
                <a:spcPct val="20000"/>
              </a:spcBef>
              <a:defRPr/>
            </a:pPr>
            <a:r>
              <a:rPr lang="ru-RU" sz="2600" dirty="0"/>
              <a:t>15 – фиксатор уровня</a:t>
            </a:r>
          </a:p>
          <a:p>
            <a:pPr marL="342900" indent="-342900">
              <a:spcBef>
                <a:spcPct val="20000"/>
              </a:spcBef>
              <a:defRPr/>
            </a:pPr>
            <a:r>
              <a:rPr lang="ru-RU" sz="2600" dirty="0"/>
              <a:t>16 – полосовой фильтр</a:t>
            </a:r>
          </a:p>
          <a:p>
            <a:pPr marL="342900" indent="-342900">
              <a:spcBef>
                <a:spcPct val="20000"/>
              </a:spcBef>
              <a:defRPr/>
            </a:pPr>
            <a:r>
              <a:rPr lang="ru-RU" sz="2600" dirty="0"/>
              <a:t>17 – гребенчатый фильтр</a:t>
            </a:r>
          </a:p>
          <a:p>
            <a:pPr marL="342900" indent="-342900">
              <a:spcBef>
                <a:spcPct val="20000"/>
              </a:spcBef>
              <a:defRPr/>
            </a:pPr>
            <a:endParaRPr lang="ru-RU" sz="3200" dirty="0"/>
          </a:p>
        </p:txBody>
      </p:sp>
      <p:sp>
        <p:nvSpPr>
          <p:cNvPr id="138"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Канал воспроизведения сигналов изображения</a:t>
            </a:r>
          </a:p>
        </p:txBody>
      </p:sp>
    </p:spTree>
    <p:extLst>
      <p:ext uri="{BB962C8B-B14F-4D97-AF65-F5344CB8AC3E}">
        <p14:creationId xmlns:p14="http://schemas.microsoft.com/office/powerpoint/2010/main" val="3367526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2238348" y="4357694"/>
            <a:ext cx="3714776" cy="2071702"/>
          </a:xfrm>
        </p:spPr>
        <p:txBody>
          <a:bodyPr>
            <a:normAutofit/>
          </a:bodyPr>
          <a:lstStyle/>
          <a:p>
            <a:pPr>
              <a:buNone/>
            </a:pPr>
            <a:r>
              <a:rPr lang="ru-RU" sz="2600" dirty="0"/>
              <a:t>1 – детектор выпадений</a:t>
            </a:r>
          </a:p>
          <a:p>
            <a:pPr>
              <a:buNone/>
            </a:pPr>
            <a:r>
              <a:rPr lang="ru-RU" sz="2600" dirty="0"/>
              <a:t>2 – ключ</a:t>
            </a:r>
          </a:p>
          <a:p>
            <a:pPr>
              <a:buNone/>
            </a:pPr>
            <a:r>
              <a:rPr lang="ru-RU" sz="2600" dirty="0"/>
              <a:t>3 – ЛЗ на 1 строку</a:t>
            </a:r>
          </a:p>
          <a:p>
            <a:pPr>
              <a:buNone/>
            </a:pPr>
            <a:r>
              <a:rPr lang="ru-RU" sz="2600" dirty="0"/>
              <a:t>4 - сумматор</a:t>
            </a:r>
            <a:endParaRPr lang="ru-RU" sz="2600" dirty="0"/>
          </a:p>
        </p:txBody>
      </p:sp>
      <p:grpSp>
        <p:nvGrpSpPr>
          <p:cNvPr id="187" name="Группа 186"/>
          <p:cNvGrpSpPr/>
          <p:nvPr/>
        </p:nvGrpSpPr>
        <p:grpSpPr>
          <a:xfrm>
            <a:off x="4095737" y="1285861"/>
            <a:ext cx="4071281" cy="2743885"/>
            <a:chOff x="1142976" y="1328057"/>
            <a:chExt cx="4071281" cy="2743885"/>
          </a:xfrm>
        </p:grpSpPr>
        <p:grpSp>
          <p:nvGrpSpPr>
            <p:cNvPr id="18" name="Группа 273"/>
            <p:cNvGrpSpPr/>
            <p:nvPr/>
          </p:nvGrpSpPr>
          <p:grpSpPr>
            <a:xfrm>
              <a:off x="3786182" y="3071810"/>
              <a:ext cx="642942" cy="1000132"/>
              <a:chOff x="7215206" y="4000504"/>
              <a:chExt cx="642942" cy="1000132"/>
            </a:xfrm>
          </p:grpSpPr>
          <p:sp>
            <p:nvSpPr>
              <p:cNvPr id="117" name="TextBox 116"/>
              <p:cNvSpPr txBox="1"/>
              <p:nvPr/>
            </p:nvSpPr>
            <p:spPr>
              <a:xfrm>
                <a:off x="7215206" y="4000504"/>
                <a:ext cx="642942" cy="430887"/>
              </a:xfrm>
              <a:prstGeom prst="rect">
                <a:avLst/>
              </a:prstGeom>
              <a:noFill/>
            </p:spPr>
            <p:txBody>
              <a:bodyPr wrap="square" rtlCol="0">
                <a:spAutoFit/>
              </a:bodyPr>
              <a:lstStyle/>
              <a:p>
                <a:pPr algn="ctr"/>
                <a:r>
                  <a:rPr lang="en-US" sz="2200" b="1" dirty="0"/>
                  <a:t>4</a:t>
                </a:r>
                <a:endParaRPr lang="ru-RU" sz="2200" b="1" dirty="0"/>
              </a:p>
            </p:txBody>
          </p:sp>
          <p:sp>
            <p:nvSpPr>
              <p:cNvPr id="118" name="Скругленный прямоугольник 117"/>
              <p:cNvSpPr/>
              <p:nvPr/>
            </p:nvSpPr>
            <p:spPr>
              <a:xfrm>
                <a:off x="7215206" y="4357694"/>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grpSp>
        <p:grpSp>
          <p:nvGrpSpPr>
            <p:cNvPr id="44" name="Группа 226"/>
            <p:cNvGrpSpPr/>
            <p:nvPr/>
          </p:nvGrpSpPr>
          <p:grpSpPr>
            <a:xfrm>
              <a:off x="3786182" y="2000240"/>
              <a:ext cx="662691" cy="1067485"/>
              <a:chOff x="6695391" y="5418370"/>
              <a:chExt cx="662691" cy="1067485"/>
            </a:xfrm>
          </p:grpSpPr>
          <p:grpSp>
            <p:nvGrpSpPr>
              <p:cNvPr id="79" name="Группа 215"/>
              <p:cNvGrpSpPr/>
              <p:nvPr/>
            </p:nvGrpSpPr>
            <p:grpSpPr>
              <a:xfrm>
                <a:off x="6695391" y="5418370"/>
                <a:ext cx="662691" cy="1067485"/>
                <a:chOff x="5981011" y="5418370"/>
                <a:chExt cx="662691" cy="1067485"/>
              </a:xfrm>
            </p:grpSpPr>
            <p:sp>
              <p:nvSpPr>
                <p:cNvPr id="84" name="Скругленный прямоугольник 83"/>
                <p:cNvSpPr/>
                <p:nvPr/>
              </p:nvSpPr>
              <p:spPr>
                <a:xfrm>
                  <a:off x="5981011" y="5842913"/>
                  <a:ext cx="662691"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l-GR" sz="2000" b="1" dirty="0">
                      <a:solidFill>
                        <a:schemeClr val="tx1"/>
                      </a:solidFill>
                    </a:rPr>
                    <a:t>Δ</a:t>
                  </a:r>
                  <a:r>
                    <a:rPr lang="en-US" sz="2000" b="1" dirty="0">
                      <a:solidFill>
                        <a:schemeClr val="tx1"/>
                      </a:solidFill>
                    </a:rPr>
                    <a:t>t</a:t>
                  </a:r>
                  <a:r>
                    <a:rPr lang="ru-RU" sz="2000" b="1" dirty="0" err="1">
                      <a:solidFill>
                        <a:schemeClr val="tx1"/>
                      </a:solidFill>
                    </a:rPr>
                    <a:t>н</a:t>
                  </a:r>
                  <a:endParaRPr lang="ru-RU" sz="2000" b="1" dirty="0">
                    <a:solidFill>
                      <a:schemeClr val="tx1"/>
                    </a:solidFill>
                  </a:endParaRPr>
                </a:p>
              </p:txBody>
            </p:sp>
            <p:sp>
              <p:nvSpPr>
                <p:cNvPr id="85" name="TextBox 84"/>
                <p:cNvSpPr txBox="1"/>
                <p:nvPr/>
              </p:nvSpPr>
              <p:spPr>
                <a:xfrm>
                  <a:off x="6032039" y="5418370"/>
                  <a:ext cx="571504" cy="430887"/>
                </a:xfrm>
                <a:prstGeom prst="rect">
                  <a:avLst/>
                </a:prstGeom>
                <a:noFill/>
              </p:spPr>
              <p:txBody>
                <a:bodyPr wrap="square" rtlCol="0">
                  <a:spAutoFit/>
                </a:bodyPr>
                <a:lstStyle/>
                <a:p>
                  <a:pPr algn="ctr"/>
                  <a:r>
                    <a:rPr lang="ru-RU" sz="2200" b="1" dirty="0"/>
                    <a:t>3</a:t>
                  </a:r>
                  <a:endParaRPr lang="ru-RU" sz="2200" b="1" dirty="0"/>
                </a:p>
              </p:txBody>
            </p:sp>
          </p:grpSp>
          <p:grpSp>
            <p:nvGrpSpPr>
              <p:cNvPr id="80" name="Группа 225"/>
              <p:cNvGrpSpPr/>
              <p:nvPr/>
            </p:nvGrpSpPr>
            <p:grpSpPr>
              <a:xfrm>
                <a:off x="6871492" y="5939631"/>
                <a:ext cx="287340" cy="142876"/>
                <a:chOff x="7285850" y="4144174"/>
                <a:chExt cx="287340" cy="142876"/>
              </a:xfrm>
            </p:grpSpPr>
            <p:cxnSp>
              <p:nvCxnSpPr>
                <p:cNvPr id="81" name="Прямая соединительная линия 80"/>
                <p:cNvCxnSpPr/>
                <p:nvPr/>
              </p:nvCxnSpPr>
              <p:spPr>
                <a:xfrm rot="5400000">
                  <a:off x="7215206"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7286644" y="421481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rot="5400000">
                  <a:off x="7500958"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61" name="Группа 160"/>
            <p:cNvGrpSpPr/>
            <p:nvPr/>
          </p:nvGrpSpPr>
          <p:grpSpPr>
            <a:xfrm>
              <a:off x="2643174" y="2000240"/>
              <a:ext cx="857256" cy="1071570"/>
              <a:chOff x="5572132" y="3714752"/>
              <a:chExt cx="857256" cy="1071570"/>
            </a:xfrm>
          </p:grpSpPr>
          <p:grpSp>
            <p:nvGrpSpPr>
              <p:cNvPr id="141" name="Группа 273"/>
              <p:cNvGrpSpPr/>
              <p:nvPr/>
            </p:nvGrpSpPr>
            <p:grpSpPr>
              <a:xfrm>
                <a:off x="5572132" y="3714752"/>
                <a:ext cx="857256" cy="1071570"/>
                <a:chOff x="7215206" y="3929066"/>
                <a:chExt cx="857256" cy="1071570"/>
              </a:xfrm>
            </p:grpSpPr>
            <p:sp>
              <p:nvSpPr>
                <p:cNvPr id="142" name="TextBox 141"/>
                <p:cNvSpPr txBox="1"/>
                <p:nvPr/>
              </p:nvSpPr>
              <p:spPr>
                <a:xfrm>
                  <a:off x="7429520" y="3929066"/>
                  <a:ext cx="642942" cy="430887"/>
                </a:xfrm>
                <a:prstGeom prst="rect">
                  <a:avLst/>
                </a:prstGeom>
                <a:noFill/>
              </p:spPr>
              <p:txBody>
                <a:bodyPr wrap="square" rtlCol="0">
                  <a:spAutoFit/>
                </a:bodyPr>
                <a:lstStyle/>
                <a:p>
                  <a:pPr algn="ctr"/>
                  <a:r>
                    <a:rPr lang="ru-RU" sz="2200" b="1" dirty="0"/>
                    <a:t>2</a:t>
                  </a:r>
                  <a:endParaRPr lang="ru-RU" sz="2200" b="1" dirty="0"/>
                </a:p>
              </p:txBody>
            </p:sp>
            <p:sp>
              <p:nvSpPr>
                <p:cNvPr id="143" name="Скругленный прямоугольник 142"/>
                <p:cNvSpPr/>
                <p:nvPr/>
              </p:nvSpPr>
              <p:spPr>
                <a:xfrm>
                  <a:off x="7215206" y="4357694"/>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grpSp>
            <p:nvGrpSpPr>
              <p:cNvPr id="150" name="Группа 149"/>
              <p:cNvGrpSpPr/>
              <p:nvPr/>
            </p:nvGrpSpPr>
            <p:grpSpPr>
              <a:xfrm>
                <a:off x="5639477" y="4275362"/>
                <a:ext cx="500066" cy="215902"/>
                <a:chOff x="3857620" y="5357826"/>
                <a:chExt cx="500066" cy="215902"/>
              </a:xfrm>
            </p:grpSpPr>
            <p:cxnSp>
              <p:nvCxnSpPr>
                <p:cNvPr id="145" name="Прямая соединительная линия 144"/>
                <p:cNvCxnSpPr/>
                <p:nvPr/>
              </p:nvCxnSpPr>
              <p:spPr>
                <a:xfrm>
                  <a:off x="3857620" y="557214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rot="16200000" flipH="1">
                  <a:off x="4000496" y="5357826"/>
                  <a:ext cx="214314" cy="21431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p:cNvCxnSpPr/>
                <p:nvPr/>
              </p:nvCxnSpPr>
              <p:spPr>
                <a:xfrm>
                  <a:off x="4214810" y="557214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60" name="Группа 159"/>
            <p:cNvGrpSpPr/>
            <p:nvPr/>
          </p:nvGrpSpPr>
          <p:grpSpPr>
            <a:xfrm>
              <a:off x="1714480" y="1428736"/>
              <a:ext cx="642942" cy="1000132"/>
              <a:chOff x="4071934" y="3500438"/>
              <a:chExt cx="642942" cy="1000132"/>
            </a:xfrm>
          </p:grpSpPr>
          <p:grpSp>
            <p:nvGrpSpPr>
              <p:cNvPr id="151" name="Группа 273"/>
              <p:cNvGrpSpPr/>
              <p:nvPr/>
            </p:nvGrpSpPr>
            <p:grpSpPr>
              <a:xfrm>
                <a:off x="4071934" y="3500438"/>
                <a:ext cx="642942" cy="1000132"/>
                <a:chOff x="7215206" y="4000504"/>
                <a:chExt cx="642942" cy="1000132"/>
              </a:xfrm>
            </p:grpSpPr>
            <p:sp>
              <p:nvSpPr>
                <p:cNvPr id="152" name="TextBox 151"/>
                <p:cNvSpPr txBox="1"/>
                <p:nvPr/>
              </p:nvSpPr>
              <p:spPr>
                <a:xfrm>
                  <a:off x="7215206" y="4000504"/>
                  <a:ext cx="642942" cy="430887"/>
                </a:xfrm>
                <a:prstGeom prst="rect">
                  <a:avLst/>
                </a:prstGeom>
                <a:noFill/>
              </p:spPr>
              <p:txBody>
                <a:bodyPr wrap="square" rtlCol="0">
                  <a:spAutoFit/>
                </a:bodyPr>
                <a:lstStyle/>
                <a:p>
                  <a:pPr algn="ctr"/>
                  <a:r>
                    <a:rPr lang="ru-RU" sz="2200" b="1" dirty="0"/>
                    <a:t>1</a:t>
                  </a:r>
                  <a:endParaRPr lang="ru-RU" sz="2200" b="1" dirty="0"/>
                </a:p>
              </p:txBody>
            </p:sp>
            <p:sp>
              <p:nvSpPr>
                <p:cNvPr id="153" name="Скругленный прямоугольник 152"/>
                <p:cNvSpPr/>
                <p:nvPr/>
              </p:nvSpPr>
              <p:spPr>
                <a:xfrm>
                  <a:off x="7215206" y="4357694"/>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cxnSp>
            <p:nvCxnSpPr>
              <p:cNvPr id="155" name="Прямая соединительная линия 154"/>
              <p:cNvCxnSpPr/>
              <p:nvPr/>
            </p:nvCxnSpPr>
            <p:spPr>
              <a:xfrm flipV="1">
                <a:off x="4100511" y="3900488"/>
                <a:ext cx="581027" cy="56673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57" name="Полилиния 156"/>
              <p:cNvSpPr/>
              <p:nvPr/>
            </p:nvSpPr>
            <p:spPr>
              <a:xfrm>
                <a:off x="4129088" y="3938588"/>
                <a:ext cx="295275" cy="101600"/>
              </a:xfrm>
              <a:custGeom>
                <a:avLst/>
                <a:gdLst>
                  <a:gd name="connsiteX0" fmla="*/ 0 w 295275"/>
                  <a:gd name="connsiteY0" fmla="*/ 95250 h 101600"/>
                  <a:gd name="connsiteX1" fmla="*/ 23812 w 295275"/>
                  <a:gd name="connsiteY1" fmla="*/ 42862 h 101600"/>
                  <a:gd name="connsiteX2" fmla="*/ 61912 w 295275"/>
                  <a:gd name="connsiteY2" fmla="*/ 4762 h 101600"/>
                  <a:gd name="connsiteX3" fmla="*/ 133350 w 295275"/>
                  <a:gd name="connsiteY3" fmla="*/ 14287 h 101600"/>
                  <a:gd name="connsiteX4" fmla="*/ 176212 w 295275"/>
                  <a:gd name="connsiteY4" fmla="*/ 76200 h 101600"/>
                  <a:gd name="connsiteX5" fmla="*/ 238125 w 295275"/>
                  <a:gd name="connsiteY5" fmla="*/ 95250 h 101600"/>
                  <a:gd name="connsiteX6" fmla="*/ 295275 w 295275"/>
                  <a:gd name="connsiteY6" fmla="*/ 381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01600">
                    <a:moveTo>
                      <a:pt x="0" y="95250"/>
                    </a:moveTo>
                    <a:cubicBezTo>
                      <a:pt x="6746" y="76596"/>
                      <a:pt x="13493" y="57943"/>
                      <a:pt x="23812" y="42862"/>
                    </a:cubicBezTo>
                    <a:cubicBezTo>
                      <a:pt x="34131" y="27781"/>
                      <a:pt x="43656" y="9524"/>
                      <a:pt x="61912" y="4762"/>
                    </a:cubicBezTo>
                    <a:cubicBezTo>
                      <a:pt x="80168" y="0"/>
                      <a:pt x="114300" y="2381"/>
                      <a:pt x="133350" y="14287"/>
                    </a:cubicBezTo>
                    <a:cubicBezTo>
                      <a:pt x="152400" y="26193"/>
                      <a:pt x="158750" y="62706"/>
                      <a:pt x="176212" y="76200"/>
                    </a:cubicBezTo>
                    <a:cubicBezTo>
                      <a:pt x="193674" y="89694"/>
                      <a:pt x="218281" y="101600"/>
                      <a:pt x="238125" y="95250"/>
                    </a:cubicBezTo>
                    <a:cubicBezTo>
                      <a:pt x="257969" y="88900"/>
                      <a:pt x="276622" y="63500"/>
                      <a:pt x="295275" y="38100"/>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9" name="Прямая соединительная линия 158"/>
              <p:cNvCxnSpPr/>
              <p:nvPr/>
            </p:nvCxnSpPr>
            <p:spPr>
              <a:xfrm>
                <a:off x="4357686" y="4357694"/>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63" name="Прямая соединительная линия 162"/>
            <p:cNvCxnSpPr>
              <a:stCxn id="143" idx="0"/>
            </p:cNvCxnSpPr>
            <p:nvPr/>
          </p:nvCxnSpPr>
          <p:spPr>
            <a:xfrm rot="16200000" flipV="1">
              <a:off x="2412375" y="1876597"/>
              <a:ext cx="1100811" cy="3731"/>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5" name="Прямая соединительная линия 164"/>
            <p:cNvCxnSpPr>
              <a:stCxn id="153" idx="3"/>
            </p:cNvCxnSpPr>
            <p:nvPr/>
          </p:nvCxnSpPr>
          <p:spPr>
            <a:xfrm flipV="1">
              <a:off x="2357422" y="2100943"/>
              <a:ext cx="592607" cy="6454"/>
            </a:xfrm>
            <a:prstGeom prst="line">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7" name="Прямая со стрелкой 166"/>
            <p:cNvCxnSpPr>
              <a:stCxn id="84" idx="1"/>
              <a:endCxn id="143" idx="3"/>
            </p:cNvCxnSpPr>
            <p:nvPr/>
          </p:nvCxnSpPr>
          <p:spPr>
            <a:xfrm rot="10800000" flipV="1">
              <a:off x="3286116" y="2746253"/>
              <a:ext cx="500066" cy="4085"/>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p:cNvCxnSpPr>
              <a:stCxn id="143" idx="1"/>
            </p:cNvCxnSpPr>
            <p:nvPr/>
          </p:nvCxnSpPr>
          <p:spPr>
            <a:xfrm rot="10800000" flipV="1">
              <a:off x="2416630" y="2750338"/>
              <a:ext cx="226545" cy="374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1" name="Соединительная линия уступом 170"/>
            <p:cNvCxnSpPr/>
            <p:nvPr/>
          </p:nvCxnSpPr>
          <p:spPr>
            <a:xfrm>
              <a:off x="2427514" y="2754086"/>
              <a:ext cx="1381785" cy="896367"/>
            </a:xfrm>
            <a:prstGeom prst="bentConnector3">
              <a:avLst>
                <a:gd name="adj1" fmla="val 369"/>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8" name="Прямая со стрелкой 177"/>
            <p:cNvCxnSpPr/>
            <p:nvPr/>
          </p:nvCxnSpPr>
          <p:spPr>
            <a:xfrm>
              <a:off x="1142976" y="3857628"/>
              <a:ext cx="264320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0" name="Shape 179"/>
            <p:cNvCxnSpPr>
              <a:endCxn id="153" idx="1"/>
            </p:cNvCxnSpPr>
            <p:nvPr/>
          </p:nvCxnSpPr>
          <p:spPr>
            <a:xfrm rot="5400000" flipH="1" flipV="1">
              <a:off x="660770" y="2803918"/>
              <a:ext cx="1750231" cy="357190"/>
            </a:xfrm>
            <a:prstGeom prst="bentConnector2">
              <a:avLst/>
            </a:prstGeom>
            <a:ln w="38100">
              <a:solidFill>
                <a:schemeClr val="tx1">
                  <a:lumMod val="95000"/>
                  <a:lumOff val="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82" name="Прямая со стрелкой 181"/>
            <p:cNvCxnSpPr>
              <a:stCxn id="84" idx="3"/>
            </p:cNvCxnSpPr>
            <p:nvPr/>
          </p:nvCxnSpPr>
          <p:spPr>
            <a:xfrm>
              <a:off x="4448873" y="2746254"/>
              <a:ext cx="765384" cy="783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4" name="Shape 183"/>
            <p:cNvCxnSpPr>
              <a:endCxn id="118" idx="3"/>
            </p:cNvCxnSpPr>
            <p:nvPr/>
          </p:nvCxnSpPr>
          <p:spPr>
            <a:xfrm rot="5400000">
              <a:off x="4111228" y="3071985"/>
              <a:ext cx="996382" cy="360590"/>
            </a:xfrm>
            <a:prstGeom prst="bentConnector2">
              <a:avLst/>
            </a:prstGeom>
            <a:ln w="38100">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40"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Компенсатор выпадений</a:t>
            </a:r>
          </a:p>
        </p:txBody>
      </p:sp>
    </p:spTree>
    <p:extLst>
      <p:ext uri="{BB962C8B-B14F-4D97-AF65-F5344CB8AC3E}">
        <p14:creationId xmlns:p14="http://schemas.microsoft.com/office/powerpoint/2010/main" val="2700582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Группа 234"/>
          <p:cNvGrpSpPr/>
          <p:nvPr/>
        </p:nvGrpSpPr>
        <p:grpSpPr>
          <a:xfrm>
            <a:off x="2524101" y="1285860"/>
            <a:ext cx="4757081" cy="1500198"/>
            <a:chOff x="1142976" y="4286256"/>
            <a:chExt cx="4757081" cy="1500198"/>
          </a:xfrm>
        </p:grpSpPr>
        <p:cxnSp>
          <p:nvCxnSpPr>
            <p:cNvPr id="216" name="Прямая соединительная линия 215"/>
            <p:cNvCxnSpPr/>
            <p:nvPr/>
          </p:nvCxnSpPr>
          <p:spPr>
            <a:xfrm>
              <a:off x="1643042" y="5572140"/>
              <a:ext cx="264320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4" name="Прямая соединительная линия 213"/>
            <p:cNvCxnSpPr/>
            <p:nvPr/>
          </p:nvCxnSpPr>
          <p:spPr>
            <a:xfrm>
              <a:off x="1643042" y="4786322"/>
              <a:ext cx="264320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47" name="Группа 187"/>
            <p:cNvGrpSpPr/>
            <p:nvPr/>
          </p:nvGrpSpPr>
          <p:grpSpPr>
            <a:xfrm>
              <a:off x="2714612" y="4572008"/>
              <a:ext cx="428628" cy="428628"/>
              <a:chOff x="6143636" y="2500306"/>
              <a:chExt cx="428628" cy="428628"/>
            </a:xfrm>
          </p:grpSpPr>
          <p:sp>
            <p:nvSpPr>
              <p:cNvPr id="179" name="Скругленный прямоугольник 178"/>
              <p:cNvSpPr/>
              <p:nvPr/>
            </p:nvSpPr>
            <p:spPr>
              <a:xfrm>
                <a:off x="614363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81" name="Полилиния 35"/>
              <p:cNvSpPr/>
              <p:nvPr/>
            </p:nvSpPr>
            <p:spPr>
              <a:xfrm>
                <a:off x="622620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3" name="Полилиния 36"/>
              <p:cNvSpPr/>
              <p:nvPr/>
            </p:nvSpPr>
            <p:spPr>
              <a:xfrm>
                <a:off x="621507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85" name="Прямая соединительная линия 37"/>
              <p:cNvCxnSpPr/>
              <p:nvPr/>
            </p:nvCxnSpPr>
            <p:spPr>
              <a:xfrm rot="5400000">
                <a:off x="6321607" y="27424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72" name="Скругленный прямоугольник 171"/>
            <p:cNvSpPr/>
            <p:nvPr/>
          </p:nvSpPr>
          <p:spPr>
            <a:xfrm>
              <a:off x="4286248" y="4572008"/>
              <a:ext cx="428628" cy="121444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grpSp>
          <p:nvGrpSpPr>
            <p:cNvPr id="69" name="Группа 186"/>
            <p:cNvGrpSpPr/>
            <p:nvPr/>
          </p:nvGrpSpPr>
          <p:grpSpPr>
            <a:xfrm>
              <a:off x="1928794" y="4572008"/>
              <a:ext cx="428628" cy="502325"/>
              <a:chOff x="2214546" y="5786454"/>
              <a:chExt cx="428628" cy="502325"/>
            </a:xfrm>
          </p:grpSpPr>
          <p:sp>
            <p:nvSpPr>
              <p:cNvPr id="134" name="Скругленный прямоугольник 133"/>
              <p:cNvSpPr/>
              <p:nvPr/>
            </p:nvSpPr>
            <p:spPr>
              <a:xfrm>
                <a:off x="2214546" y="5786454"/>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135" name="Группа 182"/>
              <p:cNvGrpSpPr/>
              <p:nvPr/>
            </p:nvGrpSpPr>
            <p:grpSpPr>
              <a:xfrm>
                <a:off x="2285976" y="5857892"/>
                <a:ext cx="285751" cy="142876"/>
                <a:chOff x="2571736" y="4357694"/>
                <a:chExt cx="338140" cy="248178"/>
              </a:xfrm>
            </p:grpSpPr>
            <p:sp>
              <p:nvSpPr>
                <p:cNvPr id="137" name="Полилиния 136"/>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8" name="Полилиния 137"/>
                <p:cNvSpPr/>
                <p:nvPr/>
              </p:nvSpPr>
              <p:spPr>
                <a:xfrm>
                  <a:off x="2571736"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136" name="TextBox 135"/>
              <p:cNvSpPr txBox="1"/>
              <p:nvPr/>
            </p:nvSpPr>
            <p:spPr>
              <a:xfrm>
                <a:off x="2214546" y="5857892"/>
                <a:ext cx="357190" cy="430887"/>
              </a:xfrm>
              <a:prstGeom prst="rect">
                <a:avLst/>
              </a:prstGeom>
              <a:noFill/>
            </p:spPr>
            <p:txBody>
              <a:bodyPr wrap="square" rtlCol="0">
                <a:spAutoFit/>
              </a:bodyPr>
              <a:lstStyle/>
              <a:p>
                <a:pPr algn="ctr"/>
                <a:r>
                  <a:rPr lang="el-GR" sz="2200" b="1" i="1" dirty="0">
                    <a:latin typeface="Times New Roman"/>
                    <a:cs typeface="Times New Roman"/>
                  </a:rPr>
                  <a:t>φ</a:t>
                </a:r>
                <a:endParaRPr lang="ru-RU" sz="2200" b="1" i="1" dirty="0"/>
              </a:p>
            </p:txBody>
          </p:sp>
        </p:grpSp>
        <p:grpSp>
          <p:nvGrpSpPr>
            <p:cNvPr id="74" name="Группа 206"/>
            <p:cNvGrpSpPr/>
            <p:nvPr/>
          </p:nvGrpSpPr>
          <p:grpSpPr>
            <a:xfrm>
              <a:off x="2714612" y="5357826"/>
              <a:ext cx="428628" cy="428628"/>
              <a:chOff x="1500166" y="2500306"/>
              <a:chExt cx="428628" cy="428628"/>
            </a:xfrm>
          </p:grpSpPr>
          <p:sp>
            <p:nvSpPr>
              <p:cNvPr id="129" name="Скругленный прямоугольник 128"/>
              <p:cNvSpPr/>
              <p:nvPr/>
            </p:nvSpPr>
            <p:spPr>
              <a:xfrm>
                <a:off x="150016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30" name="Полилиния 129"/>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1" name="Полилиния 130"/>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2" name="Прямая соединительная линия 131"/>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206" name="Группа 205"/>
            <p:cNvGrpSpPr/>
            <p:nvPr/>
          </p:nvGrpSpPr>
          <p:grpSpPr>
            <a:xfrm>
              <a:off x="3500430" y="4572008"/>
              <a:ext cx="428628" cy="428628"/>
              <a:chOff x="4857752" y="2500306"/>
              <a:chExt cx="428628" cy="428628"/>
            </a:xfrm>
          </p:grpSpPr>
          <p:sp>
            <p:nvSpPr>
              <p:cNvPr id="207" name="Скругленный прямоугольник 206"/>
              <p:cNvSpPr/>
              <p:nvPr/>
            </p:nvSpPr>
            <p:spPr>
              <a:xfrm>
                <a:off x="4857752"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08" name="Полилиния 207"/>
              <p:cNvSpPr/>
              <p:nvPr/>
            </p:nvSpPr>
            <p:spPr>
              <a:xfrm>
                <a:off x="4922836" y="2577037"/>
                <a:ext cx="311150" cy="309033"/>
              </a:xfrm>
              <a:custGeom>
                <a:avLst/>
                <a:gdLst>
                  <a:gd name="connsiteX0" fmla="*/ 0 w 311150"/>
                  <a:gd name="connsiteY0" fmla="*/ 42333 h 288925"/>
                  <a:gd name="connsiteX1" fmla="*/ 114300 w 311150"/>
                  <a:gd name="connsiteY1" fmla="*/ 35983 h 288925"/>
                  <a:gd name="connsiteX2" fmla="*/ 222250 w 311150"/>
                  <a:gd name="connsiteY2" fmla="*/ 258233 h 288925"/>
                  <a:gd name="connsiteX3" fmla="*/ 311150 w 311150"/>
                  <a:gd name="connsiteY3" fmla="*/ 220133 h 288925"/>
                </a:gdLst>
                <a:ahLst/>
                <a:cxnLst>
                  <a:cxn ang="0">
                    <a:pos x="connsiteX0" y="connsiteY0"/>
                  </a:cxn>
                  <a:cxn ang="0">
                    <a:pos x="connsiteX1" y="connsiteY1"/>
                  </a:cxn>
                  <a:cxn ang="0">
                    <a:pos x="connsiteX2" y="connsiteY2"/>
                  </a:cxn>
                  <a:cxn ang="0">
                    <a:pos x="connsiteX3" y="connsiteY3"/>
                  </a:cxn>
                </a:cxnLst>
                <a:rect l="l" t="t" r="r" b="b"/>
                <a:pathLst>
                  <a:path w="311150" h="288925">
                    <a:moveTo>
                      <a:pt x="0" y="42333"/>
                    </a:moveTo>
                    <a:cubicBezTo>
                      <a:pt x="38629" y="21166"/>
                      <a:pt x="77258" y="0"/>
                      <a:pt x="114300" y="35983"/>
                    </a:cubicBezTo>
                    <a:cubicBezTo>
                      <a:pt x="151342" y="71966"/>
                      <a:pt x="189442" y="227541"/>
                      <a:pt x="222250" y="258233"/>
                    </a:cubicBezTo>
                    <a:cubicBezTo>
                      <a:pt x="255058" y="288925"/>
                      <a:pt x="283104" y="254529"/>
                      <a:pt x="311150" y="220133"/>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09" name="Прямая соединительная линия 208"/>
              <p:cNvCxnSpPr/>
              <p:nvPr/>
            </p:nvCxnSpPr>
            <p:spPr>
              <a:xfrm>
                <a:off x="5030780" y="2824158"/>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0" name="Прямая соединительная линия 209"/>
              <p:cNvCxnSpPr/>
              <p:nvPr/>
            </p:nvCxnSpPr>
            <p:spPr>
              <a:xfrm>
                <a:off x="4903790" y="2643182"/>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12" name="Прямая соединительная линия 211"/>
            <p:cNvCxnSpPr/>
            <p:nvPr/>
          </p:nvCxnSpPr>
          <p:spPr>
            <a:xfrm rot="5400000">
              <a:off x="1250133" y="5179231"/>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19" name="Группа 218"/>
            <p:cNvGrpSpPr/>
            <p:nvPr/>
          </p:nvGrpSpPr>
          <p:grpSpPr>
            <a:xfrm>
              <a:off x="5074781" y="4959801"/>
              <a:ext cx="428628" cy="428628"/>
              <a:chOff x="4857752" y="2500306"/>
              <a:chExt cx="428628" cy="428628"/>
            </a:xfrm>
          </p:grpSpPr>
          <p:sp>
            <p:nvSpPr>
              <p:cNvPr id="220" name="Скругленный прямоугольник 219"/>
              <p:cNvSpPr/>
              <p:nvPr/>
            </p:nvSpPr>
            <p:spPr>
              <a:xfrm>
                <a:off x="4857752"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21" name="Полилиния 220"/>
              <p:cNvSpPr/>
              <p:nvPr/>
            </p:nvSpPr>
            <p:spPr>
              <a:xfrm>
                <a:off x="4922836" y="2577037"/>
                <a:ext cx="311150" cy="309033"/>
              </a:xfrm>
              <a:custGeom>
                <a:avLst/>
                <a:gdLst>
                  <a:gd name="connsiteX0" fmla="*/ 0 w 311150"/>
                  <a:gd name="connsiteY0" fmla="*/ 42333 h 288925"/>
                  <a:gd name="connsiteX1" fmla="*/ 114300 w 311150"/>
                  <a:gd name="connsiteY1" fmla="*/ 35983 h 288925"/>
                  <a:gd name="connsiteX2" fmla="*/ 222250 w 311150"/>
                  <a:gd name="connsiteY2" fmla="*/ 258233 h 288925"/>
                  <a:gd name="connsiteX3" fmla="*/ 311150 w 311150"/>
                  <a:gd name="connsiteY3" fmla="*/ 220133 h 288925"/>
                </a:gdLst>
                <a:ahLst/>
                <a:cxnLst>
                  <a:cxn ang="0">
                    <a:pos x="connsiteX0" y="connsiteY0"/>
                  </a:cxn>
                  <a:cxn ang="0">
                    <a:pos x="connsiteX1" y="connsiteY1"/>
                  </a:cxn>
                  <a:cxn ang="0">
                    <a:pos x="connsiteX2" y="connsiteY2"/>
                  </a:cxn>
                  <a:cxn ang="0">
                    <a:pos x="connsiteX3" y="connsiteY3"/>
                  </a:cxn>
                </a:cxnLst>
                <a:rect l="l" t="t" r="r" b="b"/>
                <a:pathLst>
                  <a:path w="311150" h="288925">
                    <a:moveTo>
                      <a:pt x="0" y="42333"/>
                    </a:moveTo>
                    <a:cubicBezTo>
                      <a:pt x="38629" y="21166"/>
                      <a:pt x="77258" y="0"/>
                      <a:pt x="114300" y="35983"/>
                    </a:cubicBezTo>
                    <a:cubicBezTo>
                      <a:pt x="151342" y="71966"/>
                      <a:pt x="189442" y="227541"/>
                      <a:pt x="222250" y="258233"/>
                    </a:cubicBezTo>
                    <a:cubicBezTo>
                      <a:pt x="255058" y="288925"/>
                      <a:pt x="283104" y="254529"/>
                      <a:pt x="311150" y="220133"/>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2" name="Прямая соединительная линия 221"/>
              <p:cNvCxnSpPr/>
              <p:nvPr/>
            </p:nvCxnSpPr>
            <p:spPr>
              <a:xfrm>
                <a:off x="5030780" y="2824158"/>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3" name="Прямая соединительная линия 222"/>
              <p:cNvCxnSpPr/>
              <p:nvPr/>
            </p:nvCxnSpPr>
            <p:spPr>
              <a:xfrm>
                <a:off x="4903790" y="2643182"/>
                <a:ext cx="214314" cy="1588"/>
              </a:xfrm>
              <a:prstGeom prst="line">
                <a:avLst/>
              </a:prstGeom>
              <a:ln w="254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25" name="Прямая соединительная линия 224"/>
            <p:cNvCxnSpPr>
              <a:stCxn id="172" idx="3"/>
              <a:endCxn id="220" idx="1"/>
            </p:cNvCxnSpPr>
            <p:nvPr/>
          </p:nvCxnSpPr>
          <p:spPr>
            <a:xfrm flipV="1">
              <a:off x="4714876" y="5174115"/>
              <a:ext cx="359905" cy="511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7" name="Прямая со стрелкой 226"/>
            <p:cNvCxnSpPr>
              <a:stCxn id="220" idx="3"/>
            </p:cNvCxnSpPr>
            <p:nvPr/>
          </p:nvCxnSpPr>
          <p:spPr>
            <a:xfrm flipV="1">
              <a:off x="5503409" y="5170714"/>
              <a:ext cx="396648" cy="3401"/>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9" name="Прямая соединительная линия 228"/>
            <p:cNvCxnSpPr/>
            <p:nvPr/>
          </p:nvCxnSpPr>
          <p:spPr>
            <a:xfrm rot="10800000">
              <a:off x="1214414" y="5214950"/>
              <a:ext cx="428628" cy="1588"/>
            </a:xfrm>
            <a:prstGeom prst="line">
              <a:avLst/>
            </a:prstGeom>
            <a:ln w="38100">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5500694" y="4643446"/>
              <a:ext cx="357190" cy="430887"/>
            </a:xfrm>
            <a:prstGeom prst="rect">
              <a:avLst/>
            </a:prstGeom>
            <a:noFill/>
          </p:spPr>
          <p:txBody>
            <a:bodyPr wrap="square" rtlCol="0">
              <a:spAutoFit/>
            </a:bodyPr>
            <a:lstStyle/>
            <a:p>
              <a:pPr algn="ctr"/>
              <a:r>
                <a:rPr lang="ru-RU" sz="2200" b="1" dirty="0">
                  <a:solidFill>
                    <a:srgbClr val="FF0000"/>
                  </a:solidFill>
                </a:rPr>
                <a:t>5</a:t>
              </a:r>
              <a:endParaRPr lang="ru-RU" sz="2200" b="1" dirty="0">
                <a:solidFill>
                  <a:srgbClr val="FF0000"/>
                </a:solidFill>
              </a:endParaRPr>
            </a:p>
          </p:txBody>
        </p:sp>
        <p:sp>
          <p:nvSpPr>
            <p:cNvPr id="231" name="TextBox 230"/>
            <p:cNvSpPr txBox="1"/>
            <p:nvPr/>
          </p:nvSpPr>
          <p:spPr>
            <a:xfrm>
              <a:off x="1142976" y="4714884"/>
              <a:ext cx="357190"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sp>
          <p:nvSpPr>
            <p:cNvPr id="232" name="TextBox 231"/>
            <p:cNvSpPr txBox="1"/>
            <p:nvPr/>
          </p:nvSpPr>
          <p:spPr>
            <a:xfrm>
              <a:off x="3143240" y="4286256"/>
              <a:ext cx="357190" cy="430887"/>
            </a:xfrm>
            <a:prstGeom prst="rect">
              <a:avLst/>
            </a:prstGeom>
            <a:noFill/>
          </p:spPr>
          <p:txBody>
            <a:bodyPr wrap="square" rtlCol="0">
              <a:spAutoFit/>
            </a:bodyPr>
            <a:lstStyle/>
            <a:p>
              <a:pPr algn="ctr"/>
              <a:r>
                <a:rPr lang="ru-RU" sz="2200" b="1" dirty="0">
                  <a:solidFill>
                    <a:srgbClr val="FF0000"/>
                  </a:solidFill>
                </a:rPr>
                <a:t>2</a:t>
              </a:r>
              <a:endParaRPr lang="ru-RU" sz="2200" b="1" dirty="0">
                <a:solidFill>
                  <a:srgbClr val="FF0000"/>
                </a:solidFill>
              </a:endParaRPr>
            </a:p>
          </p:txBody>
        </p:sp>
        <p:sp>
          <p:nvSpPr>
            <p:cNvPr id="233" name="TextBox 232"/>
            <p:cNvSpPr txBox="1"/>
            <p:nvPr/>
          </p:nvSpPr>
          <p:spPr>
            <a:xfrm>
              <a:off x="3929058" y="4286256"/>
              <a:ext cx="357190" cy="430887"/>
            </a:xfrm>
            <a:prstGeom prst="rect">
              <a:avLst/>
            </a:prstGeom>
            <a:noFill/>
          </p:spPr>
          <p:txBody>
            <a:bodyPr wrap="square" rtlCol="0">
              <a:spAutoFit/>
            </a:bodyPr>
            <a:lstStyle/>
            <a:p>
              <a:pPr algn="ctr"/>
              <a:r>
                <a:rPr lang="ru-RU" sz="2200" b="1" dirty="0">
                  <a:solidFill>
                    <a:srgbClr val="FF0000"/>
                  </a:solidFill>
                </a:rPr>
                <a:t>3</a:t>
              </a:r>
              <a:endParaRPr lang="ru-RU" sz="2200" b="1" dirty="0">
                <a:solidFill>
                  <a:srgbClr val="FF0000"/>
                </a:solidFill>
              </a:endParaRPr>
            </a:p>
          </p:txBody>
        </p:sp>
        <p:sp>
          <p:nvSpPr>
            <p:cNvPr id="234" name="TextBox 233"/>
            <p:cNvSpPr txBox="1"/>
            <p:nvPr/>
          </p:nvSpPr>
          <p:spPr>
            <a:xfrm>
              <a:off x="3143240" y="5072074"/>
              <a:ext cx="357190" cy="430887"/>
            </a:xfrm>
            <a:prstGeom prst="rect">
              <a:avLst/>
            </a:prstGeom>
            <a:noFill/>
          </p:spPr>
          <p:txBody>
            <a:bodyPr wrap="square" rtlCol="0">
              <a:spAutoFit/>
            </a:bodyPr>
            <a:lstStyle/>
            <a:p>
              <a:pPr algn="ctr"/>
              <a:r>
                <a:rPr lang="ru-RU" sz="2200" b="1" dirty="0">
                  <a:solidFill>
                    <a:srgbClr val="FF0000"/>
                  </a:solidFill>
                </a:rPr>
                <a:t>4</a:t>
              </a:r>
              <a:endParaRPr lang="ru-RU" sz="2200" b="1" dirty="0">
                <a:solidFill>
                  <a:srgbClr val="FF0000"/>
                </a:solidFill>
              </a:endParaRPr>
            </a:p>
          </p:txBody>
        </p:sp>
      </p:grpSp>
      <p:sp>
        <p:nvSpPr>
          <p:cNvPr id="42"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Корректор переходных искажений</a:t>
            </a:r>
          </a:p>
        </p:txBody>
      </p:sp>
      <p:grpSp>
        <p:nvGrpSpPr>
          <p:cNvPr id="65" name="Группа 64"/>
          <p:cNvGrpSpPr/>
          <p:nvPr/>
        </p:nvGrpSpPr>
        <p:grpSpPr>
          <a:xfrm>
            <a:off x="3238480" y="3000373"/>
            <a:ext cx="5643602" cy="3502721"/>
            <a:chOff x="1714480" y="3000372"/>
            <a:chExt cx="5643602" cy="3502721"/>
          </a:xfrm>
        </p:grpSpPr>
        <p:pic>
          <p:nvPicPr>
            <p:cNvPr id="43" name="Picture 2" descr="picture"/>
            <p:cNvPicPr preferRelativeResize="0">
              <a:picLocks noChangeArrowheads="1"/>
            </p:cNvPicPr>
            <p:nvPr/>
          </p:nvPicPr>
          <p:blipFill>
            <a:blip r:embed="rId2" cstate="print"/>
            <a:srcRect/>
            <a:stretch>
              <a:fillRect/>
            </a:stretch>
          </p:blipFill>
          <p:spPr bwMode="auto">
            <a:xfrm>
              <a:off x="1714480" y="3000372"/>
              <a:ext cx="2214578" cy="3389312"/>
            </a:xfrm>
            <a:prstGeom prst="rect">
              <a:avLst/>
            </a:prstGeom>
            <a:solidFill>
              <a:srgbClr val="FFFFFF"/>
            </a:solidFill>
            <a:ln w="9525">
              <a:noFill/>
              <a:round/>
              <a:headEnd/>
              <a:tailEnd/>
            </a:ln>
          </p:spPr>
        </p:pic>
        <p:sp>
          <p:nvSpPr>
            <p:cNvPr id="44" name="TextBox 43"/>
            <p:cNvSpPr txBox="1"/>
            <p:nvPr/>
          </p:nvSpPr>
          <p:spPr>
            <a:xfrm>
              <a:off x="4000496" y="3429000"/>
              <a:ext cx="357190"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sp>
          <p:nvSpPr>
            <p:cNvPr id="45" name="TextBox 44"/>
            <p:cNvSpPr txBox="1"/>
            <p:nvPr/>
          </p:nvSpPr>
          <p:spPr>
            <a:xfrm>
              <a:off x="4000496" y="3929066"/>
              <a:ext cx="3357586" cy="461665"/>
            </a:xfrm>
            <a:prstGeom prst="rect">
              <a:avLst/>
            </a:prstGeom>
            <a:noFill/>
          </p:spPr>
          <p:txBody>
            <a:bodyPr wrap="square" rtlCol="0">
              <a:spAutoFit/>
            </a:bodyPr>
            <a:lstStyle/>
            <a:p>
              <a:r>
                <a:rPr lang="ru-RU" sz="2400" dirty="0">
                  <a:solidFill>
                    <a:srgbClr val="FF0000"/>
                  </a:solidFill>
                </a:rPr>
                <a:t>Сигнал на входе ЧДМ</a:t>
              </a:r>
              <a:endParaRPr lang="ru-RU" sz="2400" dirty="0">
                <a:solidFill>
                  <a:srgbClr val="FF0000"/>
                </a:solidFill>
              </a:endParaRPr>
            </a:p>
          </p:txBody>
        </p:sp>
        <p:cxnSp>
          <p:nvCxnSpPr>
            <p:cNvPr id="48" name="Прямая соединительная линия 47"/>
            <p:cNvCxnSpPr/>
            <p:nvPr/>
          </p:nvCxnSpPr>
          <p:spPr>
            <a:xfrm rot="5400000">
              <a:off x="2232163" y="4810108"/>
              <a:ext cx="858050" cy="794"/>
            </a:xfrm>
            <a:prstGeom prst="line">
              <a:avLst/>
            </a:prstGeom>
            <a:ln w="25400">
              <a:solidFill>
                <a:srgbClr val="FF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rot="5400000">
              <a:off x="2071670" y="4786322"/>
              <a:ext cx="858050" cy="794"/>
            </a:xfrm>
            <a:prstGeom prst="line">
              <a:avLst/>
            </a:prstGeom>
            <a:ln w="25400">
              <a:solidFill>
                <a:srgbClr val="FF0000"/>
              </a:solidFill>
              <a:tailEnd type="none" w="med" len="lg"/>
            </a:ln>
          </p:spPr>
          <p:style>
            <a:lnRef idx="1">
              <a:schemeClr val="accent1"/>
            </a:lnRef>
            <a:fillRef idx="0">
              <a:schemeClr val="accent1"/>
            </a:fillRef>
            <a:effectRef idx="0">
              <a:schemeClr val="accent1"/>
            </a:effectRef>
            <a:fontRef idx="minor">
              <a:schemeClr val="tx1"/>
            </a:fontRef>
          </p:style>
        </p:cxnSp>
        <p:grpSp>
          <p:nvGrpSpPr>
            <p:cNvPr id="59" name="Группа 58"/>
            <p:cNvGrpSpPr/>
            <p:nvPr/>
          </p:nvGrpSpPr>
          <p:grpSpPr>
            <a:xfrm>
              <a:off x="2143108" y="5143512"/>
              <a:ext cx="785818" cy="1588"/>
              <a:chOff x="4572000" y="4857760"/>
              <a:chExt cx="785818" cy="1588"/>
            </a:xfrm>
          </p:grpSpPr>
          <p:cxnSp>
            <p:nvCxnSpPr>
              <p:cNvPr id="52" name="Прямая со стрелкой 51"/>
              <p:cNvCxnSpPr/>
              <p:nvPr/>
            </p:nvCxnSpPr>
            <p:spPr>
              <a:xfrm>
                <a:off x="4572000" y="4857760"/>
                <a:ext cx="35719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4929190" y="4857760"/>
                <a:ext cx="142876" cy="1588"/>
              </a:xfrm>
              <a:prstGeom prst="line">
                <a:avLst/>
              </a:prstGeom>
              <a:ln w="38100">
                <a:solidFill>
                  <a:srgbClr val="FF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10800000">
                <a:off x="5072066" y="4857760"/>
                <a:ext cx="28575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3000364" y="5000636"/>
              <a:ext cx="3357586" cy="461665"/>
            </a:xfrm>
            <a:prstGeom prst="rect">
              <a:avLst/>
            </a:prstGeom>
            <a:noFill/>
          </p:spPr>
          <p:txBody>
            <a:bodyPr wrap="square" rtlCol="0">
              <a:spAutoFit/>
            </a:bodyPr>
            <a:lstStyle/>
            <a:p>
              <a:r>
                <a:rPr lang="ru-RU" sz="2400" dirty="0">
                  <a:solidFill>
                    <a:srgbClr val="FF0000"/>
                  </a:solidFill>
                </a:rPr>
                <a:t>потеря несущей</a:t>
              </a:r>
              <a:endParaRPr lang="ru-RU" sz="2400" dirty="0">
                <a:solidFill>
                  <a:srgbClr val="FF0000"/>
                </a:solidFill>
              </a:endParaRPr>
            </a:p>
          </p:txBody>
        </p:sp>
        <p:sp>
          <p:nvSpPr>
            <p:cNvPr id="61" name="TextBox 60"/>
            <p:cNvSpPr txBox="1"/>
            <p:nvPr/>
          </p:nvSpPr>
          <p:spPr>
            <a:xfrm>
              <a:off x="4071934" y="5286388"/>
              <a:ext cx="357190" cy="430887"/>
            </a:xfrm>
            <a:prstGeom prst="rect">
              <a:avLst/>
            </a:prstGeom>
            <a:noFill/>
          </p:spPr>
          <p:txBody>
            <a:bodyPr wrap="square" rtlCol="0">
              <a:spAutoFit/>
            </a:bodyPr>
            <a:lstStyle/>
            <a:p>
              <a:pPr algn="ctr"/>
              <a:r>
                <a:rPr lang="ru-RU" sz="2200" b="1" dirty="0">
                  <a:solidFill>
                    <a:srgbClr val="FF0000"/>
                  </a:solidFill>
                </a:rPr>
                <a:t>2</a:t>
              </a:r>
              <a:endParaRPr lang="ru-RU" sz="2200" b="1" dirty="0">
                <a:solidFill>
                  <a:srgbClr val="FF0000"/>
                </a:solidFill>
              </a:endParaRPr>
            </a:p>
          </p:txBody>
        </p:sp>
        <p:sp>
          <p:nvSpPr>
            <p:cNvPr id="62" name="TextBox 61"/>
            <p:cNvSpPr txBox="1"/>
            <p:nvPr/>
          </p:nvSpPr>
          <p:spPr>
            <a:xfrm>
              <a:off x="4071934" y="5500702"/>
              <a:ext cx="357190" cy="430887"/>
            </a:xfrm>
            <a:prstGeom prst="rect">
              <a:avLst/>
            </a:prstGeom>
            <a:noFill/>
          </p:spPr>
          <p:txBody>
            <a:bodyPr wrap="square" rtlCol="0">
              <a:spAutoFit/>
            </a:bodyPr>
            <a:lstStyle/>
            <a:p>
              <a:pPr algn="ctr"/>
              <a:r>
                <a:rPr lang="ru-RU" sz="2200" b="1" dirty="0">
                  <a:solidFill>
                    <a:srgbClr val="FF0000"/>
                  </a:solidFill>
                </a:rPr>
                <a:t>3</a:t>
              </a:r>
              <a:endParaRPr lang="ru-RU" sz="2200" b="1" dirty="0">
                <a:solidFill>
                  <a:srgbClr val="FF0000"/>
                </a:solidFill>
              </a:endParaRPr>
            </a:p>
          </p:txBody>
        </p:sp>
        <p:sp>
          <p:nvSpPr>
            <p:cNvPr id="63" name="TextBox 62"/>
            <p:cNvSpPr txBox="1"/>
            <p:nvPr/>
          </p:nvSpPr>
          <p:spPr>
            <a:xfrm>
              <a:off x="4071934" y="5786454"/>
              <a:ext cx="357190" cy="430887"/>
            </a:xfrm>
            <a:prstGeom prst="rect">
              <a:avLst/>
            </a:prstGeom>
            <a:noFill/>
          </p:spPr>
          <p:txBody>
            <a:bodyPr wrap="square" rtlCol="0">
              <a:spAutoFit/>
            </a:bodyPr>
            <a:lstStyle/>
            <a:p>
              <a:pPr algn="ctr"/>
              <a:r>
                <a:rPr lang="ru-RU" sz="2200" b="1" dirty="0">
                  <a:solidFill>
                    <a:srgbClr val="FF0000"/>
                  </a:solidFill>
                </a:rPr>
                <a:t>4</a:t>
              </a:r>
              <a:endParaRPr lang="ru-RU" sz="2200" b="1" dirty="0">
                <a:solidFill>
                  <a:srgbClr val="FF0000"/>
                </a:solidFill>
              </a:endParaRPr>
            </a:p>
          </p:txBody>
        </p:sp>
        <p:sp>
          <p:nvSpPr>
            <p:cNvPr id="64" name="TextBox 63"/>
            <p:cNvSpPr txBox="1"/>
            <p:nvPr/>
          </p:nvSpPr>
          <p:spPr>
            <a:xfrm>
              <a:off x="4071934" y="6072206"/>
              <a:ext cx="357190" cy="430887"/>
            </a:xfrm>
            <a:prstGeom prst="rect">
              <a:avLst/>
            </a:prstGeom>
            <a:noFill/>
          </p:spPr>
          <p:txBody>
            <a:bodyPr wrap="square" rtlCol="0">
              <a:spAutoFit/>
            </a:bodyPr>
            <a:lstStyle/>
            <a:p>
              <a:pPr algn="ctr"/>
              <a:r>
                <a:rPr lang="ru-RU" sz="2200" b="1" dirty="0">
                  <a:solidFill>
                    <a:srgbClr val="FF0000"/>
                  </a:solidFill>
                </a:rPr>
                <a:t>5</a:t>
              </a:r>
              <a:endParaRPr lang="ru-RU" sz="2200" b="1" dirty="0">
                <a:solidFill>
                  <a:srgbClr val="FF0000"/>
                </a:solidFill>
              </a:endParaRPr>
            </a:p>
          </p:txBody>
        </p:sp>
      </p:grpSp>
    </p:spTree>
    <p:extLst>
      <p:ext uri="{BB962C8B-B14F-4D97-AF65-F5344CB8AC3E}">
        <p14:creationId xmlns:p14="http://schemas.microsoft.com/office/powerpoint/2010/main" val="640610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214422"/>
            <a:ext cx="3357586" cy="2000264"/>
          </a:xfrm>
        </p:spPr>
        <p:txBody>
          <a:bodyPr>
            <a:normAutofit/>
          </a:bodyPr>
          <a:lstStyle/>
          <a:p>
            <a:pPr marL="0" indent="0" algn="just">
              <a:buNone/>
            </a:pPr>
            <a:r>
              <a:rPr lang="ru-RU" b="1" dirty="0" smtClean="0"/>
              <a:t>Принцип действия</a:t>
            </a:r>
            <a:r>
              <a:rPr lang="ru-RU" dirty="0" smtClean="0"/>
              <a:t>: выделение нулевых пересечений </a:t>
            </a:r>
            <a:r>
              <a:rPr lang="ru-RU" dirty="0" err="1" smtClean="0"/>
              <a:t>ЧМ-сигнала</a:t>
            </a:r>
            <a:r>
              <a:rPr lang="ru-RU" dirty="0" smtClean="0"/>
              <a:t> и определение частоты повторения этих пересечений</a:t>
            </a:r>
            <a:endParaRPr lang="ru-RU" dirty="0"/>
          </a:p>
        </p:txBody>
      </p:sp>
      <p:grpSp>
        <p:nvGrpSpPr>
          <p:cNvPr id="79" name="Группа 78"/>
          <p:cNvGrpSpPr/>
          <p:nvPr/>
        </p:nvGrpSpPr>
        <p:grpSpPr>
          <a:xfrm>
            <a:off x="5453058" y="1142984"/>
            <a:ext cx="4929222" cy="857256"/>
            <a:chOff x="1643042" y="2357430"/>
            <a:chExt cx="4929222" cy="857256"/>
          </a:xfrm>
        </p:grpSpPr>
        <p:grpSp>
          <p:nvGrpSpPr>
            <p:cNvPr id="55" name="Группа 54"/>
            <p:cNvGrpSpPr/>
            <p:nvPr/>
          </p:nvGrpSpPr>
          <p:grpSpPr>
            <a:xfrm>
              <a:off x="2571736" y="2571744"/>
              <a:ext cx="662691" cy="642942"/>
              <a:chOff x="2786050" y="2567659"/>
              <a:chExt cx="662691" cy="642942"/>
            </a:xfrm>
          </p:grpSpPr>
          <p:sp>
            <p:nvSpPr>
              <p:cNvPr id="37" name="Скругленный прямоугольник 36"/>
              <p:cNvSpPr/>
              <p:nvPr/>
            </p:nvSpPr>
            <p:spPr>
              <a:xfrm>
                <a:off x="2786050" y="2567659"/>
                <a:ext cx="662691"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l-GR" sz="2400" b="1" dirty="0">
                    <a:solidFill>
                      <a:schemeClr val="tx1"/>
                    </a:solidFill>
                  </a:rPr>
                  <a:t>τ</a:t>
                </a:r>
                <a:endParaRPr lang="ru-RU" sz="2400" b="1" dirty="0">
                  <a:solidFill>
                    <a:schemeClr val="tx1"/>
                  </a:solidFill>
                </a:endParaRPr>
              </a:p>
            </p:txBody>
          </p:sp>
          <p:grpSp>
            <p:nvGrpSpPr>
              <p:cNvPr id="33" name="Группа 225"/>
              <p:cNvGrpSpPr/>
              <p:nvPr/>
            </p:nvGrpSpPr>
            <p:grpSpPr>
              <a:xfrm>
                <a:off x="2971006" y="2672531"/>
                <a:ext cx="287340" cy="142876"/>
                <a:chOff x="7285850" y="4144174"/>
                <a:chExt cx="287340" cy="142876"/>
              </a:xfrm>
            </p:grpSpPr>
            <p:cxnSp>
              <p:nvCxnSpPr>
                <p:cNvPr id="34" name="Прямая соединительная линия 33"/>
                <p:cNvCxnSpPr/>
                <p:nvPr/>
              </p:nvCxnSpPr>
              <p:spPr>
                <a:xfrm rot="5400000">
                  <a:off x="7215206"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7286644" y="4214818"/>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5400000">
                  <a:off x="7500958"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3286116" y="2357430"/>
              <a:ext cx="642942" cy="430887"/>
            </a:xfrm>
            <a:prstGeom prst="rect">
              <a:avLst/>
            </a:prstGeom>
            <a:noFill/>
          </p:spPr>
          <p:txBody>
            <a:bodyPr wrap="square" rtlCol="0">
              <a:spAutoFit/>
            </a:bodyPr>
            <a:lstStyle/>
            <a:p>
              <a:pPr algn="ctr"/>
              <a:r>
                <a:rPr lang="ru-RU" sz="2200" b="1" dirty="0">
                  <a:solidFill>
                    <a:srgbClr val="FF0000"/>
                  </a:solidFill>
                </a:rPr>
                <a:t>2</a:t>
              </a:r>
              <a:endParaRPr lang="ru-RU" sz="2200" b="1" dirty="0">
                <a:solidFill>
                  <a:srgbClr val="FF0000"/>
                </a:solidFill>
              </a:endParaRPr>
            </a:p>
          </p:txBody>
        </p:sp>
        <p:grpSp>
          <p:nvGrpSpPr>
            <p:cNvPr id="58" name="Группа 57"/>
            <p:cNvGrpSpPr/>
            <p:nvPr/>
          </p:nvGrpSpPr>
          <p:grpSpPr>
            <a:xfrm>
              <a:off x="5286380" y="2571744"/>
              <a:ext cx="642942" cy="642942"/>
              <a:chOff x="5286380" y="2571744"/>
              <a:chExt cx="642942" cy="642942"/>
            </a:xfrm>
          </p:grpSpPr>
          <p:sp>
            <p:nvSpPr>
              <p:cNvPr id="24" name="Скругленный прямоугольник 23"/>
              <p:cNvSpPr/>
              <p:nvPr/>
            </p:nvSpPr>
            <p:spPr>
              <a:xfrm>
                <a:off x="5286380" y="2571744"/>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57" name="Группа 56"/>
              <p:cNvGrpSpPr/>
              <p:nvPr/>
            </p:nvGrpSpPr>
            <p:grpSpPr>
              <a:xfrm>
                <a:off x="5429256" y="2714620"/>
                <a:ext cx="305468" cy="307759"/>
                <a:chOff x="5250315" y="2736391"/>
                <a:chExt cx="305468" cy="307759"/>
              </a:xfrm>
            </p:grpSpPr>
            <p:sp>
              <p:nvSpPr>
                <p:cNvPr id="21" name="Полилиния 20"/>
                <p:cNvSpPr/>
                <p:nvPr/>
              </p:nvSpPr>
              <p:spPr>
                <a:xfrm>
                  <a:off x="5260508" y="2942550"/>
                  <a:ext cx="295275" cy="101600"/>
                </a:xfrm>
                <a:custGeom>
                  <a:avLst/>
                  <a:gdLst>
                    <a:gd name="connsiteX0" fmla="*/ 0 w 295275"/>
                    <a:gd name="connsiteY0" fmla="*/ 95250 h 101600"/>
                    <a:gd name="connsiteX1" fmla="*/ 23812 w 295275"/>
                    <a:gd name="connsiteY1" fmla="*/ 42862 h 101600"/>
                    <a:gd name="connsiteX2" fmla="*/ 61912 w 295275"/>
                    <a:gd name="connsiteY2" fmla="*/ 4762 h 101600"/>
                    <a:gd name="connsiteX3" fmla="*/ 133350 w 295275"/>
                    <a:gd name="connsiteY3" fmla="*/ 14287 h 101600"/>
                    <a:gd name="connsiteX4" fmla="*/ 176212 w 295275"/>
                    <a:gd name="connsiteY4" fmla="*/ 76200 h 101600"/>
                    <a:gd name="connsiteX5" fmla="*/ 238125 w 295275"/>
                    <a:gd name="connsiteY5" fmla="*/ 95250 h 101600"/>
                    <a:gd name="connsiteX6" fmla="*/ 295275 w 295275"/>
                    <a:gd name="connsiteY6" fmla="*/ 381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01600">
                      <a:moveTo>
                        <a:pt x="0" y="95250"/>
                      </a:moveTo>
                      <a:cubicBezTo>
                        <a:pt x="6746" y="76596"/>
                        <a:pt x="13493" y="57943"/>
                        <a:pt x="23812" y="42862"/>
                      </a:cubicBezTo>
                      <a:cubicBezTo>
                        <a:pt x="34131" y="27781"/>
                        <a:pt x="43656" y="9524"/>
                        <a:pt x="61912" y="4762"/>
                      </a:cubicBezTo>
                      <a:cubicBezTo>
                        <a:pt x="80168" y="0"/>
                        <a:pt x="114300" y="2381"/>
                        <a:pt x="133350" y="14287"/>
                      </a:cubicBezTo>
                      <a:cubicBezTo>
                        <a:pt x="152400" y="26193"/>
                        <a:pt x="158750" y="62706"/>
                        <a:pt x="176212" y="76200"/>
                      </a:cubicBezTo>
                      <a:cubicBezTo>
                        <a:pt x="193674" y="89694"/>
                        <a:pt x="218281" y="101600"/>
                        <a:pt x="238125" y="95250"/>
                      </a:cubicBezTo>
                      <a:cubicBezTo>
                        <a:pt x="257969" y="88900"/>
                        <a:pt x="276622" y="63500"/>
                        <a:pt x="295275" y="38100"/>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 name="Полилиния 40"/>
                <p:cNvSpPr/>
                <p:nvPr/>
              </p:nvSpPr>
              <p:spPr>
                <a:xfrm>
                  <a:off x="5250315" y="2769733"/>
                  <a:ext cx="295275" cy="101600"/>
                </a:xfrm>
                <a:custGeom>
                  <a:avLst/>
                  <a:gdLst>
                    <a:gd name="connsiteX0" fmla="*/ 0 w 295275"/>
                    <a:gd name="connsiteY0" fmla="*/ 95250 h 101600"/>
                    <a:gd name="connsiteX1" fmla="*/ 23812 w 295275"/>
                    <a:gd name="connsiteY1" fmla="*/ 42862 h 101600"/>
                    <a:gd name="connsiteX2" fmla="*/ 61912 w 295275"/>
                    <a:gd name="connsiteY2" fmla="*/ 4762 h 101600"/>
                    <a:gd name="connsiteX3" fmla="*/ 133350 w 295275"/>
                    <a:gd name="connsiteY3" fmla="*/ 14287 h 101600"/>
                    <a:gd name="connsiteX4" fmla="*/ 176212 w 295275"/>
                    <a:gd name="connsiteY4" fmla="*/ 76200 h 101600"/>
                    <a:gd name="connsiteX5" fmla="*/ 238125 w 295275"/>
                    <a:gd name="connsiteY5" fmla="*/ 95250 h 101600"/>
                    <a:gd name="connsiteX6" fmla="*/ 295275 w 295275"/>
                    <a:gd name="connsiteY6" fmla="*/ 381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01600">
                      <a:moveTo>
                        <a:pt x="0" y="95250"/>
                      </a:moveTo>
                      <a:cubicBezTo>
                        <a:pt x="6746" y="76596"/>
                        <a:pt x="13493" y="57943"/>
                        <a:pt x="23812" y="42862"/>
                      </a:cubicBezTo>
                      <a:cubicBezTo>
                        <a:pt x="34131" y="27781"/>
                        <a:pt x="43656" y="9524"/>
                        <a:pt x="61912" y="4762"/>
                      </a:cubicBezTo>
                      <a:cubicBezTo>
                        <a:pt x="80168" y="0"/>
                        <a:pt x="114300" y="2381"/>
                        <a:pt x="133350" y="14287"/>
                      </a:cubicBezTo>
                      <a:cubicBezTo>
                        <a:pt x="152400" y="26193"/>
                        <a:pt x="158750" y="62706"/>
                        <a:pt x="176212" y="76200"/>
                      </a:cubicBezTo>
                      <a:cubicBezTo>
                        <a:pt x="193674" y="89694"/>
                        <a:pt x="218281" y="101600"/>
                        <a:pt x="238125" y="95250"/>
                      </a:cubicBezTo>
                      <a:cubicBezTo>
                        <a:pt x="257969" y="88900"/>
                        <a:pt x="276622" y="63500"/>
                        <a:pt x="295275" y="38100"/>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3" name="Прямая соединительная линия 42"/>
                <p:cNvCxnSpPr/>
                <p:nvPr/>
              </p:nvCxnSpPr>
              <p:spPr>
                <a:xfrm rot="5400000">
                  <a:off x="5346932" y="2736391"/>
                  <a:ext cx="142876" cy="14287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46" name="Скругленный прямоугольник 45"/>
            <p:cNvSpPr/>
            <p:nvPr/>
          </p:nvSpPr>
          <p:spPr>
            <a:xfrm>
              <a:off x="4000496" y="2571744"/>
              <a:ext cx="642942" cy="64294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48" name="Прямая соединительная линия 47"/>
            <p:cNvCxnSpPr/>
            <p:nvPr/>
          </p:nvCxnSpPr>
          <p:spPr>
            <a:xfrm>
              <a:off x="4096429" y="2763610"/>
              <a:ext cx="351746" cy="14865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a:endCxn id="24" idx="1"/>
            </p:cNvCxnSpPr>
            <p:nvPr/>
          </p:nvCxnSpPr>
          <p:spPr>
            <a:xfrm flipV="1">
              <a:off x="4430486" y="2893215"/>
              <a:ext cx="855894" cy="13271"/>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Соединительная линия уступом 59"/>
            <p:cNvCxnSpPr/>
            <p:nvPr/>
          </p:nvCxnSpPr>
          <p:spPr>
            <a:xfrm>
              <a:off x="3214678" y="2714620"/>
              <a:ext cx="1071570" cy="142876"/>
            </a:xfrm>
            <a:prstGeom prst="bentConnector3">
              <a:avLst>
                <a:gd name="adj1" fmla="val 99777"/>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3" name="Соединительная линия уступом 62"/>
            <p:cNvCxnSpPr/>
            <p:nvPr/>
          </p:nvCxnSpPr>
          <p:spPr>
            <a:xfrm flipV="1">
              <a:off x="3214678" y="3000372"/>
              <a:ext cx="1071570" cy="71438"/>
            </a:xfrm>
            <a:prstGeom prst="bentConnector3">
              <a:avLst>
                <a:gd name="adj1" fmla="val 100793"/>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286116" y="2714620"/>
              <a:ext cx="642942" cy="430887"/>
            </a:xfrm>
            <a:prstGeom prst="rect">
              <a:avLst/>
            </a:prstGeom>
            <a:noFill/>
          </p:spPr>
          <p:txBody>
            <a:bodyPr wrap="square" rtlCol="0">
              <a:spAutoFit/>
            </a:bodyPr>
            <a:lstStyle/>
            <a:p>
              <a:pPr algn="ctr"/>
              <a:r>
                <a:rPr lang="ru-RU" sz="2200" b="1" dirty="0">
                  <a:solidFill>
                    <a:srgbClr val="FF0000"/>
                  </a:solidFill>
                </a:rPr>
                <a:t>3</a:t>
              </a:r>
              <a:endParaRPr lang="ru-RU" sz="2200" b="1" dirty="0">
                <a:solidFill>
                  <a:srgbClr val="FF0000"/>
                </a:solidFill>
              </a:endParaRPr>
            </a:p>
          </p:txBody>
        </p:sp>
        <p:sp>
          <p:nvSpPr>
            <p:cNvPr id="67" name="TextBox 66"/>
            <p:cNvSpPr txBox="1"/>
            <p:nvPr/>
          </p:nvSpPr>
          <p:spPr>
            <a:xfrm>
              <a:off x="4643438" y="2500306"/>
              <a:ext cx="642942" cy="430887"/>
            </a:xfrm>
            <a:prstGeom prst="rect">
              <a:avLst/>
            </a:prstGeom>
            <a:noFill/>
          </p:spPr>
          <p:txBody>
            <a:bodyPr wrap="square" rtlCol="0">
              <a:spAutoFit/>
            </a:bodyPr>
            <a:lstStyle/>
            <a:p>
              <a:pPr algn="ctr"/>
              <a:r>
                <a:rPr lang="ru-RU" sz="2200" b="1" dirty="0">
                  <a:solidFill>
                    <a:srgbClr val="FF0000"/>
                  </a:solidFill>
                </a:rPr>
                <a:t>4</a:t>
              </a:r>
              <a:endParaRPr lang="ru-RU" sz="2200" b="1" dirty="0">
                <a:solidFill>
                  <a:srgbClr val="FF0000"/>
                </a:solidFill>
              </a:endParaRPr>
            </a:p>
          </p:txBody>
        </p:sp>
        <p:cxnSp>
          <p:nvCxnSpPr>
            <p:cNvPr id="69" name="Прямая со стрелкой 68"/>
            <p:cNvCxnSpPr>
              <a:stCxn id="24" idx="3"/>
            </p:cNvCxnSpPr>
            <p:nvPr/>
          </p:nvCxnSpPr>
          <p:spPr>
            <a:xfrm>
              <a:off x="5929322" y="2893215"/>
              <a:ext cx="580335" cy="2385"/>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929322" y="2500306"/>
              <a:ext cx="642942" cy="430887"/>
            </a:xfrm>
            <a:prstGeom prst="rect">
              <a:avLst/>
            </a:prstGeom>
            <a:noFill/>
          </p:spPr>
          <p:txBody>
            <a:bodyPr wrap="square" rtlCol="0">
              <a:spAutoFit/>
            </a:bodyPr>
            <a:lstStyle/>
            <a:p>
              <a:pPr algn="ctr"/>
              <a:r>
                <a:rPr lang="ru-RU" sz="2200" b="1" dirty="0">
                  <a:solidFill>
                    <a:srgbClr val="FF0000"/>
                  </a:solidFill>
                </a:rPr>
                <a:t>5</a:t>
              </a:r>
              <a:endParaRPr lang="ru-RU" sz="2200" b="1" dirty="0">
                <a:solidFill>
                  <a:srgbClr val="FF0000"/>
                </a:solidFill>
              </a:endParaRPr>
            </a:p>
          </p:txBody>
        </p:sp>
        <p:cxnSp>
          <p:nvCxnSpPr>
            <p:cNvPr id="72" name="Прямая соединительная линия 71"/>
            <p:cNvCxnSpPr>
              <a:stCxn id="37" idx="1"/>
            </p:cNvCxnSpPr>
            <p:nvPr/>
          </p:nvCxnSpPr>
          <p:spPr>
            <a:xfrm rot="10800000" flipV="1">
              <a:off x="1796144" y="2893214"/>
              <a:ext cx="775593" cy="238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rot="5400000" flipH="1" flipV="1">
              <a:off x="1893075" y="2607463"/>
              <a:ext cx="500066" cy="1588"/>
            </a:xfrm>
            <a:prstGeom prst="line">
              <a:avLst/>
            </a:prstGeom>
            <a:ln w="38100">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hape 75"/>
            <p:cNvCxnSpPr>
              <a:endCxn id="46" idx="0"/>
            </p:cNvCxnSpPr>
            <p:nvPr/>
          </p:nvCxnSpPr>
          <p:spPr>
            <a:xfrm>
              <a:off x="2143108" y="2357430"/>
              <a:ext cx="2178859" cy="214314"/>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643042" y="2500306"/>
              <a:ext cx="642942"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grpSp>
      <p:sp>
        <p:nvSpPr>
          <p:cNvPr id="31"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Демодулятор с удвоением частоты</a:t>
            </a:r>
          </a:p>
        </p:txBody>
      </p:sp>
      <p:grpSp>
        <p:nvGrpSpPr>
          <p:cNvPr id="313" name="Группа 312"/>
          <p:cNvGrpSpPr/>
          <p:nvPr/>
        </p:nvGrpSpPr>
        <p:grpSpPr>
          <a:xfrm>
            <a:off x="3024166" y="3429001"/>
            <a:ext cx="6286544" cy="2645465"/>
            <a:chOff x="1643042" y="3714752"/>
            <a:chExt cx="6286544" cy="2645465"/>
          </a:xfrm>
        </p:grpSpPr>
        <p:grpSp>
          <p:nvGrpSpPr>
            <p:cNvPr id="307" name="Группа 306"/>
            <p:cNvGrpSpPr/>
            <p:nvPr/>
          </p:nvGrpSpPr>
          <p:grpSpPr>
            <a:xfrm>
              <a:off x="2285984" y="3786190"/>
              <a:ext cx="5643602" cy="2527524"/>
              <a:chOff x="928662" y="3786190"/>
              <a:chExt cx="5643602" cy="2527524"/>
            </a:xfrm>
          </p:grpSpPr>
          <p:grpSp>
            <p:nvGrpSpPr>
              <p:cNvPr id="280" name="Группа 279"/>
              <p:cNvGrpSpPr/>
              <p:nvPr/>
            </p:nvGrpSpPr>
            <p:grpSpPr>
              <a:xfrm>
                <a:off x="928662" y="3786190"/>
                <a:ext cx="5643602" cy="358778"/>
                <a:chOff x="928662" y="3786190"/>
                <a:chExt cx="5643602" cy="358778"/>
              </a:xfrm>
            </p:grpSpPr>
            <p:cxnSp>
              <p:nvCxnSpPr>
                <p:cNvPr id="38" name="Прямая соединительная линия 37"/>
                <p:cNvCxnSpPr/>
                <p:nvPr/>
              </p:nvCxnSpPr>
              <p:spPr>
                <a:xfrm>
                  <a:off x="928662" y="3786190"/>
                  <a:ext cx="50006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rot="5400000">
                  <a:off x="1249339" y="3964785"/>
                  <a:ext cx="357984"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1428728" y="4143380"/>
                  <a:ext cx="100013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rot="5400000" flipH="1" flipV="1">
                  <a:off x="2250265"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2428860" y="378619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rot="5400000">
                  <a:off x="2964645"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3143240" y="4143380"/>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rot="5400000" flipH="1" flipV="1">
                  <a:off x="3536943"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3714744" y="3786190"/>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rot="5400000">
                  <a:off x="3751257"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3929058" y="414338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rot="5400000" flipH="1" flipV="1">
                  <a:off x="4036215"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4214810" y="3786190"/>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rot="5400000">
                  <a:off x="4250529"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4429124" y="4143380"/>
                  <a:ext cx="85725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rot="5400000" flipH="1" flipV="1">
                  <a:off x="5108579"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5286380" y="378619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822165"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6000760" y="4143380"/>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grpSp>
            <p:nvGrpSpPr>
              <p:cNvPr id="201" name="Группа 200"/>
              <p:cNvGrpSpPr/>
              <p:nvPr/>
            </p:nvGrpSpPr>
            <p:grpSpPr>
              <a:xfrm>
                <a:off x="928662" y="4357694"/>
                <a:ext cx="5643602" cy="358778"/>
                <a:chOff x="928662" y="4357694"/>
                <a:chExt cx="5643602" cy="358778"/>
              </a:xfrm>
            </p:grpSpPr>
            <p:cxnSp>
              <p:nvCxnSpPr>
                <p:cNvPr id="97" name="Прямая соединительная линия 96"/>
                <p:cNvCxnSpPr/>
                <p:nvPr/>
              </p:nvCxnSpPr>
              <p:spPr>
                <a:xfrm>
                  <a:off x="928662" y="4357694"/>
                  <a:ext cx="64294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rot="5400000">
                  <a:off x="1392215" y="4536289"/>
                  <a:ext cx="357984"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p:cNvCxnSpPr/>
                <p:nvPr/>
              </p:nvCxnSpPr>
              <p:spPr>
                <a:xfrm>
                  <a:off x="1571604" y="4714884"/>
                  <a:ext cx="100013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a:xfrm rot="5400000" flipH="1" flipV="1">
                  <a:off x="239314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p:cNvCxnSpPr/>
                <p:nvPr/>
              </p:nvCxnSpPr>
              <p:spPr>
                <a:xfrm>
                  <a:off x="2571736" y="4357694"/>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rot="5400000">
                  <a:off x="310752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a:off x="3286116" y="4714884"/>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a:xfrm rot="5400000" flipH="1" flipV="1">
                  <a:off x="3679819"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a:off x="3857620" y="4357694"/>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p:nvPr/>
              </p:nvCxnSpPr>
              <p:spPr>
                <a:xfrm rot="5400000">
                  <a:off x="3894133"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p:nvPr/>
              </p:nvCxnSpPr>
              <p:spPr>
                <a:xfrm>
                  <a:off x="4071934" y="4714884"/>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a:xfrm rot="5400000" flipH="1" flipV="1">
                  <a:off x="417909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p:nvPr/>
              </p:nvCxnSpPr>
              <p:spPr>
                <a:xfrm>
                  <a:off x="4357686" y="4357694"/>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a:xfrm rot="5400000">
                  <a:off x="4394199"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p:cNvCxnSpPr/>
                <p:nvPr/>
              </p:nvCxnSpPr>
              <p:spPr>
                <a:xfrm>
                  <a:off x="4572000" y="4714884"/>
                  <a:ext cx="85725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rot="5400000" flipH="1" flipV="1">
                  <a:off x="5251455"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a:off x="5429256" y="4357694"/>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p:cNvCxnSpPr/>
                <p:nvPr/>
              </p:nvCxnSpPr>
              <p:spPr>
                <a:xfrm rot="5400000">
                  <a:off x="596504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a:off x="6143636" y="4714884"/>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grpSp>
            <p:nvGrpSpPr>
              <p:cNvPr id="202" name="Группа 201"/>
              <p:cNvGrpSpPr/>
              <p:nvPr/>
            </p:nvGrpSpPr>
            <p:grpSpPr>
              <a:xfrm>
                <a:off x="928662" y="4857760"/>
                <a:ext cx="5643602" cy="358778"/>
                <a:chOff x="928662" y="4357694"/>
                <a:chExt cx="5643602" cy="358778"/>
              </a:xfrm>
              <a:scene3d>
                <a:camera prst="orthographicFront">
                  <a:rot lat="0" lon="10799999" rev="10799999"/>
                </a:camera>
                <a:lightRig rig="threePt" dir="t"/>
              </a:scene3d>
            </p:grpSpPr>
            <p:cxnSp>
              <p:nvCxnSpPr>
                <p:cNvPr id="203" name="Прямая соединительная линия 202"/>
                <p:cNvCxnSpPr/>
                <p:nvPr/>
              </p:nvCxnSpPr>
              <p:spPr>
                <a:xfrm>
                  <a:off x="928662" y="4357694"/>
                  <a:ext cx="64294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4" name="Прямая соединительная линия 203"/>
                <p:cNvCxnSpPr/>
                <p:nvPr/>
              </p:nvCxnSpPr>
              <p:spPr>
                <a:xfrm rot="5400000">
                  <a:off x="1392215" y="4536289"/>
                  <a:ext cx="357984"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5" name="Прямая соединительная линия 204"/>
                <p:cNvCxnSpPr/>
                <p:nvPr/>
              </p:nvCxnSpPr>
              <p:spPr>
                <a:xfrm>
                  <a:off x="1571604" y="4714884"/>
                  <a:ext cx="100013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6" name="Прямая соединительная линия 205"/>
                <p:cNvCxnSpPr/>
                <p:nvPr/>
              </p:nvCxnSpPr>
              <p:spPr>
                <a:xfrm rot="5400000" flipH="1" flipV="1">
                  <a:off x="239314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7" name="Прямая соединительная линия 206"/>
                <p:cNvCxnSpPr/>
                <p:nvPr/>
              </p:nvCxnSpPr>
              <p:spPr>
                <a:xfrm>
                  <a:off x="2571736" y="4357694"/>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8" name="Прямая соединительная линия 207"/>
                <p:cNvCxnSpPr/>
                <p:nvPr/>
              </p:nvCxnSpPr>
              <p:spPr>
                <a:xfrm rot="5400000">
                  <a:off x="310752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p:cNvCxnSpPr/>
                <p:nvPr/>
              </p:nvCxnSpPr>
              <p:spPr>
                <a:xfrm>
                  <a:off x="3286116" y="4714884"/>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0" name="Прямая соединительная линия 209"/>
                <p:cNvCxnSpPr/>
                <p:nvPr/>
              </p:nvCxnSpPr>
              <p:spPr>
                <a:xfrm rot="5400000" flipH="1" flipV="1">
                  <a:off x="3679819"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p:nvPr/>
              </p:nvCxnSpPr>
              <p:spPr>
                <a:xfrm>
                  <a:off x="3857620" y="4357694"/>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2" name="Прямая соединительная линия 211"/>
                <p:cNvCxnSpPr/>
                <p:nvPr/>
              </p:nvCxnSpPr>
              <p:spPr>
                <a:xfrm rot="5400000">
                  <a:off x="3894133"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3" name="Прямая соединительная линия 212"/>
                <p:cNvCxnSpPr/>
                <p:nvPr/>
              </p:nvCxnSpPr>
              <p:spPr>
                <a:xfrm>
                  <a:off x="4071934" y="4714884"/>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4" name="Прямая соединительная линия 213"/>
                <p:cNvCxnSpPr/>
                <p:nvPr/>
              </p:nvCxnSpPr>
              <p:spPr>
                <a:xfrm rot="5400000" flipH="1" flipV="1">
                  <a:off x="417909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5" name="Прямая соединительная линия 214"/>
                <p:cNvCxnSpPr/>
                <p:nvPr/>
              </p:nvCxnSpPr>
              <p:spPr>
                <a:xfrm>
                  <a:off x="4357686" y="4357694"/>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6" name="Прямая соединительная линия 215"/>
                <p:cNvCxnSpPr/>
                <p:nvPr/>
              </p:nvCxnSpPr>
              <p:spPr>
                <a:xfrm rot="5400000">
                  <a:off x="4394199"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7" name="Прямая соединительная линия 216"/>
                <p:cNvCxnSpPr/>
                <p:nvPr/>
              </p:nvCxnSpPr>
              <p:spPr>
                <a:xfrm>
                  <a:off x="4572000" y="4714884"/>
                  <a:ext cx="85725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8" name="Прямая соединительная линия 217"/>
                <p:cNvCxnSpPr/>
                <p:nvPr/>
              </p:nvCxnSpPr>
              <p:spPr>
                <a:xfrm rot="5400000" flipH="1" flipV="1">
                  <a:off x="5251455" y="453549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9" name="Прямая соединительная линия 218"/>
                <p:cNvCxnSpPr/>
                <p:nvPr/>
              </p:nvCxnSpPr>
              <p:spPr>
                <a:xfrm>
                  <a:off x="5429256" y="4357694"/>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0" name="Прямая соединительная линия 219"/>
                <p:cNvCxnSpPr/>
                <p:nvPr/>
              </p:nvCxnSpPr>
              <p:spPr>
                <a:xfrm rot="5400000">
                  <a:off x="5965041" y="453628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1" name="Прямая соединительная линия 220"/>
                <p:cNvCxnSpPr/>
                <p:nvPr/>
              </p:nvCxnSpPr>
              <p:spPr>
                <a:xfrm>
                  <a:off x="6143636" y="4714884"/>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grpSp>
            <p:nvGrpSpPr>
              <p:cNvPr id="279" name="Группа 278"/>
              <p:cNvGrpSpPr/>
              <p:nvPr/>
            </p:nvGrpSpPr>
            <p:grpSpPr>
              <a:xfrm>
                <a:off x="929456" y="5428470"/>
                <a:ext cx="5642808" cy="359572"/>
                <a:chOff x="929456" y="5428470"/>
                <a:chExt cx="5642808" cy="359572"/>
              </a:xfrm>
            </p:grpSpPr>
            <p:cxnSp>
              <p:nvCxnSpPr>
                <p:cNvPr id="159" name="Прямая соединительная линия 158"/>
                <p:cNvCxnSpPr/>
                <p:nvPr/>
              </p:nvCxnSpPr>
              <p:spPr>
                <a:xfrm>
                  <a:off x="929456" y="5785660"/>
                  <a:ext cx="50006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2" name="Прямая соединительная линия 161"/>
                <p:cNvCxnSpPr/>
                <p:nvPr/>
              </p:nvCxnSpPr>
              <p:spPr>
                <a:xfrm rot="5400000" flipH="1" flipV="1">
                  <a:off x="1250927"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4" name="Прямая соединительная линия 163"/>
                <p:cNvCxnSpPr/>
                <p:nvPr/>
              </p:nvCxnSpPr>
              <p:spPr>
                <a:xfrm>
                  <a:off x="1428728"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6" name="Прямая соединительная линия 165"/>
                <p:cNvCxnSpPr/>
                <p:nvPr/>
              </p:nvCxnSpPr>
              <p:spPr>
                <a:xfrm rot="5400000">
                  <a:off x="1393009"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8" name="Прямая соединительная линия 167"/>
                <p:cNvCxnSpPr/>
                <p:nvPr/>
              </p:nvCxnSpPr>
              <p:spPr>
                <a:xfrm>
                  <a:off x="1571604" y="5786454"/>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rot="5400000" flipH="1" flipV="1">
                  <a:off x="2178827"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2" name="Прямая соединительная линия 171"/>
                <p:cNvCxnSpPr/>
                <p:nvPr/>
              </p:nvCxnSpPr>
              <p:spPr>
                <a:xfrm>
                  <a:off x="2357422"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4" name="Прямая соединительная линия 173"/>
                <p:cNvCxnSpPr/>
                <p:nvPr/>
              </p:nvCxnSpPr>
              <p:spPr>
                <a:xfrm rot="5400000">
                  <a:off x="2321703"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6" name="Прямая соединительная линия 175"/>
                <p:cNvCxnSpPr/>
                <p:nvPr/>
              </p:nvCxnSpPr>
              <p:spPr>
                <a:xfrm>
                  <a:off x="2500298" y="5786454"/>
                  <a:ext cx="64294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8" name="Прямая соединительная линия 177"/>
                <p:cNvCxnSpPr/>
                <p:nvPr/>
              </p:nvCxnSpPr>
              <p:spPr>
                <a:xfrm rot="5400000" flipH="1" flipV="1">
                  <a:off x="2964645"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0" name="Прямая соединительная линия 179"/>
                <p:cNvCxnSpPr/>
                <p:nvPr/>
              </p:nvCxnSpPr>
              <p:spPr>
                <a:xfrm>
                  <a:off x="3143240"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p:nvPr/>
              </p:nvCxnSpPr>
              <p:spPr>
                <a:xfrm rot="5400000">
                  <a:off x="3107521"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3" name="Прямая соединительная линия 222"/>
                <p:cNvCxnSpPr/>
                <p:nvPr/>
              </p:nvCxnSpPr>
              <p:spPr>
                <a:xfrm>
                  <a:off x="3286116" y="5786454"/>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5" name="Прямая соединительная линия 224"/>
                <p:cNvCxnSpPr/>
                <p:nvPr/>
              </p:nvCxnSpPr>
              <p:spPr>
                <a:xfrm rot="5400000" flipH="1" flipV="1">
                  <a:off x="3536149"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7" name="Прямая соединительная линия 226"/>
                <p:cNvCxnSpPr/>
                <p:nvPr/>
              </p:nvCxnSpPr>
              <p:spPr>
                <a:xfrm>
                  <a:off x="3714744"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9" name="Прямая соединительная линия 228"/>
                <p:cNvCxnSpPr/>
                <p:nvPr/>
              </p:nvCxnSpPr>
              <p:spPr>
                <a:xfrm rot="5400000">
                  <a:off x="3679819"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33" name="Прямая соединительная линия 232"/>
                <p:cNvCxnSpPr/>
                <p:nvPr/>
              </p:nvCxnSpPr>
              <p:spPr>
                <a:xfrm rot="5400000" flipH="1" flipV="1">
                  <a:off x="3751257"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37" name="Прямая соединительная линия 236"/>
                <p:cNvCxnSpPr/>
                <p:nvPr/>
              </p:nvCxnSpPr>
              <p:spPr>
                <a:xfrm rot="5400000">
                  <a:off x="3894133"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47" name="Прямая соединительная линия 246"/>
                <p:cNvCxnSpPr/>
                <p:nvPr/>
              </p:nvCxnSpPr>
              <p:spPr>
                <a:xfrm>
                  <a:off x="3857620" y="5786454"/>
                  <a:ext cx="7143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4" name="Прямая соединительная линия 253"/>
                <p:cNvCxnSpPr/>
                <p:nvPr/>
              </p:nvCxnSpPr>
              <p:spPr>
                <a:xfrm>
                  <a:off x="3929058"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5" name="Прямая соединительная линия 254"/>
                <p:cNvCxnSpPr/>
                <p:nvPr/>
              </p:nvCxnSpPr>
              <p:spPr>
                <a:xfrm rot="5400000" flipH="1" flipV="1">
                  <a:off x="4036215" y="5607859"/>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6" name="Прямая соединительная линия 255"/>
                <p:cNvCxnSpPr/>
                <p:nvPr/>
              </p:nvCxnSpPr>
              <p:spPr>
                <a:xfrm>
                  <a:off x="4214810"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7" name="Прямая соединительная линия 256"/>
                <p:cNvCxnSpPr/>
                <p:nvPr/>
              </p:nvCxnSpPr>
              <p:spPr>
                <a:xfrm rot="5400000">
                  <a:off x="4179885"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8" name="Прямая соединительная линия 257"/>
                <p:cNvCxnSpPr/>
                <p:nvPr/>
              </p:nvCxnSpPr>
              <p:spPr>
                <a:xfrm rot="5400000" flipH="1" flipV="1">
                  <a:off x="4251323"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9" name="Прямая соединительная линия 258"/>
                <p:cNvCxnSpPr/>
                <p:nvPr/>
              </p:nvCxnSpPr>
              <p:spPr>
                <a:xfrm rot="5400000">
                  <a:off x="4394199"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0" name="Прямая соединительная линия 259"/>
                <p:cNvCxnSpPr/>
                <p:nvPr/>
              </p:nvCxnSpPr>
              <p:spPr>
                <a:xfrm>
                  <a:off x="4357686" y="5786454"/>
                  <a:ext cx="7143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1" name="Прямая соединительная линия 260"/>
                <p:cNvCxnSpPr/>
                <p:nvPr/>
              </p:nvCxnSpPr>
              <p:spPr>
                <a:xfrm>
                  <a:off x="4429124" y="542926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5" name="Прямая соединительная линия 264"/>
                <p:cNvCxnSpPr/>
                <p:nvPr/>
              </p:nvCxnSpPr>
              <p:spPr>
                <a:xfrm>
                  <a:off x="4071934" y="5786454"/>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6" name="Прямая соединительная линия 265"/>
                <p:cNvCxnSpPr/>
                <p:nvPr/>
              </p:nvCxnSpPr>
              <p:spPr>
                <a:xfrm rot="5400000" flipH="1" flipV="1">
                  <a:off x="5108579"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7" name="Прямая соединительная линия 266"/>
                <p:cNvCxnSpPr/>
                <p:nvPr/>
              </p:nvCxnSpPr>
              <p:spPr>
                <a:xfrm>
                  <a:off x="5287174" y="5428470"/>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8" name="Прямая соединительная линия 267"/>
                <p:cNvCxnSpPr/>
                <p:nvPr/>
              </p:nvCxnSpPr>
              <p:spPr>
                <a:xfrm rot="5400000">
                  <a:off x="5251455"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9" name="Прямая соединительная линия 268"/>
                <p:cNvCxnSpPr/>
                <p:nvPr/>
              </p:nvCxnSpPr>
              <p:spPr>
                <a:xfrm>
                  <a:off x="4572000" y="5786454"/>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0" name="Прямая соединительная линия 269"/>
                <p:cNvCxnSpPr/>
                <p:nvPr/>
              </p:nvCxnSpPr>
              <p:spPr>
                <a:xfrm rot="5400000" flipH="1" flipV="1">
                  <a:off x="5822959"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1" name="Прямая соединительная линия 270"/>
                <p:cNvCxnSpPr/>
                <p:nvPr/>
              </p:nvCxnSpPr>
              <p:spPr>
                <a:xfrm>
                  <a:off x="6001554" y="5428470"/>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2" name="Прямая соединительная линия 271"/>
                <p:cNvCxnSpPr/>
                <p:nvPr/>
              </p:nvCxnSpPr>
              <p:spPr>
                <a:xfrm rot="5400000">
                  <a:off x="5965835" y="56070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4" name="Прямая соединительная линия 273"/>
                <p:cNvCxnSpPr/>
                <p:nvPr/>
              </p:nvCxnSpPr>
              <p:spPr>
                <a:xfrm>
                  <a:off x="5429256" y="5786454"/>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6" name="Прямая соединительная линия 275"/>
                <p:cNvCxnSpPr/>
                <p:nvPr/>
              </p:nvCxnSpPr>
              <p:spPr>
                <a:xfrm>
                  <a:off x="6143636" y="5786454"/>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282" name="Прямая соединительная линия 281"/>
              <p:cNvCxnSpPr/>
              <p:nvPr/>
            </p:nvCxnSpPr>
            <p:spPr>
              <a:xfrm rot="5400000">
                <a:off x="1142976" y="4429132"/>
                <a:ext cx="571504"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grpSp>
            <p:nvGrpSpPr>
              <p:cNvPr id="290" name="Группа 289"/>
              <p:cNvGrpSpPr/>
              <p:nvPr/>
            </p:nvGrpSpPr>
            <p:grpSpPr>
              <a:xfrm>
                <a:off x="1142976" y="4500570"/>
                <a:ext cx="785818" cy="1588"/>
                <a:chOff x="1142976" y="4500570"/>
                <a:chExt cx="785818" cy="1588"/>
              </a:xfrm>
            </p:grpSpPr>
            <p:cxnSp>
              <p:nvCxnSpPr>
                <p:cNvPr id="284" name="Прямая соединительная линия 283"/>
                <p:cNvCxnSpPr/>
                <p:nvPr/>
              </p:nvCxnSpPr>
              <p:spPr>
                <a:xfrm>
                  <a:off x="1142976" y="4500570"/>
                  <a:ext cx="642942" cy="1588"/>
                </a:xfrm>
                <a:prstGeom prst="line">
                  <a:avLst/>
                </a:prstGeom>
                <a:ln w="254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87" name="Прямая со стрелкой 286"/>
                <p:cNvCxnSpPr/>
                <p:nvPr/>
              </p:nvCxnSpPr>
              <p:spPr>
                <a:xfrm>
                  <a:off x="1142976" y="4500570"/>
                  <a:ext cx="285752"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9" name="Прямая со стрелкой 288"/>
                <p:cNvCxnSpPr/>
                <p:nvPr/>
              </p:nvCxnSpPr>
              <p:spPr>
                <a:xfrm rot="10800000">
                  <a:off x="1571604" y="4500570"/>
                  <a:ext cx="357190" cy="1588"/>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91" name="TextBox 290"/>
              <p:cNvSpPr txBox="1"/>
              <p:nvPr/>
            </p:nvSpPr>
            <p:spPr>
              <a:xfrm>
                <a:off x="1643042" y="4039285"/>
                <a:ext cx="500066" cy="492443"/>
              </a:xfrm>
              <a:prstGeom prst="rect">
                <a:avLst/>
              </a:prstGeom>
              <a:noFill/>
            </p:spPr>
            <p:txBody>
              <a:bodyPr wrap="square" rtlCol="0">
                <a:spAutoFit/>
              </a:bodyPr>
              <a:lstStyle/>
              <a:p>
                <a:r>
                  <a:rPr lang="el-GR" sz="2600" dirty="0"/>
                  <a:t>τ</a:t>
                </a:r>
                <a:r>
                  <a:rPr lang="en-US" sz="2600" baseline="-25000" dirty="0"/>
                  <a:t>d</a:t>
                </a:r>
                <a:endParaRPr lang="ru-RU" sz="2600" baseline="-25000" dirty="0"/>
              </a:p>
            </p:txBody>
          </p:sp>
          <p:grpSp>
            <p:nvGrpSpPr>
              <p:cNvPr id="302" name="Группа 301"/>
              <p:cNvGrpSpPr/>
              <p:nvPr/>
            </p:nvGrpSpPr>
            <p:grpSpPr>
              <a:xfrm>
                <a:off x="928662" y="5976257"/>
                <a:ext cx="5643602" cy="337457"/>
                <a:chOff x="928662" y="5976257"/>
                <a:chExt cx="5643602" cy="337457"/>
              </a:xfrm>
            </p:grpSpPr>
            <p:cxnSp>
              <p:nvCxnSpPr>
                <p:cNvPr id="293" name="Прямая соединительная линия 292"/>
                <p:cNvCxnSpPr/>
                <p:nvPr/>
              </p:nvCxnSpPr>
              <p:spPr>
                <a:xfrm>
                  <a:off x="928662" y="6286520"/>
                  <a:ext cx="1857388" cy="1588"/>
                </a:xfrm>
                <a:prstGeom prst="line">
                  <a:avLst/>
                </a:prstGeom>
                <a:ln w="165100">
                  <a:solidFill>
                    <a:schemeClr val="bg1">
                      <a:lumMod val="50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95" name="Прямая соединительная линия 294"/>
                <p:cNvCxnSpPr/>
                <p:nvPr/>
              </p:nvCxnSpPr>
              <p:spPr>
                <a:xfrm flipV="1">
                  <a:off x="2721429" y="5976257"/>
                  <a:ext cx="914400" cy="337457"/>
                </a:xfrm>
                <a:prstGeom prst="line">
                  <a:avLst/>
                </a:prstGeom>
                <a:ln w="165100">
                  <a:solidFill>
                    <a:schemeClr val="bg1">
                      <a:lumMod val="50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97" name="Прямая соединительная линия 296"/>
                <p:cNvCxnSpPr/>
                <p:nvPr/>
              </p:nvCxnSpPr>
              <p:spPr>
                <a:xfrm>
                  <a:off x="3571868" y="6000768"/>
                  <a:ext cx="928694" cy="1588"/>
                </a:xfrm>
                <a:prstGeom prst="line">
                  <a:avLst/>
                </a:prstGeom>
                <a:ln w="165100">
                  <a:solidFill>
                    <a:schemeClr val="bg1">
                      <a:lumMod val="50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99" name="Прямая соединительная линия 298"/>
                <p:cNvCxnSpPr/>
                <p:nvPr/>
              </p:nvCxnSpPr>
              <p:spPr>
                <a:xfrm>
                  <a:off x="4463143" y="5976257"/>
                  <a:ext cx="598714" cy="337457"/>
                </a:xfrm>
                <a:prstGeom prst="line">
                  <a:avLst/>
                </a:prstGeom>
                <a:ln w="165100">
                  <a:solidFill>
                    <a:schemeClr val="bg1">
                      <a:lumMod val="50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01" name="Прямая соединительная линия 300"/>
                <p:cNvCxnSpPr/>
                <p:nvPr/>
              </p:nvCxnSpPr>
              <p:spPr>
                <a:xfrm>
                  <a:off x="5000628" y="6286520"/>
                  <a:ext cx="1571636" cy="1588"/>
                </a:xfrm>
                <a:prstGeom prst="line">
                  <a:avLst/>
                </a:prstGeom>
                <a:ln w="165100">
                  <a:solidFill>
                    <a:schemeClr val="bg1">
                      <a:lumMod val="50000"/>
                    </a:schemeClr>
                  </a:solidFill>
                  <a:tailEnd type="none" w="med" len="lg"/>
                </a:ln>
              </p:spPr>
              <p:style>
                <a:lnRef idx="1">
                  <a:schemeClr val="accent1"/>
                </a:lnRef>
                <a:fillRef idx="0">
                  <a:schemeClr val="accent1"/>
                </a:fillRef>
                <a:effectRef idx="0">
                  <a:schemeClr val="accent1"/>
                </a:effectRef>
                <a:fontRef idx="minor">
                  <a:schemeClr val="tx1"/>
                </a:fontRef>
              </p:style>
            </p:cxnSp>
          </p:grpSp>
        </p:grpSp>
        <p:sp>
          <p:nvSpPr>
            <p:cNvPr id="308" name="TextBox 307"/>
            <p:cNvSpPr txBox="1"/>
            <p:nvPr/>
          </p:nvSpPr>
          <p:spPr>
            <a:xfrm>
              <a:off x="1643042" y="3714752"/>
              <a:ext cx="642942"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sp>
          <p:nvSpPr>
            <p:cNvPr id="309" name="TextBox 308"/>
            <p:cNvSpPr txBox="1"/>
            <p:nvPr/>
          </p:nvSpPr>
          <p:spPr>
            <a:xfrm>
              <a:off x="1643042" y="4286256"/>
              <a:ext cx="642942" cy="430887"/>
            </a:xfrm>
            <a:prstGeom prst="rect">
              <a:avLst/>
            </a:prstGeom>
            <a:noFill/>
          </p:spPr>
          <p:txBody>
            <a:bodyPr wrap="square" rtlCol="0">
              <a:spAutoFit/>
            </a:bodyPr>
            <a:lstStyle/>
            <a:p>
              <a:pPr algn="ctr"/>
              <a:r>
                <a:rPr lang="en-US" sz="2200" b="1" dirty="0">
                  <a:solidFill>
                    <a:srgbClr val="FF0000"/>
                  </a:solidFill>
                </a:rPr>
                <a:t>2</a:t>
              </a:r>
              <a:endParaRPr lang="ru-RU" sz="2200" b="1" dirty="0">
                <a:solidFill>
                  <a:srgbClr val="FF0000"/>
                </a:solidFill>
              </a:endParaRPr>
            </a:p>
          </p:txBody>
        </p:sp>
        <p:sp>
          <p:nvSpPr>
            <p:cNvPr id="310" name="TextBox 309"/>
            <p:cNvSpPr txBox="1"/>
            <p:nvPr/>
          </p:nvSpPr>
          <p:spPr>
            <a:xfrm>
              <a:off x="1643042" y="4857760"/>
              <a:ext cx="642942" cy="430887"/>
            </a:xfrm>
            <a:prstGeom prst="rect">
              <a:avLst/>
            </a:prstGeom>
            <a:noFill/>
          </p:spPr>
          <p:txBody>
            <a:bodyPr wrap="square" rtlCol="0">
              <a:spAutoFit/>
            </a:bodyPr>
            <a:lstStyle/>
            <a:p>
              <a:pPr algn="ctr"/>
              <a:r>
                <a:rPr lang="en-US" sz="2200" b="1" dirty="0">
                  <a:solidFill>
                    <a:srgbClr val="FF0000"/>
                  </a:solidFill>
                </a:rPr>
                <a:t>3</a:t>
              </a:r>
              <a:endParaRPr lang="ru-RU" sz="2200" b="1" dirty="0">
                <a:solidFill>
                  <a:srgbClr val="FF0000"/>
                </a:solidFill>
              </a:endParaRPr>
            </a:p>
          </p:txBody>
        </p:sp>
        <p:sp>
          <p:nvSpPr>
            <p:cNvPr id="311" name="TextBox 310"/>
            <p:cNvSpPr txBox="1"/>
            <p:nvPr/>
          </p:nvSpPr>
          <p:spPr>
            <a:xfrm>
              <a:off x="1643042" y="5357826"/>
              <a:ext cx="642942" cy="430887"/>
            </a:xfrm>
            <a:prstGeom prst="rect">
              <a:avLst/>
            </a:prstGeom>
            <a:noFill/>
          </p:spPr>
          <p:txBody>
            <a:bodyPr wrap="square" rtlCol="0">
              <a:spAutoFit/>
            </a:bodyPr>
            <a:lstStyle/>
            <a:p>
              <a:pPr algn="ctr"/>
              <a:r>
                <a:rPr lang="en-US" sz="2200" b="1" dirty="0">
                  <a:solidFill>
                    <a:srgbClr val="FF0000"/>
                  </a:solidFill>
                </a:rPr>
                <a:t>4</a:t>
              </a:r>
              <a:endParaRPr lang="ru-RU" sz="2200" b="1" dirty="0">
                <a:solidFill>
                  <a:srgbClr val="FF0000"/>
                </a:solidFill>
              </a:endParaRPr>
            </a:p>
          </p:txBody>
        </p:sp>
        <p:sp>
          <p:nvSpPr>
            <p:cNvPr id="312" name="TextBox 311"/>
            <p:cNvSpPr txBox="1"/>
            <p:nvPr/>
          </p:nvSpPr>
          <p:spPr>
            <a:xfrm>
              <a:off x="1643042" y="5929330"/>
              <a:ext cx="642942" cy="430887"/>
            </a:xfrm>
            <a:prstGeom prst="rect">
              <a:avLst/>
            </a:prstGeom>
            <a:noFill/>
          </p:spPr>
          <p:txBody>
            <a:bodyPr wrap="square" rtlCol="0">
              <a:spAutoFit/>
            </a:bodyPr>
            <a:lstStyle/>
            <a:p>
              <a:pPr algn="ctr"/>
              <a:r>
                <a:rPr lang="en-US" sz="2200" b="1" dirty="0">
                  <a:solidFill>
                    <a:srgbClr val="FF0000"/>
                  </a:solidFill>
                </a:rPr>
                <a:t>5</a:t>
              </a:r>
              <a:endParaRPr lang="ru-RU" sz="2200" b="1" dirty="0">
                <a:solidFill>
                  <a:srgbClr val="FF0000"/>
                </a:solidFill>
              </a:endParaRPr>
            </a:p>
          </p:txBody>
        </p:sp>
      </p:grpSp>
    </p:spTree>
    <p:extLst>
      <p:ext uri="{BB962C8B-B14F-4D97-AF65-F5344CB8AC3E}">
        <p14:creationId xmlns:p14="http://schemas.microsoft.com/office/powerpoint/2010/main" val="902283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Группа 44"/>
          <p:cNvGrpSpPr/>
          <p:nvPr/>
        </p:nvGrpSpPr>
        <p:grpSpPr>
          <a:xfrm>
            <a:off x="3952860" y="1285860"/>
            <a:ext cx="4071966" cy="1500198"/>
            <a:chOff x="1000100" y="1285860"/>
            <a:chExt cx="4071966" cy="1500198"/>
          </a:xfrm>
        </p:grpSpPr>
        <p:cxnSp>
          <p:nvCxnSpPr>
            <p:cNvPr id="5" name="Прямая соединительная линия 4"/>
            <p:cNvCxnSpPr/>
            <p:nvPr/>
          </p:nvCxnSpPr>
          <p:spPr>
            <a:xfrm>
              <a:off x="1500166" y="2571744"/>
              <a:ext cx="264320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1500166" y="1785926"/>
              <a:ext cx="264320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 name="Группа 187"/>
            <p:cNvGrpSpPr/>
            <p:nvPr/>
          </p:nvGrpSpPr>
          <p:grpSpPr>
            <a:xfrm>
              <a:off x="2143108" y="1571612"/>
              <a:ext cx="428628" cy="428628"/>
              <a:chOff x="6143636" y="2500306"/>
              <a:chExt cx="428628" cy="428628"/>
            </a:xfrm>
          </p:grpSpPr>
          <p:sp>
            <p:nvSpPr>
              <p:cNvPr id="39" name="Скругленный прямоугольник 38"/>
              <p:cNvSpPr/>
              <p:nvPr/>
            </p:nvSpPr>
            <p:spPr>
              <a:xfrm>
                <a:off x="614363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40" name="Полилиния 35"/>
              <p:cNvSpPr/>
              <p:nvPr/>
            </p:nvSpPr>
            <p:spPr>
              <a:xfrm>
                <a:off x="622620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 name="Полилиния 36"/>
              <p:cNvSpPr/>
              <p:nvPr/>
            </p:nvSpPr>
            <p:spPr>
              <a:xfrm>
                <a:off x="621507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2" name="Прямая соединительная линия 37"/>
              <p:cNvCxnSpPr/>
              <p:nvPr/>
            </p:nvCxnSpPr>
            <p:spPr>
              <a:xfrm rot="5400000">
                <a:off x="6321607" y="274240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 name="Скругленный прямоугольник 7"/>
            <p:cNvSpPr/>
            <p:nvPr/>
          </p:nvSpPr>
          <p:spPr>
            <a:xfrm>
              <a:off x="4143372" y="1571612"/>
              <a:ext cx="428628" cy="121444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grpSp>
          <p:nvGrpSpPr>
            <p:cNvPr id="10" name="Группа 206"/>
            <p:cNvGrpSpPr/>
            <p:nvPr/>
          </p:nvGrpSpPr>
          <p:grpSpPr>
            <a:xfrm>
              <a:off x="2143108" y="2357430"/>
              <a:ext cx="428628" cy="428628"/>
              <a:chOff x="1500166" y="2500306"/>
              <a:chExt cx="428628" cy="428628"/>
            </a:xfrm>
          </p:grpSpPr>
          <p:sp>
            <p:nvSpPr>
              <p:cNvPr id="30" name="Скругленный прямоугольник 29"/>
              <p:cNvSpPr/>
              <p:nvPr/>
            </p:nvSpPr>
            <p:spPr>
              <a:xfrm>
                <a:off x="1500166" y="2500306"/>
                <a:ext cx="428628"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1" name="Полилиния 30"/>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Полилиния 31"/>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3" name="Прямая соединительная линия 32"/>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6" name="Скругленный прямоугольник 25"/>
            <p:cNvSpPr/>
            <p:nvPr/>
          </p:nvSpPr>
          <p:spPr>
            <a:xfrm>
              <a:off x="3000364" y="1571612"/>
              <a:ext cx="714380"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НФ</a:t>
              </a:r>
              <a:endParaRPr lang="ru-RU" sz="2600" b="1" dirty="0">
                <a:solidFill>
                  <a:schemeClr val="tx1"/>
                </a:solidFill>
              </a:endParaRPr>
            </a:p>
          </p:txBody>
        </p:sp>
        <p:cxnSp>
          <p:nvCxnSpPr>
            <p:cNvPr id="12" name="Прямая соединительная линия 11"/>
            <p:cNvCxnSpPr/>
            <p:nvPr/>
          </p:nvCxnSpPr>
          <p:spPr>
            <a:xfrm rot="5400000">
              <a:off x="1107257" y="217883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V="1">
              <a:off x="4572000" y="2214554"/>
              <a:ext cx="500066" cy="340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rot="10800000">
              <a:off x="1071538" y="2214554"/>
              <a:ext cx="428628" cy="1588"/>
            </a:xfrm>
            <a:prstGeom prst="line">
              <a:avLst/>
            </a:prstGeom>
            <a:ln w="38100">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2000" y="1785926"/>
              <a:ext cx="357190" cy="430887"/>
            </a:xfrm>
            <a:prstGeom prst="rect">
              <a:avLst/>
            </a:prstGeom>
            <a:noFill/>
          </p:spPr>
          <p:txBody>
            <a:bodyPr wrap="square" rtlCol="0">
              <a:spAutoFit/>
            </a:bodyPr>
            <a:lstStyle/>
            <a:p>
              <a:pPr algn="ctr"/>
              <a:r>
                <a:rPr lang="ru-RU" sz="2200" b="1" dirty="0">
                  <a:solidFill>
                    <a:srgbClr val="FF0000"/>
                  </a:solidFill>
                </a:rPr>
                <a:t>5</a:t>
              </a:r>
              <a:endParaRPr lang="ru-RU" sz="2200" b="1" dirty="0">
                <a:solidFill>
                  <a:srgbClr val="FF0000"/>
                </a:solidFill>
              </a:endParaRPr>
            </a:p>
          </p:txBody>
        </p:sp>
        <p:sp>
          <p:nvSpPr>
            <p:cNvPr id="18" name="TextBox 17"/>
            <p:cNvSpPr txBox="1"/>
            <p:nvPr/>
          </p:nvSpPr>
          <p:spPr>
            <a:xfrm>
              <a:off x="1000100" y="1714488"/>
              <a:ext cx="357190"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sp>
          <p:nvSpPr>
            <p:cNvPr id="19" name="TextBox 18"/>
            <p:cNvSpPr txBox="1"/>
            <p:nvPr/>
          </p:nvSpPr>
          <p:spPr>
            <a:xfrm>
              <a:off x="2571736" y="1285860"/>
              <a:ext cx="357190" cy="430887"/>
            </a:xfrm>
            <a:prstGeom prst="rect">
              <a:avLst/>
            </a:prstGeom>
            <a:noFill/>
          </p:spPr>
          <p:txBody>
            <a:bodyPr wrap="square" rtlCol="0">
              <a:spAutoFit/>
            </a:bodyPr>
            <a:lstStyle/>
            <a:p>
              <a:pPr algn="ctr"/>
              <a:r>
                <a:rPr lang="ru-RU" sz="2200" b="1" dirty="0">
                  <a:solidFill>
                    <a:srgbClr val="FF0000"/>
                  </a:solidFill>
                </a:rPr>
                <a:t>2</a:t>
              </a:r>
              <a:endParaRPr lang="ru-RU" sz="2200" b="1" dirty="0">
                <a:solidFill>
                  <a:srgbClr val="FF0000"/>
                </a:solidFill>
              </a:endParaRPr>
            </a:p>
          </p:txBody>
        </p:sp>
        <p:sp>
          <p:nvSpPr>
            <p:cNvPr id="20" name="TextBox 19"/>
            <p:cNvSpPr txBox="1"/>
            <p:nvPr/>
          </p:nvSpPr>
          <p:spPr>
            <a:xfrm>
              <a:off x="3786182" y="1285860"/>
              <a:ext cx="357190" cy="430887"/>
            </a:xfrm>
            <a:prstGeom prst="rect">
              <a:avLst/>
            </a:prstGeom>
            <a:noFill/>
          </p:spPr>
          <p:txBody>
            <a:bodyPr wrap="square" rtlCol="0">
              <a:spAutoFit/>
            </a:bodyPr>
            <a:lstStyle/>
            <a:p>
              <a:pPr algn="ctr"/>
              <a:r>
                <a:rPr lang="ru-RU" sz="2200" b="1" dirty="0">
                  <a:solidFill>
                    <a:srgbClr val="FF0000"/>
                  </a:solidFill>
                </a:rPr>
                <a:t>4</a:t>
              </a:r>
              <a:endParaRPr lang="ru-RU" sz="2200" b="1" dirty="0">
                <a:solidFill>
                  <a:srgbClr val="FF0000"/>
                </a:solidFill>
              </a:endParaRPr>
            </a:p>
          </p:txBody>
        </p:sp>
        <p:sp>
          <p:nvSpPr>
            <p:cNvPr id="21" name="TextBox 20"/>
            <p:cNvSpPr txBox="1"/>
            <p:nvPr/>
          </p:nvSpPr>
          <p:spPr>
            <a:xfrm>
              <a:off x="2571736" y="2071678"/>
              <a:ext cx="357190" cy="430887"/>
            </a:xfrm>
            <a:prstGeom prst="rect">
              <a:avLst/>
            </a:prstGeom>
            <a:noFill/>
          </p:spPr>
          <p:txBody>
            <a:bodyPr wrap="square" rtlCol="0">
              <a:spAutoFit/>
            </a:bodyPr>
            <a:lstStyle/>
            <a:p>
              <a:pPr algn="ctr"/>
              <a:r>
                <a:rPr lang="ru-RU" sz="2200" b="1" dirty="0">
                  <a:solidFill>
                    <a:srgbClr val="FF0000"/>
                  </a:solidFill>
                </a:rPr>
                <a:t>3</a:t>
              </a:r>
              <a:endParaRPr lang="ru-RU" sz="2200" b="1" dirty="0">
                <a:solidFill>
                  <a:srgbClr val="FF0000"/>
                </a:solidFill>
              </a:endParaRPr>
            </a:p>
          </p:txBody>
        </p:sp>
      </p:grpSp>
      <p:sp>
        <p:nvSpPr>
          <p:cNvPr id="27"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Подавитель высокочастотных помех</a:t>
            </a:r>
          </a:p>
        </p:txBody>
      </p:sp>
      <p:grpSp>
        <p:nvGrpSpPr>
          <p:cNvPr id="38" name="Группа 37"/>
          <p:cNvGrpSpPr/>
          <p:nvPr/>
        </p:nvGrpSpPr>
        <p:grpSpPr>
          <a:xfrm>
            <a:off x="4381488" y="3071810"/>
            <a:ext cx="2786082" cy="3571876"/>
            <a:chOff x="4357686" y="2928934"/>
            <a:chExt cx="2786082" cy="3571876"/>
          </a:xfrm>
        </p:grpSpPr>
        <p:pic>
          <p:nvPicPr>
            <p:cNvPr id="28" name="Picture 2" descr="picture"/>
            <p:cNvPicPr preferRelativeResize="0">
              <a:picLocks noChangeArrowheads="1"/>
            </p:cNvPicPr>
            <p:nvPr/>
          </p:nvPicPr>
          <p:blipFill>
            <a:blip r:embed="rId2" cstate="print"/>
            <a:srcRect/>
            <a:stretch>
              <a:fillRect/>
            </a:stretch>
          </p:blipFill>
          <p:spPr bwMode="auto">
            <a:xfrm>
              <a:off x="5072066" y="2928934"/>
              <a:ext cx="2071702" cy="3571876"/>
            </a:xfrm>
            <a:prstGeom prst="rect">
              <a:avLst/>
            </a:prstGeom>
            <a:solidFill>
              <a:srgbClr val="FFFFFF"/>
            </a:solidFill>
            <a:ln w="9525">
              <a:noFill/>
              <a:round/>
              <a:headEnd/>
              <a:tailEnd/>
            </a:ln>
          </p:spPr>
        </p:pic>
        <p:sp>
          <p:nvSpPr>
            <p:cNvPr id="29" name="TextBox 28"/>
            <p:cNvSpPr txBox="1"/>
            <p:nvPr/>
          </p:nvSpPr>
          <p:spPr>
            <a:xfrm>
              <a:off x="4357686" y="3143248"/>
              <a:ext cx="642942" cy="430887"/>
            </a:xfrm>
            <a:prstGeom prst="rect">
              <a:avLst/>
            </a:prstGeom>
            <a:noFill/>
          </p:spPr>
          <p:txBody>
            <a:bodyPr wrap="square" rtlCol="0">
              <a:spAutoFit/>
            </a:bodyPr>
            <a:lstStyle/>
            <a:p>
              <a:pPr algn="ctr"/>
              <a:r>
                <a:rPr lang="ru-RU" sz="2200" b="1" dirty="0">
                  <a:solidFill>
                    <a:srgbClr val="FF0000"/>
                  </a:solidFill>
                </a:rPr>
                <a:t>1</a:t>
              </a:r>
              <a:endParaRPr lang="ru-RU" sz="2200" b="1" dirty="0">
                <a:solidFill>
                  <a:srgbClr val="FF0000"/>
                </a:solidFill>
              </a:endParaRPr>
            </a:p>
          </p:txBody>
        </p:sp>
        <p:sp>
          <p:nvSpPr>
            <p:cNvPr id="34" name="TextBox 33"/>
            <p:cNvSpPr txBox="1"/>
            <p:nvPr/>
          </p:nvSpPr>
          <p:spPr>
            <a:xfrm>
              <a:off x="4357686" y="3714752"/>
              <a:ext cx="642942" cy="430887"/>
            </a:xfrm>
            <a:prstGeom prst="rect">
              <a:avLst/>
            </a:prstGeom>
            <a:noFill/>
          </p:spPr>
          <p:txBody>
            <a:bodyPr wrap="square" rtlCol="0">
              <a:spAutoFit/>
            </a:bodyPr>
            <a:lstStyle/>
            <a:p>
              <a:pPr algn="ctr"/>
              <a:r>
                <a:rPr lang="ru-RU" sz="2200" b="1" dirty="0">
                  <a:solidFill>
                    <a:srgbClr val="FF0000"/>
                  </a:solidFill>
                </a:rPr>
                <a:t>2</a:t>
              </a:r>
              <a:endParaRPr lang="ru-RU" sz="2200" b="1" dirty="0">
                <a:solidFill>
                  <a:srgbClr val="FF0000"/>
                </a:solidFill>
              </a:endParaRPr>
            </a:p>
          </p:txBody>
        </p:sp>
        <p:sp>
          <p:nvSpPr>
            <p:cNvPr id="35" name="TextBox 34"/>
            <p:cNvSpPr txBox="1"/>
            <p:nvPr/>
          </p:nvSpPr>
          <p:spPr>
            <a:xfrm>
              <a:off x="4357686" y="4500570"/>
              <a:ext cx="642942" cy="430887"/>
            </a:xfrm>
            <a:prstGeom prst="rect">
              <a:avLst/>
            </a:prstGeom>
            <a:noFill/>
          </p:spPr>
          <p:txBody>
            <a:bodyPr wrap="square" rtlCol="0">
              <a:spAutoFit/>
            </a:bodyPr>
            <a:lstStyle/>
            <a:p>
              <a:pPr algn="ctr"/>
              <a:r>
                <a:rPr lang="ru-RU" sz="2200" b="1" dirty="0">
                  <a:solidFill>
                    <a:srgbClr val="FF0000"/>
                  </a:solidFill>
                </a:rPr>
                <a:t>3</a:t>
              </a:r>
              <a:endParaRPr lang="ru-RU" sz="2200" b="1" dirty="0">
                <a:solidFill>
                  <a:srgbClr val="FF0000"/>
                </a:solidFill>
              </a:endParaRPr>
            </a:p>
          </p:txBody>
        </p:sp>
        <p:sp>
          <p:nvSpPr>
            <p:cNvPr id="36" name="TextBox 35"/>
            <p:cNvSpPr txBox="1"/>
            <p:nvPr/>
          </p:nvSpPr>
          <p:spPr>
            <a:xfrm>
              <a:off x="4357686" y="5143512"/>
              <a:ext cx="642942" cy="430887"/>
            </a:xfrm>
            <a:prstGeom prst="rect">
              <a:avLst/>
            </a:prstGeom>
            <a:noFill/>
          </p:spPr>
          <p:txBody>
            <a:bodyPr wrap="square" rtlCol="0">
              <a:spAutoFit/>
            </a:bodyPr>
            <a:lstStyle/>
            <a:p>
              <a:pPr algn="ctr"/>
              <a:r>
                <a:rPr lang="ru-RU" sz="2200" b="1" dirty="0">
                  <a:solidFill>
                    <a:srgbClr val="FF0000"/>
                  </a:solidFill>
                </a:rPr>
                <a:t>4</a:t>
              </a:r>
              <a:endParaRPr lang="ru-RU" sz="2200" b="1" dirty="0">
                <a:solidFill>
                  <a:srgbClr val="FF0000"/>
                </a:solidFill>
              </a:endParaRPr>
            </a:p>
          </p:txBody>
        </p:sp>
        <p:sp>
          <p:nvSpPr>
            <p:cNvPr id="37" name="TextBox 36"/>
            <p:cNvSpPr txBox="1"/>
            <p:nvPr/>
          </p:nvSpPr>
          <p:spPr>
            <a:xfrm>
              <a:off x="4357686" y="5929330"/>
              <a:ext cx="642942" cy="430887"/>
            </a:xfrm>
            <a:prstGeom prst="rect">
              <a:avLst/>
            </a:prstGeom>
            <a:noFill/>
          </p:spPr>
          <p:txBody>
            <a:bodyPr wrap="square" rtlCol="0">
              <a:spAutoFit/>
            </a:bodyPr>
            <a:lstStyle/>
            <a:p>
              <a:pPr algn="ctr"/>
              <a:r>
                <a:rPr lang="ru-RU" sz="2200" b="1" dirty="0">
                  <a:solidFill>
                    <a:srgbClr val="FF0000"/>
                  </a:solidFill>
                </a:rPr>
                <a:t>5</a:t>
              </a:r>
              <a:endParaRPr lang="ru-RU" sz="2200" b="1" dirty="0">
                <a:solidFill>
                  <a:srgbClr val="FF0000"/>
                </a:solidFill>
              </a:endParaRPr>
            </a:p>
          </p:txBody>
        </p:sp>
      </p:grpSp>
    </p:spTree>
    <p:extLst>
      <p:ext uri="{BB962C8B-B14F-4D97-AF65-F5344CB8AC3E}">
        <p14:creationId xmlns:p14="http://schemas.microsoft.com/office/powerpoint/2010/main" val="3441778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Группа 142"/>
          <p:cNvGrpSpPr/>
          <p:nvPr/>
        </p:nvGrpSpPr>
        <p:grpSpPr>
          <a:xfrm>
            <a:off x="4543449" y="2357430"/>
            <a:ext cx="2633686" cy="2500306"/>
            <a:chOff x="6786578" y="1071546"/>
            <a:chExt cx="2079225" cy="2500306"/>
          </a:xfrm>
        </p:grpSpPr>
        <p:sp>
          <p:nvSpPr>
            <p:cNvPr id="55" name="TextBox 54"/>
            <p:cNvSpPr txBox="1"/>
            <p:nvPr/>
          </p:nvSpPr>
          <p:spPr>
            <a:xfrm>
              <a:off x="6997131" y="1142984"/>
              <a:ext cx="571504" cy="430887"/>
            </a:xfrm>
            <a:prstGeom prst="rect">
              <a:avLst/>
            </a:prstGeom>
            <a:noFill/>
          </p:spPr>
          <p:txBody>
            <a:bodyPr wrap="square" rtlCol="0">
              <a:spAutoFit/>
            </a:bodyPr>
            <a:lstStyle/>
            <a:p>
              <a:pPr algn="ctr"/>
              <a:r>
                <a:rPr lang="en-US" sz="2200" b="1" dirty="0"/>
                <a:t>4</a:t>
              </a:r>
              <a:endParaRPr lang="ru-RU" sz="2200" b="1" dirty="0"/>
            </a:p>
          </p:txBody>
        </p:sp>
        <p:sp>
          <p:nvSpPr>
            <p:cNvPr id="57" name="Скругленный прямоугольник 56"/>
            <p:cNvSpPr/>
            <p:nvPr/>
          </p:nvSpPr>
          <p:spPr>
            <a:xfrm>
              <a:off x="6786578" y="1500174"/>
              <a:ext cx="943734" cy="171451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l-GR" sz="2600" b="1" dirty="0">
                  <a:solidFill>
                    <a:schemeClr val="tx1"/>
                  </a:solidFill>
                  <a:latin typeface="Times New Roman"/>
                  <a:cs typeface="Times New Roman"/>
                </a:rPr>
                <a:t>φ</a:t>
              </a:r>
              <a:endParaRPr lang="ru-RU" sz="2600" b="1" dirty="0">
                <a:solidFill>
                  <a:schemeClr val="tx1"/>
                </a:solidFill>
              </a:endParaRPr>
            </a:p>
          </p:txBody>
        </p:sp>
        <p:sp>
          <p:nvSpPr>
            <p:cNvPr id="159" name="Скругленный прямоугольник 158"/>
            <p:cNvSpPr/>
            <p:nvPr/>
          </p:nvSpPr>
          <p:spPr>
            <a:xfrm>
              <a:off x="8012304" y="1500174"/>
              <a:ext cx="789577" cy="207167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600" b="1" dirty="0">
                  <a:solidFill>
                    <a:schemeClr val="tx1"/>
                  </a:solidFill>
                </a:rPr>
                <a:t>K</a:t>
              </a:r>
              <a:endParaRPr lang="ru-RU" sz="2600" b="1" dirty="0">
                <a:solidFill>
                  <a:schemeClr val="tx1"/>
                </a:solidFill>
              </a:endParaRPr>
            </a:p>
          </p:txBody>
        </p:sp>
        <p:sp>
          <p:nvSpPr>
            <p:cNvPr id="177" name="TextBox 176"/>
            <p:cNvSpPr txBox="1"/>
            <p:nvPr/>
          </p:nvSpPr>
          <p:spPr>
            <a:xfrm>
              <a:off x="8294298" y="1071546"/>
              <a:ext cx="571505" cy="430887"/>
            </a:xfrm>
            <a:prstGeom prst="rect">
              <a:avLst/>
            </a:prstGeom>
            <a:noFill/>
          </p:spPr>
          <p:txBody>
            <a:bodyPr wrap="square" rtlCol="0">
              <a:spAutoFit/>
            </a:bodyPr>
            <a:lstStyle/>
            <a:p>
              <a:pPr algn="ctr"/>
              <a:r>
                <a:rPr lang="en-US" sz="2200" b="1" dirty="0"/>
                <a:t>5</a:t>
              </a:r>
              <a:endParaRPr lang="ru-RU" sz="2200" b="1" dirty="0"/>
            </a:p>
          </p:txBody>
        </p:sp>
      </p:grpSp>
      <p:grpSp>
        <p:nvGrpSpPr>
          <p:cNvPr id="60" name="Группа 257"/>
          <p:cNvGrpSpPr/>
          <p:nvPr/>
        </p:nvGrpSpPr>
        <p:grpSpPr>
          <a:xfrm>
            <a:off x="2166942" y="2643182"/>
            <a:ext cx="571504" cy="940836"/>
            <a:chOff x="3143240" y="3786190"/>
            <a:chExt cx="571504" cy="940836"/>
          </a:xfrm>
        </p:grpSpPr>
        <p:grpSp>
          <p:nvGrpSpPr>
            <p:cNvPr id="94" name="Группа 225"/>
            <p:cNvGrpSpPr/>
            <p:nvPr/>
          </p:nvGrpSpPr>
          <p:grpSpPr>
            <a:xfrm>
              <a:off x="3143240" y="4143380"/>
              <a:ext cx="571504" cy="583646"/>
              <a:chOff x="3143240" y="4000504"/>
              <a:chExt cx="571504" cy="583646"/>
            </a:xfrm>
          </p:grpSpPr>
          <p:sp>
            <p:nvSpPr>
              <p:cNvPr id="96" name="Скругленный прямоугольник 95"/>
              <p:cNvSpPr/>
              <p:nvPr/>
            </p:nvSpPr>
            <p:spPr>
              <a:xfrm>
                <a:off x="3143240" y="4000504"/>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97" name="TextBox 96"/>
              <p:cNvSpPr txBox="1"/>
              <p:nvPr/>
            </p:nvSpPr>
            <p:spPr>
              <a:xfrm>
                <a:off x="3214678" y="4214818"/>
                <a:ext cx="428628" cy="369332"/>
              </a:xfrm>
              <a:prstGeom prst="rect">
                <a:avLst/>
              </a:prstGeom>
              <a:noFill/>
            </p:spPr>
            <p:txBody>
              <a:bodyPr wrap="square" rtlCol="0">
                <a:spAutoFit/>
              </a:bodyPr>
              <a:lstStyle/>
              <a:p>
                <a:pPr algn="ctr"/>
                <a:r>
                  <a:rPr lang="en-US" b="1" dirty="0"/>
                  <a:t>F</a:t>
                </a:r>
                <a:r>
                  <a:rPr lang="en-US" b="1" baseline="-25000" dirty="0"/>
                  <a:t>H</a:t>
                </a:r>
                <a:endParaRPr lang="ru-RU" b="1" baseline="-25000" dirty="0"/>
              </a:p>
            </p:txBody>
          </p:sp>
          <p:grpSp>
            <p:nvGrpSpPr>
              <p:cNvPr id="98" name="Группа 224"/>
              <p:cNvGrpSpPr/>
              <p:nvPr/>
            </p:nvGrpSpPr>
            <p:grpSpPr>
              <a:xfrm>
                <a:off x="3214678" y="4071942"/>
                <a:ext cx="428628" cy="144464"/>
                <a:chOff x="4286248" y="4214818"/>
                <a:chExt cx="428628" cy="144464"/>
              </a:xfrm>
            </p:grpSpPr>
            <p:cxnSp>
              <p:nvCxnSpPr>
                <p:cNvPr id="99" name="Прямая соединительная линия 98"/>
                <p:cNvCxnSpPr/>
                <p:nvPr/>
              </p:nvCxnSpPr>
              <p:spPr>
                <a:xfrm>
                  <a:off x="4286248" y="435769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a:xfrm rot="5400000" flipH="1" flipV="1">
                  <a:off x="4357686" y="428625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p:cNvCxnSpPr/>
                <p:nvPr/>
              </p:nvCxnSpPr>
              <p:spPr>
                <a:xfrm>
                  <a:off x="4429124" y="421481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rot="5400000">
                  <a:off x="4500562" y="428625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a:off x="4572000" y="435769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95" name="TextBox 94"/>
            <p:cNvSpPr txBox="1"/>
            <p:nvPr/>
          </p:nvSpPr>
          <p:spPr>
            <a:xfrm>
              <a:off x="3214678" y="3786190"/>
              <a:ext cx="428628" cy="430887"/>
            </a:xfrm>
            <a:prstGeom prst="rect">
              <a:avLst/>
            </a:prstGeom>
            <a:noFill/>
          </p:spPr>
          <p:txBody>
            <a:bodyPr wrap="square" rtlCol="0">
              <a:spAutoFit/>
            </a:bodyPr>
            <a:lstStyle/>
            <a:p>
              <a:pPr algn="ctr"/>
              <a:r>
                <a:rPr lang="en-US" sz="2200" b="1" dirty="0"/>
                <a:t>2</a:t>
              </a:r>
              <a:endParaRPr lang="ru-RU" sz="2200" b="1" dirty="0"/>
            </a:p>
          </p:txBody>
        </p:sp>
      </p:grpSp>
      <p:grpSp>
        <p:nvGrpSpPr>
          <p:cNvPr id="198" name="Группа 197"/>
          <p:cNvGrpSpPr/>
          <p:nvPr/>
        </p:nvGrpSpPr>
        <p:grpSpPr>
          <a:xfrm>
            <a:off x="9024995" y="2571744"/>
            <a:ext cx="714380" cy="1071570"/>
            <a:chOff x="7786710" y="4429132"/>
            <a:chExt cx="714380" cy="1071570"/>
          </a:xfrm>
        </p:grpSpPr>
        <p:sp>
          <p:nvSpPr>
            <p:cNvPr id="194" name="Скругленный прямоугольник 193"/>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196" name="Группа 195"/>
            <p:cNvGrpSpPr/>
            <p:nvPr/>
          </p:nvGrpSpPr>
          <p:grpSpPr>
            <a:xfrm>
              <a:off x="8001024" y="5000636"/>
              <a:ext cx="303232" cy="249238"/>
              <a:chOff x="1571604" y="2592382"/>
              <a:chExt cx="303232" cy="249238"/>
            </a:xfrm>
          </p:grpSpPr>
          <p:sp>
            <p:nvSpPr>
              <p:cNvPr id="13" name="Полилиния 12"/>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Полилиния 13"/>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 name="Прямая соединительная линия 14"/>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95" name="TextBox 194"/>
            <p:cNvSpPr txBox="1"/>
            <p:nvPr/>
          </p:nvSpPr>
          <p:spPr>
            <a:xfrm>
              <a:off x="7858148" y="4429132"/>
              <a:ext cx="571504" cy="430887"/>
            </a:xfrm>
            <a:prstGeom prst="rect">
              <a:avLst/>
            </a:prstGeom>
            <a:noFill/>
          </p:spPr>
          <p:txBody>
            <a:bodyPr wrap="square" rtlCol="0">
              <a:spAutoFit/>
            </a:bodyPr>
            <a:lstStyle/>
            <a:p>
              <a:pPr algn="ctr"/>
              <a:r>
                <a:rPr lang="en-US" sz="2200" b="1" dirty="0"/>
                <a:t>8</a:t>
              </a:r>
              <a:endParaRPr lang="ru-RU" sz="2200" b="1" dirty="0"/>
            </a:p>
          </p:txBody>
        </p:sp>
      </p:grpSp>
      <p:cxnSp>
        <p:nvCxnSpPr>
          <p:cNvPr id="133" name="Прямая со стрелкой 132"/>
          <p:cNvCxnSpPr>
            <a:stCxn id="134" idx="2"/>
          </p:cNvCxnSpPr>
          <p:nvPr/>
        </p:nvCxnSpPr>
        <p:spPr>
          <a:xfrm rot="5400000" flipH="1" flipV="1">
            <a:off x="2130856" y="3038015"/>
            <a:ext cx="671" cy="35719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666844" y="2786059"/>
            <a:ext cx="571504" cy="430887"/>
          </a:xfrm>
          <a:prstGeom prst="rect">
            <a:avLst/>
          </a:prstGeom>
          <a:noFill/>
        </p:spPr>
        <p:txBody>
          <a:bodyPr wrap="square" rtlCol="0">
            <a:spAutoFit/>
          </a:bodyPr>
          <a:lstStyle/>
          <a:p>
            <a:pPr algn="ctr"/>
            <a:r>
              <a:rPr lang="en-US" sz="2200" b="1" dirty="0">
                <a:solidFill>
                  <a:srgbClr val="FD6203"/>
                </a:solidFill>
              </a:rPr>
              <a:t>E</a:t>
            </a:r>
            <a:r>
              <a:rPr lang="en-US" sz="2200" b="1" baseline="-25000" dirty="0">
                <a:solidFill>
                  <a:srgbClr val="FD6203"/>
                </a:solidFill>
              </a:rPr>
              <a:t>Y</a:t>
            </a:r>
            <a:endParaRPr lang="ru-RU" sz="2200" b="1" baseline="-25000" dirty="0">
              <a:solidFill>
                <a:srgbClr val="FD6203"/>
              </a:solidFill>
            </a:endParaRPr>
          </a:p>
        </p:txBody>
      </p:sp>
      <p:grpSp>
        <p:nvGrpSpPr>
          <p:cNvPr id="140" name="Группа 139"/>
          <p:cNvGrpSpPr/>
          <p:nvPr/>
        </p:nvGrpSpPr>
        <p:grpSpPr>
          <a:xfrm>
            <a:off x="3309950" y="2571745"/>
            <a:ext cx="747730" cy="1120079"/>
            <a:chOff x="2071670" y="4643446"/>
            <a:chExt cx="747730" cy="1120079"/>
          </a:xfrm>
        </p:grpSpPr>
        <p:sp>
          <p:nvSpPr>
            <p:cNvPr id="81" name="Скругленный прямоугольник 80"/>
            <p:cNvSpPr/>
            <p:nvPr/>
          </p:nvSpPr>
          <p:spPr>
            <a:xfrm>
              <a:off x="2071670" y="5000636"/>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83" name="Прямая соединительная линия 82"/>
            <p:cNvCxnSpPr/>
            <p:nvPr/>
          </p:nvCxnSpPr>
          <p:spPr>
            <a:xfrm rot="5400000" flipH="1" flipV="1">
              <a:off x="2124636" y="5051755"/>
              <a:ext cx="619348" cy="61778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214546" y="4643446"/>
              <a:ext cx="428628" cy="430887"/>
            </a:xfrm>
            <a:prstGeom prst="rect">
              <a:avLst/>
            </a:prstGeom>
            <a:noFill/>
          </p:spPr>
          <p:txBody>
            <a:bodyPr wrap="square" rtlCol="0">
              <a:spAutoFit/>
            </a:bodyPr>
            <a:lstStyle/>
            <a:p>
              <a:pPr algn="ctr"/>
              <a:r>
                <a:rPr lang="en-US" sz="2200" b="1" dirty="0"/>
                <a:t>3</a:t>
              </a:r>
              <a:endParaRPr lang="ru-RU" sz="2200" b="1" dirty="0"/>
            </a:p>
          </p:txBody>
        </p:sp>
        <p:sp>
          <p:nvSpPr>
            <p:cNvPr id="136" name="TextBox 135"/>
            <p:cNvSpPr txBox="1"/>
            <p:nvPr/>
          </p:nvSpPr>
          <p:spPr>
            <a:xfrm>
              <a:off x="2071670" y="5000636"/>
              <a:ext cx="357190" cy="428628"/>
            </a:xfrm>
            <a:prstGeom prst="rect">
              <a:avLst/>
            </a:prstGeom>
            <a:noFill/>
          </p:spPr>
          <p:txBody>
            <a:bodyPr wrap="square" rtlCol="0">
              <a:spAutoFit/>
            </a:bodyPr>
            <a:lstStyle/>
            <a:p>
              <a:r>
                <a:rPr lang="en-US" sz="2200" b="1" i="1" dirty="0"/>
                <a:t>f</a:t>
              </a:r>
              <a:endParaRPr lang="ru-RU" sz="2200" b="1" i="1" dirty="0"/>
            </a:p>
          </p:txBody>
        </p:sp>
        <p:sp>
          <p:nvSpPr>
            <p:cNvPr id="137" name="TextBox 136"/>
            <p:cNvSpPr txBox="1"/>
            <p:nvPr/>
          </p:nvSpPr>
          <p:spPr>
            <a:xfrm flipH="1">
              <a:off x="2247896" y="5332638"/>
              <a:ext cx="571504" cy="430887"/>
            </a:xfrm>
            <a:prstGeom prst="rect">
              <a:avLst/>
            </a:prstGeom>
            <a:noFill/>
          </p:spPr>
          <p:txBody>
            <a:bodyPr wrap="square" rtlCol="0">
              <a:spAutoFit/>
            </a:bodyPr>
            <a:lstStyle/>
            <a:p>
              <a:r>
                <a:rPr lang="en-US" sz="2200" b="1" dirty="0"/>
                <a:t>40</a:t>
              </a:r>
              <a:r>
                <a:rPr lang="en-US" sz="2200" b="1" i="1" dirty="0"/>
                <a:t>f</a:t>
              </a:r>
              <a:endParaRPr lang="ru-RU" sz="2200" b="1" i="1" dirty="0"/>
            </a:p>
          </p:txBody>
        </p:sp>
      </p:grpSp>
      <p:sp>
        <p:nvSpPr>
          <p:cNvPr id="139" name="TextBox 138"/>
          <p:cNvSpPr txBox="1"/>
          <p:nvPr/>
        </p:nvSpPr>
        <p:spPr>
          <a:xfrm flipH="1">
            <a:off x="5167338" y="2786059"/>
            <a:ext cx="500066" cy="430887"/>
          </a:xfrm>
          <a:prstGeom prst="rect">
            <a:avLst/>
          </a:prstGeom>
          <a:noFill/>
        </p:spPr>
        <p:txBody>
          <a:bodyPr wrap="square" rtlCol="0">
            <a:spAutoFit/>
          </a:bodyPr>
          <a:lstStyle/>
          <a:p>
            <a:r>
              <a:rPr lang="en-US" sz="2200" b="1" dirty="0"/>
              <a:t>0</a:t>
            </a:r>
            <a:r>
              <a:rPr lang="en-US" sz="2200" b="1" baseline="30000" dirty="0"/>
              <a:t>o</a:t>
            </a:r>
            <a:endParaRPr lang="ru-RU" sz="2200" b="1" i="1" baseline="30000" dirty="0"/>
          </a:p>
        </p:txBody>
      </p:sp>
      <p:cxnSp>
        <p:nvCxnSpPr>
          <p:cNvPr id="142" name="Прямая со стрелкой 141"/>
          <p:cNvCxnSpPr/>
          <p:nvPr/>
        </p:nvCxnSpPr>
        <p:spPr>
          <a:xfrm>
            <a:off x="2738446" y="3286124"/>
            <a:ext cx="57150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rot="5400000">
            <a:off x="4168000" y="3642520"/>
            <a:ext cx="171451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flipH="1">
            <a:off x="5024462" y="3643314"/>
            <a:ext cx="71438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p:cNvCxnSpPr/>
          <p:nvPr/>
        </p:nvCxnSpPr>
        <p:spPr>
          <a:xfrm rot="10800000">
            <a:off x="5024462" y="3214686"/>
            <a:ext cx="71438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rot="10800000">
            <a:off x="5024462" y="4071942"/>
            <a:ext cx="71438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flipH="1">
            <a:off x="5095900" y="3214687"/>
            <a:ext cx="642942" cy="430887"/>
          </a:xfrm>
          <a:prstGeom prst="rect">
            <a:avLst/>
          </a:prstGeom>
          <a:noFill/>
        </p:spPr>
        <p:txBody>
          <a:bodyPr wrap="square" rtlCol="0">
            <a:spAutoFit/>
          </a:bodyPr>
          <a:lstStyle/>
          <a:p>
            <a:r>
              <a:rPr lang="en-US" sz="2200" b="1" dirty="0"/>
              <a:t>90</a:t>
            </a:r>
            <a:r>
              <a:rPr lang="en-US" sz="2200" b="1" baseline="30000" dirty="0"/>
              <a:t>o</a:t>
            </a:r>
            <a:endParaRPr lang="ru-RU" sz="2200" b="1" i="1" baseline="30000" dirty="0"/>
          </a:p>
        </p:txBody>
      </p:sp>
      <p:sp>
        <p:nvSpPr>
          <p:cNvPr id="153" name="TextBox 152"/>
          <p:cNvSpPr txBox="1"/>
          <p:nvPr/>
        </p:nvSpPr>
        <p:spPr>
          <a:xfrm flipH="1">
            <a:off x="5024462" y="3643315"/>
            <a:ext cx="714380" cy="430887"/>
          </a:xfrm>
          <a:prstGeom prst="rect">
            <a:avLst/>
          </a:prstGeom>
          <a:noFill/>
        </p:spPr>
        <p:txBody>
          <a:bodyPr wrap="square" rtlCol="0">
            <a:spAutoFit/>
          </a:bodyPr>
          <a:lstStyle/>
          <a:p>
            <a:r>
              <a:rPr lang="en-US" sz="2200" b="1" dirty="0"/>
              <a:t>180</a:t>
            </a:r>
            <a:r>
              <a:rPr lang="en-US" sz="2200" b="1" baseline="30000" dirty="0"/>
              <a:t>o</a:t>
            </a:r>
            <a:endParaRPr lang="ru-RU" sz="2200" b="1" i="1" baseline="30000" dirty="0"/>
          </a:p>
        </p:txBody>
      </p:sp>
      <p:sp>
        <p:nvSpPr>
          <p:cNvPr id="158" name="TextBox 157"/>
          <p:cNvSpPr txBox="1"/>
          <p:nvPr/>
        </p:nvSpPr>
        <p:spPr>
          <a:xfrm flipH="1">
            <a:off x="5024462" y="4071943"/>
            <a:ext cx="714380" cy="430887"/>
          </a:xfrm>
          <a:prstGeom prst="rect">
            <a:avLst/>
          </a:prstGeom>
          <a:noFill/>
        </p:spPr>
        <p:txBody>
          <a:bodyPr wrap="square" rtlCol="0">
            <a:spAutoFit/>
          </a:bodyPr>
          <a:lstStyle/>
          <a:p>
            <a:r>
              <a:rPr lang="en-US" sz="2200" b="1" dirty="0"/>
              <a:t>270</a:t>
            </a:r>
            <a:r>
              <a:rPr lang="en-US" sz="2200" b="1" baseline="30000" dirty="0"/>
              <a:t>o</a:t>
            </a:r>
            <a:endParaRPr lang="ru-RU" sz="2200" b="1" i="1" baseline="30000" dirty="0"/>
          </a:p>
        </p:txBody>
      </p:sp>
      <p:cxnSp>
        <p:nvCxnSpPr>
          <p:cNvPr id="161" name="Прямая соединительная линия 160"/>
          <p:cNvCxnSpPr/>
          <p:nvPr/>
        </p:nvCxnSpPr>
        <p:spPr>
          <a:xfrm>
            <a:off x="5738843" y="3000372"/>
            <a:ext cx="1285889"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3" name="Прямая соединительная линия 162"/>
          <p:cNvCxnSpPr>
            <a:stCxn id="152" idx="1"/>
          </p:cNvCxnSpPr>
          <p:nvPr/>
        </p:nvCxnSpPr>
        <p:spPr>
          <a:xfrm flipV="1">
            <a:off x="5738842" y="3429000"/>
            <a:ext cx="1000132" cy="113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5" name="Прямая соединительная линия 164"/>
          <p:cNvCxnSpPr>
            <a:stCxn id="153" idx="1"/>
          </p:cNvCxnSpPr>
          <p:nvPr/>
        </p:nvCxnSpPr>
        <p:spPr>
          <a:xfrm flipV="1">
            <a:off x="5738842" y="3857628"/>
            <a:ext cx="857256" cy="113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Прямая соединительная линия 167"/>
          <p:cNvCxnSpPr>
            <a:stCxn id="158" idx="1"/>
          </p:cNvCxnSpPr>
          <p:nvPr/>
        </p:nvCxnSpPr>
        <p:spPr>
          <a:xfrm flipV="1">
            <a:off x="5738842" y="4286256"/>
            <a:ext cx="500066" cy="113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rot="5400000" flipH="1" flipV="1">
            <a:off x="5988880" y="3750471"/>
            <a:ext cx="1786744" cy="79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4" name="Прямая со стрелкой 173"/>
          <p:cNvCxnSpPr/>
          <p:nvPr/>
        </p:nvCxnSpPr>
        <p:spPr>
          <a:xfrm>
            <a:off x="4095768" y="4643446"/>
            <a:ext cx="200026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6" name="Прямая со стрелкой 175"/>
          <p:cNvCxnSpPr/>
          <p:nvPr/>
        </p:nvCxnSpPr>
        <p:spPr>
          <a:xfrm>
            <a:off x="4024330" y="3286124"/>
            <a:ext cx="50006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7096169" y="2786059"/>
            <a:ext cx="857256" cy="430887"/>
          </a:xfrm>
          <a:prstGeom prst="rect">
            <a:avLst/>
          </a:prstGeom>
          <a:noFill/>
        </p:spPr>
        <p:txBody>
          <a:bodyPr wrap="square" rtlCol="0">
            <a:spAutoFit/>
          </a:bodyPr>
          <a:lstStyle/>
          <a:p>
            <a:pPr algn="ctr"/>
            <a:r>
              <a:rPr lang="en-US" sz="2200" b="1" dirty="0">
                <a:solidFill>
                  <a:srgbClr val="FD6203"/>
                </a:solidFill>
              </a:rPr>
              <a:t>40F</a:t>
            </a:r>
            <a:r>
              <a:rPr lang="en-US" sz="2200" b="1" baseline="-25000" dirty="0">
                <a:solidFill>
                  <a:srgbClr val="FD6203"/>
                </a:solidFill>
              </a:rPr>
              <a:t>H</a:t>
            </a:r>
            <a:endParaRPr lang="ru-RU" sz="2200" b="1" baseline="-25000" dirty="0">
              <a:solidFill>
                <a:srgbClr val="FD6203"/>
              </a:solidFill>
            </a:endParaRPr>
          </a:p>
        </p:txBody>
      </p:sp>
      <p:cxnSp>
        <p:nvCxnSpPr>
          <p:cNvPr id="183" name="Прямая со стрелкой 182"/>
          <p:cNvCxnSpPr/>
          <p:nvPr/>
        </p:nvCxnSpPr>
        <p:spPr>
          <a:xfrm>
            <a:off x="7096169" y="3286124"/>
            <a:ext cx="85725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26" name="Группа 225"/>
          <p:cNvGrpSpPr/>
          <p:nvPr/>
        </p:nvGrpSpPr>
        <p:grpSpPr>
          <a:xfrm>
            <a:off x="7953425" y="2571744"/>
            <a:ext cx="714380" cy="1071570"/>
            <a:chOff x="6715140" y="4429132"/>
            <a:chExt cx="714380" cy="1071570"/>
          </a:xfrm>
        </p:grpSpPr>
        <p:grpSp>
          <p:nvGrpSpPr>
            <p:cNvPr id="221" name="Группа 220"/>
            <p:cNvGrpSpPr/>
            <p:nvPr/>
          </p:nvGrpSpPr>
          <p:grpSpPr>
            <a:xfrm>
              <a:off x="6715140" y="4429132"/>
              <a:ext cx="714380" cy="1071570"/>
              <a:chOff x="6715140" y="4429132"/>
              <a:chExt cx="714380" cy="1071570"/>
            </a:xfrm>
          </p:grpSpPr>
          <p:sp>
            <p:nvSpPr>
              <p:cNvPr id="69" name="Скругленный прямоугольник 68"/>
              <p:cNvSpPr/>
              <p:nvPr/>
            </p:nvSpPr>
            <p:spPr>
              <a:xfrm>
                <a:off x="671514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71" name="TextBox 70"/>
              <p:cNvSpPr txBox="1"/>
              <p:nvPr/>
            </p:nvSpPr>
            <p:spPr>
              <a:xfrm>
                <a:off x="6786578" y="4429132"/>
                <a:ext cx="571504" cy="430887"/>
              </a:xfrm>
              <a:prstGeom prst="rect">
                <a:avLst/>
              </a:prstGeom>
              <a:noFill/>
            </p:spPr>
            <p:txBody>
              <a:bodyPr wrap="square" rtlCol="0">
                <a:spAutoFit/>
              </a:bodyPr>
              <a:lstStyle/>
              <a:p>
                <a:pPr algn="ctr"/>
                <a:r>
                  <a:rPr lang="en-US" sz="2200" b="1" dirty="0"/>
                  <a:t>6</a:t>
                </a:r>
                <a:endParaRPr lang="ru-RU" sz="2200" b="1" dirty="0"/>
              </a:p>
            </p:txBody>
          </p:sp>
        </p:grpSp>
        <p:grpSp>
          <p:nvGrpSpPr>
            <p:cNvPr id="225" name="Группа 224"/>
            <p:cNvGrpSpPr/>
            <p:nvPr/>
          </p:nvGrpSpPr>
          <p:grpSpPr>
            <a:xfrm>
              <a:off x="6767513" y="4786323"/>
              <a:ext cx="645658" cy="671503"/>
              <a:chOff x="6767513" y="4786323"/>
              <a:chExt cx="645658" cy="671503"/>
            </a:xfrm>
          </p:grpSpPr>
          <p:grpSp>
            <p:nvGrpSpPr>
              <p:cNvPr id="186" name="Группа 185"/>
              <p:cNvGrpSpPr/>
              <p:nvPr/>
            </p:nvGrpSpPr>
            <p:grpSpPr>
              <a:xfrm>
                <a:off x="6929454" y="5286388"/>
                <a:ext cx="292100" cy="107952"/>
                <a:chOff x="6463342" y="3429000"/>
                <a:chExt cx="292100" cy="107952"/>
              </a:xfrm>
            </p:grpSpPr>
            <p:sp>
              <p:nvSpPr>
                <p:cNvPr id="184" name="Полилиния 183"/>
                <p:cNvSpPr/>
                <p:nvPr/>
              </p:nvSpPr>
              <p:spPr>
                <a:xfrm>
                  <a:off x="6463342" y="343535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85" name="Прямая соединительная линия 184"/>
                <p:cNvCxnSpPr/>
                <p:nvPr/>
              </p:nvCxnSpPr>
              <p:spPr>
                <a:xfrm rot="5400000">
                  <a:off x="6569875" y="343138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88" name="Прямая соединительная линия 187"/>
              <p:cNvCxnSpPr/>
              <p:nvPr/>
            </p:nvCxnSpPr>
            <p:spPr>
              <a:xfrm rot="5400000" flipH="1" flipV="1">
                <a:off x="6584170" y="4969666"/>
                <a:ext cx="671503" cy="30481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0" name="Прямая соединительная линия 189"/>
              <p:cNvCxnSpPr/>
              <p:nvPr/>
            </p:nvCxnSpPr>
            <p:spPr>
              <a:xfrm rot="16200000" flipH="1">
                <a:off x="6911408" y="4951980"/>
                <a:ext cx="653143" cy="35038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00" name="Прямая со стрелкой 199"/>
          <p:cNvCxnSpPr>
            <a:stCxn id="69" idx="3"/>
            <a:endCxn id="194" idx="1"/>
          </p:cNvCxnSpPr>
          <p:nvPr/>
        </p:nvCxnSpPr>
        <p:spPr>
          <a:xfrm>
            <a:off x="8667805" y="3286124"/>
            <a:ext cx="35719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14" name="Группа 213"/>
          <p:cNvGrpSpPr/>
          <p:nvPr/>
        </p:nvGrpSpPr>
        <p:grpSpPr>
          <a:xfrm>
            <a:off x="7739111" y="3643314"/>
            <a:ext cx="1214446" cy="1143008"/>
            <a:chOff x="6500826" y="5500702"/>
            <a:chExt cx="1214446" cy="1143008"/>
          </a:xfrm>
        </p:grpSpPr>
        <p:sp>
          <p:nvSpPr>
            <p:cNvPr id="202" name="Скругленный прямоугольник 201"/>
            <p:cNvSpPr/>
            <p:nvPr/>
          </p:nvSpPr>
          <p:spPr>
            <a:xfrm>
              <a:off x="6715140" y="5929330"/>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rgbClr val="FD6203"/>
                </a:solidFill>
              </a:endParaRPr>
            </a:p>
          </p:txBody>
        </p:sp>
        <p:grpSp>
          <p:nvGrpSpPr>
            <p:cNvPr id="203" name="Группа 202"/>
            <p:cNvGrpSpPr/>
            <p:nvPr/>
          </p:nvGrpSpPr>
          <p:grpSpPr>
            <a:xfrm>
              <a:off x="6929454" y="6143644"/>
              <a:ext cx="303232" cy="249238"/>
              <a:chOff x="1571604" y="2592382"/>
              <a:chExt cx="303232" cy="249238"/>
            </a:xfrm>
          </p:grpSpPr>
          <p:sp>
            <p:nvSpPr>
              <p:cNvPr id="205" name="Полилиния 204"/>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FD6203"/>
                  </a:solidFill>
                </a:endParaRPr>
              </a:p>
            </p:txBody>
          </p:sp>
          <p:sp>
            <p:nvSpPr>
              <p:cNvPr id="206" name="Полилиния 205"/>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FD6203"/>
                  </a:solidFill>
                </a:endParaRPr>
              </a:p>
            </p:txBody>
          </p:sp>
          <p:cxnSp>
            <p:nvCxnSpPr>
              <p:cNvPr id="207" name="Прямая соединительная линия 206"/>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04" name="TextBox 203"/>
            <p:cNvSpPr txBox="1"/>
            <p:nvPr/>
          </p:nvSpPr>
          <p:spPr>
            <a:xfrm>
              <a:off x="7143768" y="5500702"/>
              <a:ext cx="571504"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a:solidFill>
                    <a:srgbClr val="FD6203"/>
                  </a:solidFill>
                </a:rPr>
                <a:t>Г</a:t>
              </a:r>
              <a:endParaRPr lang="ru-RU" sz="2200" b="1" baseline="-25000" dirty="0">
                <a:solidFill>
                  <a:srgbClr val="FD6203"/>
                </a:solidFill>
              </a:endParaRPr>
            </a:p>
          </p:txBody>
        </p:sp>
        <p:cxnSp>
          <p:nvCxnSpPr>
            <p:cNvPr id="210" name="Прямая со стрелкой 209"/>
            <p:cNvCxnSpPr>
              <a:stCxn id="202" idx="0"/>
              <a:endCxn id="69" idx="2"/>
            </p:cNvCxnSpPr>
            <p:nvPr/>
          </p:nvCxnSpPr>
          <p:spPr>
            <a:xfrm rot="5400000" flipH="1" flipV="1">
              <a:off x="6858016" y="5715016"/>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5" name="TextBox 214"/>
            <p:cNvSpPr txBox="1"/>
            <p:nvPr/>
          </p:nvSpPr>
          <p:spPr>
            <a:xfrm>
              <a:off x="6500826" y="5500702"/>
              <a:ext cx="571504" cy="430887"/>
            </a:xfrm>
            <a:prstGeom prst="rect">
              <a:avLst/>
            </a:prstGeom>
            <a:noFill/>
          </p:spPr>
          <p:txBody>
            <a:bodyPr wrap="square" rtlCol="0">
              <a:spAutoFit/>
            </a:bodyPr>
            <a:lstStyle/>
            <a:p>
              <a:pPr algn="ctr"/>
              <a:r>
                <a:rPr lang="en-US" sz="2200" b="1" dirty="0">
                  <a:solidFill>
                    <a:srgbClr val="FD6203"/>
                  </a:solidFill>
                </a:rPr>
                <a:t>7</a:t>
              </a:r>
              <a:endParaRPr lang="ru-RU" sz="2200" b="1" baseline="-25000" dirty="0">
                <a:solidFill>
                  <a:srgbClr val="FD6203"/>
                </a:solidFill>
              </a:endParaRPr>
            </a:p>
          </p:txBody>
        </p:sp>
      </p:grpSp>
      <p:cxnSp>
        <p:nvCxnSpPr>
          <p:cNvPr id="217" name="Прямая соединительная линия 216"/>
          <p:cNvCxnSpPr/>
          <p:nvPr/>
        </p:nvCxnSpPr>
        <p:spPr>
          <a:xfrm rot="5400000" flipH="1" flipV="1">
            <a:off x="2559856" y="2893215"/>
            <a:ext cx="78581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9" name="Соединительная линия уступом 218"/>
          <p:cNvCxnSpPr>
            <a:endCxn id="159" idx="0"/>
          </p:cNvCxnSpPr>
          <p:nvPr/>
        </p:nvCxnSpPr>
        <p:spPr>
          <a:xfrm>
            <a:off x="2952766" y="2500306"/>
            <a:ext cx="3643339"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27" name="Группа 226"/>
          <p:cNvGrpSpPr/>
          <p:nvPr/>
        </p:nvGrpSpPr>
        <p:grpSpPr>
          <a:xfrm>
            <a:off x="7024731" y="1000108"/>
            <a:ext cx="714380" cy="1143008"/>
            <a:chOff x="6715140" y="4357694"/>
            <a:chExt cx="714380" cy="1143008"/>
          </a:xfrm>
        </p:grpSpPr>
        <p:grpSp>
          <p:nvGrpSpPr>
            <p:cNvPr id="228" name="Группа 227"/>
            <p:cNvGrpSpPr/>
            <p:nvPr/>
          </p:nvGrpSpPr>
          <p:grpSpPr>
            <a:xfrm>
              <a:off x="6715140" y="4357694"/>
              <a:ext cx="714380" cy="1143008"/>
              <a:chOff x="6715140" y="4357694"/>
              <a:chExt cx="714380" cy="1143008"/>
            </a:xfrm>
          </p:grpSpPr>
          <p:sp>
            <p:nvSpPr>
              <p:cNvPr id="235" name="Скругленный прямоугольник 234"/>
              <p:cNvSpPr/>
              <p:nvPr/>
            </p:nvSpPr>
            <p:spPr>
              <a:xfrm>
                <a:off x="671514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36" name="TextBox 235"/>
              <p:cNvSpPr txBox="1"/>
              <p:nvPr/>
            </p:nvSpPr>
            <p:spPr>
              <a:xfrm>
                <a:off x="6786578" y="4357694"/>
                <a:ext cx="571504" cy="430887"/>
              </a:xfrm>
              <a:prstGeom prst="rect">
                <a:avLst/>
              </a:prstGeom>
              <a:noFill/>
            </p:spPr>
            <p:txBody>
              <a:bodyPr wrap="square" rtlCol="0">
                <a:spAutoFit/>
              </a:bodyPr>
              <a:lstStyle/>
              <a:p>
                <a:pPr algn="ctr"/>
                <a:r>
                  <a:rPr lang="en-US" sz="2200" b="1" dirty="0"/>
                  <a:t>1</a:t>
                </a:r>
                <a:endParaRPr lang="ru-RU" sz="2200" b="1" dirty="0"/>
              </a:p>
            </p:txBody>
          </p:sp>
        </p:grpSp>
        <p:grpSp>
          <p:nvGrpSpPr>
            <p:cNvPr id="229" name="Группа 228"/>
            <p:cNvGrpSpPr/>
            <p:nvPr/>
          </p:nvGrpSpPr>
          <p:grpSpPr>
            <a:xfrm>
              <a:off x="6767513" y="4786323"/>
              <a:ext cx="645658" cy="671503"/>
              <a:chOff x="6767513" y="4786323"/>
              <a:chExt cx="645658" cy="671503"/>
            </a:xfrm>
          </p:grpSpPr>
          <p:grpSp>
            <p:nvGrpSpPr>
              <p:cNvPr id="230" name="Группа 229"/>
              <p:cNvGrpSpPr/>
              <p:nvPr/>
            </p:nvGrpSpPr>
            <p:grpSpPr>
              <a:xfrm>
                <a:off x="6929454" y="5286388"/>
                <a:ext cx="292100" cy="107952"/>
                <a:chOff x="6463342" y="3429000"/>
                <a:chExt cx="292100" cy="107952"/>
              </a:xfrm>
            </p:grpSpPr>
            <p:sp>
              <p:nvSpPr>
                <p:cNvPr id="233" name="Полилиния 232"/>
                <p:cNvSpPr/>
                <p:nvPr/>
              </p:nvSpPr>
              <p:spPr>
                <a:xfrm>
                  <a:off x="6463342" y="343535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34" name="Прямая соединительная линия 233"/>
                <p:cNvCxnSpPr/>
                <p:nvPr/>
              </p:nvCxnSpPr>
              <p:spPr>
                <a:xfrm rot="5400000">
                  <a:off x="6569875" y="343138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31" name="Прямая соединительная линия 230"/>
              <p:cNvCxnSpPr/>
              <p:nvPr/>
            </p:nvCxnSpPr>
            <p:spPr>
              <a:xfrm rot="5400000" flipH="1" flipV="1">
                <a:off x="6584170" y="4969666"/>
                <a:ext cx="671503" cy="30481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2" name="Прямая соединительная линия 231"/>
              <p:cNvCxnSpPr/>
              <p:nvPr/>
            </p:nvCxnSpPr>
            <p:spPr>
              <a:xfrm rot="16200000" flipH="1">
                <a:off x="6911408" y="4951980"/>
                <a:ext cx="653143" cy="35038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38" name="Shape 237"/>
          <p:cNvCxnSpPr>
            <a:stCxn id="194" idx="3"/>
            <a:endCxn id="235" idx="2"/>
          </p:cNvCxnSpPr>
          <p:nvPr/>
        </p:nvCxnSpPr>
        <p:spPr>
          <a:xfrm flipH="1" flipV="1">
            <a:off x="7381921" y="2143116"/>
            <a:ext cx="2357454" cy="1143008"/>
          </a:xfrm>
          <a:prstGeom prst="bentConnector4">
            <a:avLst>
              <a:gd name="adj1" fmla="val -9697"/>
              <a:gd name="adj2" fmla="val 65625"/>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0" name="Прямая со стрелкой 239"/>
          <p:cNvCxnSpPr>
            <a:endCxn id="235" idx="1"/>
          </p:cNvCxnSpPr>
          <p:nvPr/>
        </p:nvCxnSpPr>
        <p:spPr>
          <a:xfrm>
            <a:off x="1738319" y="1785926"/>
            <a:ext cx="528641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4167211" y="1357299"/>
            <a:ext cx="857256" cy="430887"/>
          </a:xfrm>
          <a:prstGeom prst="rect">
            <a:avLst/>
          </a:prstGeom>
          <a:noFill/>
        </p:spPr>
        <p:txBody>
          <a:bodyPr wrap="square" rtlCol="0">
            <a:spAutoFit/>
          </a:bodyPr>
          <a:lstStyle/>
          <a:p>
            <a:pPr algn="ctr"/>
            <a:r>
              <a:rPr lang="en-US" sz="2200" b="1" dirty="0"/>
              <a:t>F</a:t>
            </a:r>
            <a:r>
              <a:rPr lang="en-US" sz="2200" b="1" baseline="-25000" dirty="0"/>
              <a:t>S</a:t>
            </a:r>
            <a:endParaRPr lang="ru-RU" sz="2200" b="1" baseline="-25000" dirty="0"/>
          </a:p>
        </p:txBody>
      </p:sp>
      <p:sp>
        <p:nvSpPr>
          <p:cNvPr id="242" name="TextBox 241"/>
          <p:cNvSpPr txBox="1"/>
          <p:nvPr/>
        </p:nvSpPr>
        <p:spPr>
          <a:xfrm>
            <a:off x="1738282" y="1357299"/>
            <a:ext cx="571504" cy="430887"/>
          </a:xfrm>
          <a:prstGeom prst="rect">
            <a:avLst/>
          </a:prstGeom>
          <a:noFill/>
        </p:spPr>
        <p:txBody>
          <a:bodyPr wrap="square" rtlCol="0">
            <a:spAutoFit/>
          </a:bodyPr>
          <a:lstStyle/>
          <a:p>
            <a:pPr algn="ctr"/>
            <a:r>
              <a:rPr lang="en-US" sz="2200" b="1" dirty="0">
                <a:solidFill>
                  <a:srgbClr val="FD6203"/>
                </a:solidFill>
              </a:rPr>
              <a:t>E</a:t>
            </a:r>
            <a:r>
              <a:rPr lang="ru-RU" sz="2200" b="1" baseline="-25000" dirty="0">
                <a:solidFill>
                  <a:srgbClr val="FD6203"/>
                </a:solidFill>
              </a:rPr>
              <a:t>ЦВ</a:t>
            </a:r>
            <a:endParaRPr lang="ru-RU" sz="2200" b="1" baseline="-25000" dirty="0">
              <a:solidFill>
                <a:srgbClr val="FD6203"/>
              </a:solidFill>
            </a:endParaRPr>
          </a:p>
        </p:txBody>
      </p:sp>
      <p:grpSp>
        <p:nvGrpSpPr>
          <p:cNvPr id="243" name="Группа 242"/>
          <p:cNvGrpSpPr/>
          <p:nvPr/>
        </p:nvGrpSpPr>
        <p:grpSpPr>
          <a:xfrm>
            <a:off x="8953557" y="1071546"/>
            <a:ext cx="714380" cy="1071570"/>
            <a:chOff x="7786710" y="4429132"/>
            <a:chExt cx="714380" cy="1071570"/>
          </a:xfrm>
        </p:grpSpPr>
        <p:sp>
          <p:nvSpPr>
            <p:cNvPr id="244" name="Скругленный прямоугольник 243"/>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245" name="Группа 244"/>
            <p:cNvGrpSpPr/>
            <p:nvPr/>
          </p:nvGrpSpPr>
          <p:grpSpPr>
            <a:xfrm>
              <a:off x="8001024" y="5000636"/>
              <a:ext cx="303232" cy="249238"/>
              <a:chOff x="1571604" y="2592382"/>
              <a:chExt cx="303232" cy="249238"/>
            </a:xfrm>
          </p:grpSpPr>
          <p:sp>
            <p:nvSpPr>
              <p:cNvPr id="247" name="Полилиния 246"/>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48" name="Полилиния 247"/>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49" name="Прямая соединительная линия 248"/>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46" name="TextBox 245"/>
            <p:cNvSpPr txBox="1"/>
            <p:nvPr/>
          </p:nvSpPr>
          <p:spPr>
            <a:xfrm>
              <a:off x="7858148" y="4429132"/>
              <a:ext cx="571504" cy="430887"/>
            </a:xfrm>
            <a:prstGeom prst="rect">
              <a:avLst/>
            </a:prstGeom>
            <a:noFill/>
          </p:spPr>
          <p:txBody>
            <a:bodyPr wrap="square" rtlCol="0">
              <a:spAutoFit/>
            </a:bodyPr>
            <a:lstStyle/>
            <a:p>
              <a:pPr algn="ctr"/>
              <a:r>
                <a:rPr lang="ru-RU" sz="2200" b="1" dirty="0"/>
                <a:t>9</a:t>
              </a:r>
              <a:endParaRPr lang="ru-RU" sz="2200" b="1" dirty="0"/>
            </a:p>
          </p:txBody>
        </p:sp>
      </p:grpSp>
      <p:cxnSp>
        <p:nvCxnSpPr>
          <p:cNvPr id="251" name="Прямая со стрелкой 250"/>
          <p:cNvCxnSpPr/>
          <p:nvPr/>
        </p:nvCxnSpPr>
        <p:spPr>
          <a:xfrm>
            <a:off x="7739111" y="1785926"/>
            <a:ext cx="121444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3" name="Прямая со стрелкой 252"/>
          <p:cNvCxnSpPr/>
          <p:nvPr/>
        </p:nvCxnSpPr>
        <p:spPr>
          <a:xfrm>
            <a:off x="9667937" y="1785926"/>
            <a:ext cx="71434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a:off x="7667653" y="2117713"/>
            <a:ext cx="1571636"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err="1">
                <a:solidFill>
                  <a:srgbClr val="FD6203"/>
                </a:solidFill>
              </a:rPr>
              <a:t>о</a:t>
            </a:r>
            <a:r>
              <a:rPr lang="ru-RU" sz="2200" b="1" dirty="0" err="1">
                <a:solidFill>
                  <a:srgbClr val="FD6203"/>
                </a:solidFill>
              </a:rPr>
              <a:t>=</a:t>
            </a:r>
            <a:r>
              <a:rPr lang="en-US" sz="2200" b="1" dirty="0">
                <a:solidFill>
                  <a:srgbClr val="FD6203"/>
                </a:solidFill>
              </a:rPr>
              <a:t>F</a:t>
            </a:r>
            <a:r>
              <a:rPr lang="en-US" sz="2200" b="1" baseline="-25000" dirty="0">
                <a:solidFill>
                  <a:srgbClr val="FD6203"/>
                </a:solidFill>
              </a:rPr>
              <a:t>S</a:t>
            </a:r>
            <a:r>
              <a:rPr lang="ru-RU" sz="2200" b="1" dirty="0">
                <a:solidFill>
                  <a:srgbClr val="FD6203"/>
                </a:solidFill>
              </a:rPr>
              <a:t>+40</a:t>
            </a:r>
            <a:r>
              <a:rPr lang="en-US" sz="2200" b="1" dirty="0">
                <a:solidFill>
                  <a:srgbClr val="FD6203"/>
                </a:solidFill>
              </a:rPr>
              <a:t>F</a:t>
            </a:r>
            <a:r>
              <a:rPr lang="ru-RU" sz="2200" b="1" baseline="-25000" dirty="0">
                <a:solidFill>
                  <a:srgbClr val="FD6203"/>
                </a:solidFill>
              </a:rPr>
              <a:t>Н</a:t>
            </a:r>
            <a:endParaRPr lang="ru-RU" sz="2200" b="1" baseline="-25000" dirty="0">
              <a:solidFill>
                <a:srgbClr val="FD6203"/>
              </a:solidFill>
            </a:endParaRPr>
          </a:p>
        </p:txBody>
      </p:sp>
      <p:sp>
        <p:nvSpPr>
          <p:cNvPr id="255" name="TextBox 254"/>
          <p:cNvSpPr txBox="1"/>
          <p:nvPr/>
        </p:nvSpPr>
        <p:spPr>
          <a:xfrm>
            <a:off x="7810549" y="1285861"/>
            <a:ext cx="928694"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a:solidFill>
                  <a:srgbClr val="FD6203"/>
                </a:solidFill>
              </a:rPr>
              <a:t>о</a:t>
            </a:r>
            <a:r>
              <a:rPr lang="ru-RU" sz="2200" b="1" dirty="0">
                <a:solidFill>
                  <a:srgbClr val="FD6203"/>
                </a:solidFill>
              </a:rPr>
              <a:t>- </a:t>
            </a:r>
            <a:r>
              <a:rPr lang="en-US" sz="2200" b="1" dirty="0">
                <a:solidFill>
                  <a:srgbClr val="FD6203"/>
                </a:solidFill>
              </a:rPr>
              <a:t>F</a:t>
            </a:r>
            <a:r>
              <a:rPr lang="en-US" sz="2200" b="1" baseline="-25000" dirty="0">
                <a:solidFill>
                  <a:srgbClr val="FD6203"/>
                </a:solidFill>
              </a:rPr>
              <a:t>S</a:t>
            </a:r>
            <a:endParaRPr lang="ru-RU" sz="2200" b="1" baseline="-25000" dirty="0">
              <a:solidFill>
                <a:srgbClr val="FD6203"/>
              </a:solidFill>
            </a:endParaRPr>
          </a:p>
        </p:txBody>
      </p:sp>
      <p:sp>
        <p:nvSpPr>
          <p:cNvPr id="256" name="TextBox 255"/>
          <p:cNvSpPr txBox="1"/>
          <p:nvPr/>
        </p:nvSpPr>
        <p:spPr>
          <a:xfrm>
            <a:off x="7810549" y="1714489"/>
            <a:ext cx="928694"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err="1">
                <a:solidFill>
                  <a:srgbClr val="FD6203"/>
                </a:solidFill>
              </a:rPr>
              <a:t>о</a:t>
            </a:r>
            <a:r>
              <a:rPr lang="ru-RU" sz="2200" b="1" dirty="0" err="1">
                <a:solidFill>
                  <a:srgbClr val="FD6203"/>
                </a:solidFill>
              </a:rPr>
              <a:t>+</a:t>
            </a:r>
            <a:r>
              <a:rPr lang="ru-RU" sz="2200" b="1" dirty="0">
                <a:solidFill>
                  <a:srgbClr val="FD6203"/>
                </a:solidFill>
              </a:rPr>
              <a:t> </a:t>
            </a:r>
            <a:r>
              <a:rPr lang="en-US" sz="2200" b="1" dirty="0">
                <a:solidFill>
                  <a:srgbClr val="FD6203"/>
                </a:solidFill>
              </a:rPr>
              <a:t>F</a:t>
            </a:r>
            <a:r>
              <a:rPr lang="en-US" sz="2200" b="1" baseline="-25000" dirty="0">
                <a:solidFill>
                  <a:srgbClr val="FD6203"/>
                </a:solidFill>
              </a:rPr>
              <a:t>S</a:t>
            </a:r>
            <a:endParaRPr lang="ru-RU" sz="2200" b="1" baseline="-25000" dirty="0">
              <a:solidFill>
                <a:srgbClr val="FD6203"/>
              </a:solidFill>
            </a:endParaRPr>
          </a:p>
        </p:txBody>
      </p:sp>
      <p:sp>
        <p:nvSpPr>
          <p:cNvPr id="257" name="TextBox 256"/>
          <p:cNvSpPr txBox="1"/>
          <p:nvPr/>
        </p:nvSpPr>
        <p:spPr>
          <a:xfrm>
            <a:off x="9596499" y="1285861"/>
            <a:ext cx="928694"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a:solidFill>
                  <a:srgbClr val="FD6203"/>
                </a:solidFill>
              </a:rPr>
              <a:t>о</a:t>
            </a:r>
            <a:r>
              <a:rPr lang="ru-RU" sz="2200" b="1" dirty="0">
                <a:solidFill>
                  <a:srgbClr val="FD6203"/>
                </a:solidFill>
              </a:rPr>
              <a:t>- </a:t>
            </a:r>
            <a:r>
              <a:rPr lang="en-US" sz="2200" b="1" dirty="0">
                <a:solidFill>
                  <a:srgbClr val="FD6203"/>
                </a:solidFill>
              </a:rPr>
              <a:t>F</a:t>
            </a:r>
            <a:r>
              <a:rPr lang="en-US" sz="2200" b="1" baseline="-25000" dirty="0">
                <a:solidFill>
                  <a:srgbClr val="FD6203"/>
                </a:solidFill>
              </a:rPr>
              <a:t>S</a:t>
            </a:r>
            <a:endParaRPr lang="ru-RU" sz="2200" b="1" baseline="-25000" dirty="0">
              <a:solidFill>
                <a:srgbClr val="FD6203"/>
              </a:solidFill>
            </a:endParaRPr>
          </a:p>
        </p:txBody>
      </p:sp>
      <p:sp>
        <p:nvSpPr>
          <p:cNvPr id="263" name="TextBox 262"/>
          <p:cNvSpPr txBox="1"/>
          <p:nvPr/>
        </p:nvSpPr>
        <p:spPr>
          <a:xfrm>
            <a:off x="2017702" y="4116383"/>
            <a:ext cx="2214578" cy="769441"/>
          </a:xfrm>
          <a:prstGeom prst="rect">
            <a:avLst/>
          </a:prstGeom>
          <a:noFill/>
        </p:spPr>
        <p:txBody>
          <a:bodyPr wrap="square" rtlCol="0">
            <a:spAutoFit/>
          </a:bodyPr>
          <a:lstStyle/>
          <a:p>
            <a:pPr algn="ctr"/>
            <a:r>
              <a:rPr lang="ru-RU" sz="2200" b="1" dirty="0">
                <a:solidFill>
                  <a:srgbClr val="FD6203"/>
                </a:solidFill>
              </a:rPr>
              <a:t>25 Гц – </a:t>
            </a:r>
            <a:r>
              <a:rPr lang="en-US" sz="2200" b="1" dirty="0">
                <a:solidFill>
                  <a:srgbClr val="FD6203"/>
                </a:solidFill>
              </a:rPr>
              <a:t>PAL</a:t>
            </a:r>
          </a:p>
          <a:p>
            <a:pPr algn="ctr"/>
            <a:r>
              <a:rPr lang="en-US" sz="2200" b="1" dirty="0">
                <a:solidFill>
                  <a:srgbClr val="FD6203"/>
                </a:solidFill>
              </a:rPr>
              <a:t>29,97 </a:t>
            </a:r>
            <a:r>
              <a:rPr lang="ru-RU" sz="2200" b="1" dirty="0">
                <a:solidFill>
                  <a:srgbClr val="FD6203"/>
                </a:solidFill>
              </a:rPr>
              <a:t>Гц - </a:t>
            </a:r>
            <a:r>
              <a:rPr lang="en-US" sz="2200" b="1" dirty="0">
                <a:solidFill>
                  <a:srgbClr val="FD6203"/>
                </a:solidFill>
              </a:rPr>
              <a:t>NTSC</a:t>
            </a:r>
            <a:endParaRPr lang="ru-RU" sz="2200" b="1" dirty="0">
              <a:solidFill>
                <a:srgbClr val="FD6203"/>
              </a:solidFill>
            </a:endParaRPr>
          </a:p>
        </p:txBody>
      </p:sp>
      <p:sp>
        <p:nvSpPr>
          <p:cNvPr id="264" name="Содержимое 2"/>
          <p:cNvSpPr>
            <a:spLocks noGrp="1"/>
          </p:cNvSpPr>
          <p:nvPr>
            <p:ph idx="1"/>
          </p:nvPr>
        </p:nvSpPr>
        <p:spPr>
          <a:xfrm>
            <a:off x="2024034" y="5143513"/>
            <a:ext cx="3971924" cy="1482717"/>
          </a:xfrm>
        </p:spPr>
        <p:txBody>
          <a:bodyPr>
            <a:normAutofit/>
          </a:bodyPr>
          <a:lstStyle/>
          <a:p>
            <a:pPr marL="812800" indent="-812800">
              <a:buNone/>
            </a:pPr>
            <a:r>
              <a:rPr lang="en-US" dirty="0" smtClean="0"/>
              <a:t>1</a:t>
            </a:r>
            <a:r>
              <a:rPr lang="ru-RU" dirty="0" smtClean="0"/>
              <a:t>, 6 – преобразователи частоты</a:t>
            </a:r>
          </a:p>
          <a:p>
            <a:pPr>
              <a:buNone/>
            </a:pPr>
            <a:r>
              <a:rPr lang="ru-RU" dirty="0" smtClean="0"/>
              <a:t>2 – селектор ССИ</a:t>
            </a:r>
          </a:p>
          <a:p>
            <a:pPr>
              <a:buNone/>
            </a:pPr>
            <a:r>
              <a:rPr lang="ru-RU" dirty="0" smtClean="0"/>
              <a:t>3 – умножитель частоты</a:t>
            </a:r>
          </a:p>
        </p:txBody>
      </p:sp>
      <p:sp>
        <p:nvSpPr>
          <p:cNvPr id="265" name="Содержимое 2"/>
          <p:cNvSpPr txBox="1">
            <a:spLocks/>
          </p:cNvSpPr>
          <p:nvPr/>
        </p:nvSpPr>
        <p:spPr>
          <a:xfrm>
            <a:off x="6138834" y="5143513"/>
            <a:ext cx="4114800" cy="1554155"/>
          </a:xfrm>
          <a:prstGeom prst="rect">
            <a:avLst/>
          </a:prstGeom>
        </p:spPr>
        <p:txBody>
          <a:bodyPr vert="horz" lIns="91440" tIns="45720" rIns="91440" bIns="45720" rtlCol="0">
            <a:normAutofit fontScale="77500" lnSpcReduction="20000"/>
          </a:bodyPr>
          <a:lstStyle/>
          <a:p>
            <a:pPr marL="342900" indent="-342900">
              <a:spcBef>
                <a:spcPct val="20000"/>
              </a:spcBef>
            </a:pPr>
            <a:r>
              <a:rPr lang="ru-RU" sz="3200" dirty="0"/>
              <a:t>4 – </a:t>
            </a:r>
            <a:r>
              <a:rPr lang="ru-RU" sz="3200" dirty="0" err="1"/>
              <a:t>фазовращатель</a:t>
            </a:r>
            <a:endParaRPr lang="ru-RU" sz="3200" dirty="0"/>
          </a:p>
          <a:p>
            <a:pPr marL="342900" indent="-342900">
              <a:spcBef>
                <a:spcPct val="20000"/>
              </a:spcBef>
              <a:defRPr/>
            </a:pPr>
            <a:r>
              <a:rPr lang="ru-RU" sz="3200" dirty="0"/>
              <a:t>5 – коммутатор</a:t>
            </a:r>
          </a:p>
          <a:p>
            <a:pPr marL="342900" indent="-342900">
              <a:spcBef>
                <a:spcPct val="20000"/>
              </a:spcBef>
              <a:defRPr/>
            </a:pPr>
            <a:r>
              <a:rPr lang="ru-RU" sz="3200" dirty="0"/>
              <a:t>7 – гетеродин</a:t>
            </a:r>
          </a:p>
          <a:p>
            <a:pPr marL="342900" indent="-342900">
              <a:spcBef>
                <a:spcPct val="20000"/>
              </a:spcBef>
              <a:defRPr/>
            </a:pPr>
            <a:r>
              <a:rPr lang="ru-RU" sz="3200" dirty="0"/>
              <a:t>8, 9 - фильтры</a:t>
            </a:r>
            <a:endParaRPr lang="ru-RU" sz="3200" dirty="0"/>
          </a:p>
        </p:txBody>
      </p:sp>
      <p:sp>
        <p:nvSpPr>
          <p:cNvPr id="10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Канал записи сигналов цветности </a:t>
            </a:r>
            <a:r>
              <a:rPr lang="en-US" sz="2800" b="1" dirty="0"/>
              <a:t>PAL, NTSC</a:t>
            </a:r>
            <a:endParaRPr lang="ru-RU" sz="2800" b="1" dirty="0"/>
          </a:p>
        </p:txBody>
      </p:sp>
    </p:spTree>
    <p:extLst>
      <p:ext uri="{BB962C8B-B14F-4D97-AF65-F5344CB8AC3E}">
        <p14:creationId xmlns:p14="http://schemas.microsoft.com/office/powerpoint/2010/main" val="1500582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Группа 468"/>
          <p:cNvGrpSpPr/>
          <p:nvPr/>
        </p:nvGrpSpPr>
        <p:grpSpPr>
          <a:xfrm>
            <a:off x="1473200" y="1071546"/>
            <a:ext cx="9286114" cy="5357826"/>
            <a:chOff x="-142114" y="1071546"/>
            <a:chExt cx="9286114" cy="5357826"/>
          </a:xfrm>
        </p:grpSpPr>
        <p:sp>
          <p:nvSpPr>
            <p:cNvPr id="21" name="TextBox 20"/>
            <p:cNvSpPr txBox="1"/>
            <p:nvPr/>
          </p:nvSpPr>
          <p:spPr>
            <a:xfrm>
              <a:off x="8000992" y="1571612"/>
              <a:ext cx="1143008" cy="461665"/>
            </a:xfrm>
            <a:prstGeom prst="rect">
              <a:avLst/>
            </a:prstGeom>
            <a:noFill/>
          </p:spPr>
          <p:txBody>
            <a:bodyPr wrap="square" rtlCol="0">
              <a:spAutoFit/>
            </a:bodyPr>
            <a:lstStyle/>
            <a:p>
              <a:pPr algn="ctr"/>
              <a:r>
                <a:rPr lang="en-US" sz="2400" b="1" dirty="0">
                  <a:solidFill>
                    <a:srgbClr val="FD6203"/>
                  </a:solidFill>
                </a:rPr>
                <a:t>E</a:t>
              </a:r>
              <a:r>
                <a:rPr lang="en-US" sz="2400" b="1" baseline="-25000" dirty="0">
                  <a:solidFill>
                    <a:srgbClr val="FD6203"/>
                  </a:solidFill>
                </a:rPr>
                <a:t>Y</a:t>
              </a:r>
              <a:r>
                <a:rPr lang="en-US" sz="2400" b="1" dirty="0">
                  <a:solidFill>
                    <a:srgbClr val="FD6203"/>
                  </a:solidFill>
                </a:rPr>
                <a:t>+E</a:t>
              </a:r>
              <a:r>
                <a:rPr lang="ru-RU" sz="2400" b="1" baseline="-25000" dirty="0">
                  <a:solidFill>
                    <a:srgbClr val="FD6203"/>
                  </a:solidFill>
                </a:rPr>
                <a:t>ЦВ</a:t>
              </a:r>
              <a:endParaRPr lang="en-US" sz="2400" b="1" baseline="-25000" dirty="0">
                <a:solidFill>
                  <a:srgbClr val="FD6203"/>
                </a:solidFill>
              </a:endParaRPr>
            </a:p>
          </p:txBody>
        </p:sp>
        <p:grpSp>
          <p:nvGrpSpPr>
            <p:cNvPr id="55" name="Группа 54"/>
            <p:cNvGrpSpPr/>
            <p:nvPr/>
          </p:nvGrpSpPr>
          <p:grpSpPr>
            <a:xfrm>
              <a:off x="1428728" y="1071546"/>
              <a:ext cx="651869" cy="1714509"/>
              <a:chOff x="2857488" y="2963422"/>
              <a:chExt cx="428628" cy="1108520"/>
            </a:xfrm>
          </p:grpSpPr>
          <p:grpSp>
            <p:nvGrpSpPr>
              <p:cNvPr id="53" name="Группа 52"/>
              <p:cNvGrpSpPr/>
              <p:nvPr/>
            </p:nvGrpSpPr>
            <p:grpSpPr>
              <a:xfrm>
                <a:off x="2857488" y="3214686"/>
                <a:ext cx="428628" cy="857256"/>
                <a:chOff x="2857488" y="3214686"/>
                <a:chExt cx="428628" cy="857256"/>
              </a:xfrm>
            </p:grpSpPr>
            <p:sp>
              <p:nvSpPr>
                <p:cNvPr id="36" name="Скругленный прямоугольник 35"/>
                <p:cNvSpPr/>
                <p:nvPr/>
              </p:nvSpPr>
              <p:spPr>
                <a:xfrm>
                  <a:off x="2857488" y="3214686"/>
                  <a:ext cx="428628" cy="85725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37" name="Группа 182"/>
                <p:cNvGrpSpPr/>
                <p:nvPr/>
              </p:nvGrpSpPr>
              <p:grpSpPr>
                <a:xfrm>
                  <a:off x="2928926" y="3357562"/>
                  <a:ext cx="285751" cy="142876"/>
                  <a:chOff x="2571736" y="4357694"/>
                  <a:chExt cx="338140" cy="248178"/>
                </a:xfrm>
              </p:grpSpPr>
              <p:sp>
                <p:nvSpPr>
                  <p:cNvPr id="39" name="Полилиния 38"/>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Полилиния 39"/>
                  <p:cNvSpPr/>
                  <p:nvPr/>
                </p:nvSpPr>
                <p:spPr>
                  <a:xfrm>
                    <a:off x="2571736"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47" name="Группа 182"/>
                <p:cNvGrpSpPr/>
                <p:nvPr/>
              </p:nvGrpSpPr>
              <p:grpSpPr>
                <a:xfrm>
                  <a:off x="2928925" y="3786182"/>
                  <a:ext cx="285749" cy="142879"/>
                  <a:chOff x="2571738" y="4357694"/>
                  <a:chExt cx="338138" cy="248184"/>
                </a:xfrm>
              </p:grpSpPr>
              <p:sp>
                <p:nvSpPr>
                  <p:cNvPr id="48" name="Полилиния 47"/>
                  <p:cNvSpPr/>
                  <p:nvPr/>
                </p:nvSpPr>
                <p:spPr>
                  <a:xfrm>
                    <a:off x="2695562" y="4357694"/>
                    <a:ext cx="214314" cy="248178"/>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9" name="Полилиния 48"/>
                  <p:cNvSpPr/>
                  <p:nvPr/>
                </p:nvSpPr>
                <p:spPr>
                  <a:xfrm>
                    <a:off x="2571738" y="4357699"/>
                    <a:ext cx="214314" cy="248179"/>
                  </a:xfrm>
                  <a:custGeom>
                    <a:avLst/>
                    <a:gdLst>
                      <a:gd name="connsiteX0" fmla="*/ 0 w 311150"/>
                      <a:gd name="connsiteY0" fmla="*/ 293158 h 319616"/>
                      <a:gd name="connsiteX1" fmla="*/ 63500 w 311150"/>
                      <a:gd name="connsiteY1" fmla="*/ 293158 h 319616"/>
                      <a:gd name="connsiteX2" fmla="*/ 133350 w 311150"/>
                      <a:gd name="connsiteY2" fmla="*/ 134408 h 319616"/>
                      <a:gd name="connsiteX3" fmla="*/ 190500 w 311150"/>
                      <a:gd name="connsiteY3" fmla="*/ 20108 h 319616"/>
                      <a:gd name="connsiteX4" fmla="*/ 311150 w 311150"/>
                      <a:gd name="connsiteY4" fmla="*/ 13758 h 3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319616">
                        <a:moveTo>
                          <a:pt x="0" y="293158"/>
                        </a:moveTo>
                        <a:cubicBezTo>
                          <a:pt x="20637" y="306387"/>
                          <a:pt x="41275" y="319616"/>
                          <a:pt x="63500" y="293158"/>
                        </a:cubicBezTo>
                        <a:cubicBezTo>
                          <a:pt x="85725" y="266700"/>
                          <a:pt x="112183" y="179916"/>
                          <a:pt x="133350" y="134408"/>
                        </a:cubicBezTo>
                        <a:cubicBezTo>
                          <a:pt x="154517" y="88900"/>
                          <a:pt x="160867" y="40216"/>
                          <a:pt x="190500" y="20108"/>
                        </a:cubicBezTo>
                        <a:cubicBezTo>
                          <a:pt x="220133" y="0"/>
                          <a:pt x="265641" y="6879"/>
                          <a:pt x="311150" y="13758"/>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51" name="Прямая соединительная линия 50"/>
                <p:cNvCxnSpPr>
                  <a:stCxn id="36" idx="1"/>
                  <a:endCxn id="36" idx="3"/>
                </p:cNvCxnSpPr>
                <p:nvPr/>
              </p:nvCxnSpPr>
              <p:spPr>
                <a:xfrm rot="10800000" flipH="1">
                  <a:off x="2857488" y="3643314"/>
                  <a:ext cx="428628" cy="1588"/>
                </a:xfrm>
                <a:prstGeom prst="line">
                  <a:avLst/>
                </a:prstGeom>
                <a:ln w="38100">
                  <a:solidFill>
                    <a:schemeClr val="tx1">
                      <a:lumMod val="95000"/>
                      <a:lumOff val="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2862250" y="2963422"/>
                <a:ext cx="419103" cy="278591"/>
              </a:xfrm>
              <a:prstGeom prst="rect">
                <a:avLst/>
              </a:prstGeom>
              <a:noFill/>
            </p:spPr>
            <p:txBody>
              <a:bodyPr wrap="square" rtlCol="0">
                <a:spAutoFit/>
              </a:bodyPr>
              <a:lstStyle/>
              <a:p>
                <a:pPr algn="ctr"/>
                <a:r>
                  <a:rPr lang="ru-RU" sz="2200" b="1" dirty="0"/>
                  <a:t>14</a:t>
                </a:r>
                <a:endParaRPr lang="ru-RU" sz="2200" b="1" dirty="0"/>
              </a:p>
            </p:txBody>
          </p:sp>
        </p:grpSp>
        <p:sp>
          <p:nvSpPr>
            <p:cNvPr id="59" name="Прямоугольник с двумя вырезанными соседними углами 58"/>
            <p:cNvSpPr/>
            <p:nvPr/>
          </p:nvSpPr>
          <p:spPr>
            <a:xfrm rot="16200000">
              <a:off x="508961" y="1541439"/>
              <a:ext cx="214314" cy="50006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 name="Группа 196"/>
            <p:cNvGrpSpPr/>
            <p:nvPr/>
          </p:nvGrpSpPr>
          <p:grpSpPr>
            <a:xfrm>
              <a:off x="7715273" y="2786058"/>
              <a:ext cx="831828" cy="1000135"/>
              <a:chOff x="1339431" y="2195502"/>
              <a:chExt cx="623871" cy="733432"/>
            </a:xfrm>
          </p:grpSpPr>
          <p:sp>
            <p:nvSpPr>
              <p:cNvPr id="184" name="TextBox 7"/>
              <p:cNvSpPr txBox="1"/>
              <p:nvPr/>
            </p:nvSpPr>
            <p:spPr>
              <a:xfrm>
                <a:off x="1339431" y="2195502"/>
                <a:ext cx="375050" cy="314327"/>
              </a:xfrm>
              <a:prstGeom prst="rect">
                <a:avLst/>
              </a:prstGeom>
              <a:noFill/>
            </p:spPr>
            <p:txBody>
              <a:bodyPr wrap="square" rtlCol="0">
                <a:spAutoFit/>
              </a:bodyPr>
              <a:lstStyle/>
              <a:p>
                <a:pPr algn="ctr"/>
                <a:r>
                  <a:rPr lang="ru-RU" sz="2200" b="1" dirty="0"/>
                  <a:t>20</a:t>
                </a:r>
                <a:endParaRPr lang="ru-RU" sz="2200" b="1" dirty="0"/>
              </a:p>
            </p:txBody>
          </p:sp>
          <p:sp>
            <p:nvSpPr>
              <p:cNvPr id="185" name="Скругленный прямоугольник 11"/>
              <p:cNvSpPr/>
              <p:nvPr/>
            </p:nvSpPr>
            <p:spPr>
              <a:xfrm>
                <a:off x="1500166" y="2500306"/>
                <a:ext cx="463136"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86" name="Полилиния 12"/>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7" name="Полилиния 13"/>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88" name="Прямая соединительная линия 14"/>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366085" y="1255687"/>
              <a:ext cx="571504" cy="430887"/>
            </a:xfrm>
            <a:prstGeom prst="rect">
              <a:avLst/>
            </a:prstGeom>
            <a:noFill/>
          </p:spPr>
          <p:txBody>
            <a:bodyPr wrap="square" rtlCol="0">
              <a:spAutoFit/>
            </a:bodyPr>
            <a:lstStyle/>
            <a:p>
              <a:pPr algn="ctr"/>
              <a:r>
                <a:rPr lang="en-US" sz="2200" b="1" dirty="0"/>
                <a:t>1</a:t>
              </a:r>
              <a:r>
                <a:rPr lang="ru-RU" sz="2200" b="1" dirty="0"/>
                <a:t>3</a:t>
              </a:r>
              <a:endParaRPr lang="ru-RU" sz="2200" b="1" dirty="0"/>
            </a:p>
          </p:txBody>
        </p:sp>
        <p:sp>
          <p:nvSpPr>
            <p:cNvPr id="68" name="Скругленный прямоугольник 67"/>
            <p:cNvSpPr/>
            <p:nvPr/>
          </p:nvSpPr>
          <p:spPr>
            <a:xfrm>
              <a:off x="2294911" y="1928800"/>
              <a:ext cx="214314" cy="42862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75" name="Прямая соединительная линия 74"/>
            <p:cNvCxnSpPr>
              <a:endCxn id="59" idx="1"/>
            </p:cNvCxnSpPr>
            <p:nvPr/>
          </p:nvCxnSpPr>
          <p:spPr>
            <a:xfrm rot="10800000" flipV="1">
              <a:off x="866151" y="1785924"/>
              <a:ext cx="557188" cy="554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0" y="1928802"/>
              <a:ext cx="928694" cy="430887"/>
            </a:xfrm>
            <a:prstGeom prst="rect">
              <a:avLst/>
            </a:prstGeom>
            <a:noFill/>
          </p:spPr>
          <p:txBody>
            <a:bodyPr wrap="square" rtlCol="0">
              <a:spAutoFit/>
            </a:bodyPr>
            <a:lstStyle/>
            <a:p>
              <a:pPr algn="ctr"/>
              <a:r>
                <a:rPr lang="ru-RU" sz="2200" b="1" dirty="0">
                  <a:solidFill>
                    <a:srgbClr val="FD6203"/>
                  </a:solidFill>
                </a:rPr>
                <a:t>25 Гц</a:t>
              </a:r>
              <a:endParaRPr lang="ru-RU" sz="2200" b="1" dirty="0">
                <a:solidFill>
                  <a:srgbClr val="FD6203"/>
                </a:solidFill>
              </a:endParaRPr>
            </a:p>
          </p:txBody>
        </p:sp>
        <p:grpSp>
          <p:nvGrpSpPr>
            <p:cNvPr id="192" name="Группа 191"/>
            <p:cNvGrpSpPr/>
            <p:nvPr/>
          </p:nvGrpSpPr>
          <p:grpSpPr>
            <a:xfrm>
              <a:off x="866151" y="2000238"/>
              <a:ext cx="428628" cy="215902"/>
              <a:chOff x="714348" y="2071678"/>
              <a:chExt cx="428628" cy="215902"/>
            </a:xfrm>
          </p:grpSpPr>
          <p:cxnSp>
            <p:nvCxnSpPr>
              <p:cNvPr id="148" name="Прямая соединительная линия 147"/>
              <p:cNvCxnSpPr/>
              <p:nvPr/>
            </p:nvCxnSpPr>
            <p:spPr>
              <a:xfrm rot="5400000">
                <a:off x="750067"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p:cNvCxnSpPr/>
              <p:nvPr/>
            </p:nvCxnSpPr>
            <p:spPr>
              <a:xfrm rot="10800000">
                <a:off x="714348"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0" name="Прямая соединительная линия 149"/>
              <p:cNvCxnSpPr/>
              <p:nvPr/>
            </p:nvCxnSpPr>
            <p:spPr>
              <a:xfrm>
                <a:off x="857224" y="207167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rot="5400000">
                <a:off x="892943"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2" name="Прямая соединительная линия 151"/>
              <p:cNvCxnSpPr/>
              <p:nvPr/>
            </p:nvCxnSpPr>
            <p:spPr>
              <a:xfrm>
                <a:off x="1000100"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81" name="Shape 80"/>
            <p:cNvCxnSpPr>
              <a:endCxn id="68" idx="0"/>
            </p:cNvCxnSpPr>
            <p:nvPr/>
          </p:nvCxnSpPr>
          <p:spPr>
            <a:xfrm>
              <a:off x="2080597" y="1785924"/>
              <a:ext cx="321471" cy="142876"/>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Shape 81"/>
            <p:cNvCxnSpPr/>
            <p:nvPr/>
          </p:nvCxnSpPr>
          <p:spPr>
            <a:xfrm flipV="1">
              <a:off x="2080597" y="2357428"/>
              <a:ext cx="321471" cy="142876"/>
            </a:xfrm>
            <a:prstGeom prst="bentConnector3">
              <a:avLst>
                <a:gd name="adj1" fmla="val 105308"/>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83"/>
            <p:cNvCxnSpPr/>
            <p:nvPr/>
          </p:nvCxnSpPr>
          <p:spPr>
            <a:xfrm rot="10800000">
              <a:off x="2500298" y="2143116"/>
              <a:ext cx="28495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74" name="Группа 373"/>
            <p:cNvGrpSpPr/>
            <p:nvPr/>
          </p:nvGrpSpPr>
          <p:grpSpPr>
            <a:xfrm>
              <a:off x="5857884" y="2571744"/>
              <a:ext cx="618885" cy="920847"/>
              <a:chOff x="7358082" y="4357694"/>
              <a:chExt cx="618885" cy="920847"/>
            </a:xfrm>
          </p:grpSpPr>
          <p:grpSp>
            <p:nvGrpSpPr>
              <p:cNvPr id="127" name="Группа 215"/>
              <p:cNvGrpSpPr/>
              <p:nvPr/>
            </p:nvGrpSpPr>
            <p:grpSpPr>
              <a:xfrm>
                <a:off x="7358082" y="4357694"/>
                <a:ext cx="618885" cy="920847"/>
                <a:chOff x="6000760" y="5429264"/>
                <a:chExt cx="618885" cy="920847"/>
              </a:xfrm>
            </p:grpSpPr>
            <p:sp>
              <p:nvSpPr>
                <p:cNvPr id="132" name="Скругленный прямоугольник 131"/>
                <p:cNvSpPr/>
                <p:nvPr/>
              </p:nvSpPr>
              <p:spPr>
                <a:xfrm>
                  <a:off x="6072198" y="5786454"/>
                  <a:ext cx="500066" cy="50006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33" name="TextBox 132"/>
                <p:cNvSpPr txBox="1"/>
                <p:nvPr/>
              </p:nvSpPr>
              <p:spPr>
                <a:xfrm>
                  <a:off x="6000760" y="5429264"/>
                  <a:ext cx="571504" cy="430887"/>
                </a:xfrm>
                <a:prstGeom prst="rect">
                  <a:avLst/>
                </a:prstGeom>
                <a:noFill/>
              </p:spPr>
              <p:txBody>
                <a:bodyPr wrap="square" rtlCol="0">
                  <a:spAutoFit/>
                </a:bodyPr>
                <a:lstStyle/>
                <a:p>
                  <a:pPr algn="ctr"/>
                  <a:r>
                    <a:rPr lang="ru-RU" sz="2200" b="1" dirty="0"/>
                    <a:t>1</a:t>
                  </a:r>
                  <a:r>
                    <a:rPr lang="en-US" sz="2200" b="1" dirty="0"/>
                    <a:t>7</a:t>
                  </a:r>
                  <a:endParaRPr lang="ru-RU" sz="2200" b="1" dirty="0"/>
                </a:p>
              </p:txBody>
            </p:sp>
            <p:sp>
              <p:nvSpPr>
                <p:cNvPr id="373" name="TextBox 372"/>
                <p:cNvSpPr txBox="1"/>
                <p:nvPr/>
              </p:nvSpPr>
              <p:spPr>
                <a:xfrm>
                  <a:off x="6048141" y="5919224"/>
                  <a:ext cx="571504" cy="430887"/>
                </a:xfrm>
                <a:prstGeom prst="rect">
                  <a:avLst/>
                </a:prstGeom>
                <a:noFill/>
              </p:spPr>
              <p:txBody>
                <a:bodyPr wrap="square" rtlCol="0">
                  <a:spAutoFit/>
                </a:bodyPr>
                <a:lstStyle/>
                <a:p>
                  <a:pPr algn="ctr"/>
                  <a:r>
                    <a:rPr lang="en-US" sz="2200" b="1" dirty="0"/>
                    <a:t>2H</a:t>
                  </a:r>
                  <a:endParaRPr lang="ru-RU" sz="2200" b="1" dirty="0"/>
                </a:p>
              </p:txBody>
            </p:sp>
          </p:grpSp>
          <p:grpSp>
            <p:nvGrpSpPr>
              <p:cNvPr id="128" name="Группа 225"/>
              <p:cNvGrpSpPr/>
              <p:nvPr/>
            </p:nvGrpSpPr>
            <p:grpSpPr>
              <a:xfrm>
                <a:off x="7541718" y="4781097"/>
                <a:ext cx="287340" cy="142876"/>
                <a:chOff x="7326610" y="4138949"/>
                <a:chExt cx="287340" cy="142876"/>
              </a:xfrm>
            </p:grpSpPr>
            <p:cxnSp>
              <p:nvCxnSpPr>
                <p:cNvPr id="129" name="Прямая соединительная линия 128"/>
                <p:cNvCxnSpPr/>
                <p:nvPr/>
              </p:nvCxnSpPr>
              <p:spPr>
                <a:xfrm rot="5400000">
                  <a:off x="7255966" y="4209593"/>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a:off x="7327404" y="4209593"/>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p:nvPr/>
              </p:nvCxnSpPr>
              <p:spPr>
                <a:xfrm rot="5400000">
                  <a:off x="7541718" y="4209593"/>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4" name="Группа 278"/>
            <p:cNvGrpSpPr/>
            <p:nvPr/>
          </p:nvGrpSpPr>
          <p:grpSpPr>
            <a:xfrm>
              <a:off x="7643834" y="1571612"/>
              <a:ext cx="857256" cy="1000132"/>
              <a:chOff x="7572396" y="4500570"/>
              <a:chExt cx="857256" cy="1000132"/>
            </a:xfrm>
          </p:grpSpPr>
          <p:sp>
            <p:nvSpPr>
              <p:cNvPr id="110" name="TextBox 109"/>
              <p:cNvSpPr txBox="1"/>
              <p:nvPr/>
            </p:nvSpPr>
            <p:spPr>
              <a:xfrm>
                <a:off x="7572396" y="4500570"/>
                <a:ext cx="571504" cy="430887"/>
              </a:xfrm>
              <a:prstGeom prst="rect">
                <a:avLst/>
              </a:prstGeom>
              <a:noFill/>
            </p:spPr>
            <p:txBody>
              <a:bodyPr wrap="square" rtlCol="0">
                <a:spAutoFit/>
              </a:bodyPr>
              <a:lstStyle/>
              <a:p>
                <a:pPr algn="ctr"/>
                <a:r>
                  <a:rPr lang="en-US" sz="2200" b="1" dirty="0"/>
                  <a:t>19</a:t>
                </a:r>
                <a:endParaRPr lang="ru-RU" sz="2200" b="1" dirty="0"/>
              </a:p>
            </p:txBody>
          </p:sp>
          <p:grpSp>
            <p:nvGrpSpPr>
              <p:cNvPr id="111" name="Группа 270"/>
              <p:cNvGrpSpPr/>
              <p:nvPr/>
            </p:nvGrpSpPr>
            <p:grpSpPr>
              <a:xfrm>
                <a:off x="7858148" y="4929198"/>
                <a:ext cx="571504" cy="571504"/>
                <a:chOff x="7072330" y="2357430"/>
                <a:chExt cx="571504" cy="571504"/>
              </a:xfrm>
            </p:grpSpPr>
            <p:sp>
              <p:nvSpPr>
                <p:cNvPr id="112" name="Скругленный прямоугольник 111"/>
                <p:cNvSpPr/>
                <p:nvPr/>
              </p:nvSpPr>
              <p:spPr>
                <a:xfrm>
                  <a:off x="7072330" y="2357430"/>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113" name="Группа 269"/>
                <p:cNvGrpSpPr/>
                <p:nvPr/>
              </p:nvGrpSpPr>
              <p:grpSpPr>
                <a:xfrm>
                  <a:off x="7143768" y="2500306"/>
                  <a:ext cx="428628" cy="287340"/>
                  <a:chOff x="5929322" y="3429000"/>
                  <a:chExt cx="428628" cy="287340"/>
                </a:xfrm>
              </p:grpSpPr>
              <p:cxnSp>
                <p:nvCxnSpPr>
                  <p:cNvPr id="114" name="Прямая соединительная линия 113"/>
                  <p:cNvCxnSpPr/>
                  <p:nvPr/>
                </p:nvCxnSpPr>
                <p:spPr>
                  <a:xfrm>
                    <a:off x="5929322"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rot="5400000">
                    <a:off x="6000760" y="350043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a:off x="6072198" y="357187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p:cNvCxnSpPr/>
                  <p:nvPr/>
                </p:nvCxnSpPr>
                <p:spPr>
                  <a:xfrm rot="5400000" flipH="1" flipV="1">
                    <a:off x="6143636" y="350043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a:off x="6215074"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rot="5400000">
                    <a:off x="6072198" y="3643314"/>
                    <a:ext cx="142876" cy="1588"/>
                  </a:xfrm>
                  <a:prstGeom prst="line">
                    <a:avLst/>
                  </a:prstGeom>
                  <a:ln w="38100">
                    <a:solidFill>
                      <a:schemeClr val="tx1">
                        <a:lumMod val="95000"/>
                        <a:lumOff val="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a:off x="5929322" y="3714752"/>
                    <a:ext cx="42862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sp>
          <p:nvSpPr>
            <p:cNvPr id="190" name="Прямоугольник с двумя вырезанными соседними углами 189"/>
            <p:cNvSpPr/>
            <p:nvPr/>
          </p:nvSpPr>
          <p:spPr>
            <a:xfrm rot="16200000">
              <a:off x="508961" y="2214552"/>
              <a:ext cx="214314" cy="500066"/>
            </a:xfrm>
            <a:prstGeom prst="snip2SameRect">
              <a:avLst>
                <a:gd name="adj1" fmla="val 50000"/>
                <a:gd name="adj2" fmla="val 8707"/>
              </a:avLst>
            </a:prstGeom>
            <a:solidFill>
              <a:schemeClr val="bg1">
                <a:lumMod val="8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1" name="Прямая соединительная линия 190"/>
            <p:cNvCxnSpPr>
              <a:endCxn id="190" idx="1"/>
            </p:cNvCxnSpPr>
            <p:nvPr/>
          </p:nvCxnSpPr>
          <p:spPr>
            <a:xfrm rot="10800000" flipV="1">
              <a:off x="866151" y="2459037"/>
              <a:ext cx="557188" cy="554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2" name="Группа 221"/>
            <p:cNvGrpSpPr/>
            <p:nvPr/>
          </p:nvGrpSpPr>
          <p:grpSpPr>
            <a:xfrm>
              <a:off x="715142" y="3071810"/>
              <a:ext cx="1938353" cy="2428868"/>
              <a:chOff x="3428993" y="1571612"/>
              <a:chExt cx="1938353" cy="2428868"/>
            </a:xfrm>
          </p:grpSpPr>
          <p:grpSp>
            <p:nvGrpSpPr>
              <p:cNvPr id="220" name="Группа 219"/>
              <p:cNvGrpSpPr/>
              <p:nvPr/>
            </p:nvGrpSpPr>
            <p:grpSpPr>
              <a:xfrm>
                <a:off x="3428993" y="1571612"/>
                <a:ext cx="981078" cy="2071702"/>
                <a:chOff x="3428993" y="1571612"/>
                <a:chExt cx="981078" cy="2071702"/>
              </a:xfrm>
            </p:grpSpPr>
            <p:sp>
              <p:nvSpPr>
                <p:cNvPr id="203" name="TextBox 202"/>
                <p:cNvSpPr txBox="1"/>
                <p:nvPr/>
              </p:nvSpPr>
              <p:spPr>
                <a:xfrm>
                  <a:off x="3552817" y="1571612"/>
                  <a:ext cx="723905" cy="430887"/>
                </a:xfrm>
                <a:prstGeom prst="rect">
                  <a:avLst/>
                </a:prstGeom>
                <a:noFill/>
              </p:spPr>
              <p:txBody>
                <a:bodyPr wrap="square" rtlCol="0">
                  <a:spAutoFit/>
                </a:bodyPr>
                <a:lstStyle/>
                <a:p>
                  <a:pPr algn="ctr"/>
                  <a:r>
                    <a:rPr lang="en-US" sz="2200" b="1" dirty="0"/>
                    <a:t>4</a:t>
                  </a:r>
                  <a:endParaRPr lang="ru-RU" sz="2200" b="1" dirty="0"/>
                </a:p>
              </p:txBody>
            </p:sp>
            <p:sp>
              <p:nvSpPr>
                <p:cNvPr id="204" name="Скругленный прямоугольник 203"/>
                <p:cNvSpPr/>
                <p:nvPr/>
              </p:nvSpPr>
              <p:spPr>
                <a:xfrm>
                  <a:off x="3428993" y="1928802"/>
                  <a:ext cx="928694" cy="171451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l-GR" sz="2000" b="1" dirty="0">
                      <a:solidFill>
                        <a:schemeClr val="tx1"/>
                      </a:solidFill>
                      <a:latin typeface="Times New Roman"/>
                      <a:cs typeface="Times New Roman"/>
                    </a:rPr>
                    <a:t>φ</a:t>
                  </a:r>
                  <a:endParaRPr lang="ru-RU" sz="2000" b="1" dirty="0">
                    <a:solidFill>
                      <a:schemeClr val="tx1"/>
                    </a:solidFill>
                  </a:endParaRPr>
                </a:p>
              </p:txBody>
            </p:sp>
            <p:sp>
              <p:nvSpPr>
                <p:cNvPr id="207" name="TextBox 206"/>
                <p:cNvSpPr txBox="1"/>
                <p:nvPr/>
              </p:nvSpPr>
              <p:spPr>
                <a:xfrm flipH="1">
                  <a:off x="3910005" y="1928802"/>
                  <a:ext cx="500066" cy="400110"/>
                </a:xfrm>
                <a:prstGeom prst="rect">
                  <a:avLst/>
                </a:prstGeom>
                <a:noFill/>
              </p:spPr>
              <p:txBody>
                <a:bodyPr wrap="square" rtlCol="0">
                  <a:spAutoFit/>
                </a:bodyPr>
                <a:lstStyle/>
                <a:p>
                  <a:r>
                    <a:rPr lang="en-US" sz="2000" b="1" dirty="0"/>
                    <a:t>0</a:t>
                  </a:r>
                  <a:r>
                    <a:rPr lang="en-US" sz="2000" b="1" baseline="30000" dirty="0"/>
                    <a:t>o</a:t>
                  </a:r>
                  <a:endParaRPr lang="ru-RU" sz="2000" b="1" i="1" baseline="30000" dirty="0"/>
                </a:p>
              </p:txBody>
            </p:sp>
            <p:cxnSp>
              <p:nvCxnSpPr>
                <p:cNvPr id="208" name="Прямая соединительная линия 207"/>
                <p:cNvCxnSpPr/>
                <p:nvPr/>
              </p:nvCxnSpPr>
              <p:spPr>
                <a:xfrm rot="5400000">
                  <a:off x="2910667" y="2785264"/>
                  <a:ext cx="171451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p:cNvCxnSpPr>
                  <a:stCxn id="204" idx="3"/>
                </p:cNvCxnSpPr>
                <p:nvPr/>
              </p:nvCxnSpPr>
              <p:spPr>
                <a:xfrm flipH="1">
                  <a:off x="3767129" y="2786058"/>
                  <a:ext cx="59055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0" name="Прямая соединительная линия 209"/>
                <p:cNvCxnSpPr/>
                <p:nvPr/>
              </p:nvCxnSpPr>
              <p:spPr>
                <a:xfrm rot="10800000">
                  <a:off x="3767130" y="2357430"/>
                  <a:ext cx="590557"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p:nvPr/>
              </p:nvCxnSpPr>
              <p:spPr>
                <a:xfrm rot="10800000">
                  <a:off x="3767130" y="3214686"/>
                  <a:ext cx="590557"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221" name="Группа 220"/>
              <p:cNvGrpSpPr/>
              <p:nvPr/>
            </p:nvGrpSpPr>
            <p:grpSpPr>
              <a:xfrm>
                <a:off x="4357687" y="1571612"/>
                <a:ext cx="1009659" cy="2428868"/>
                <a:chOff x="4357687" y="1571612"/>
                <a:chExt cx="1009659" cy="2428868"/>
              </a:xfrm>
            </p:grpSpPr>
            <p:sp>
              <p:nvSpPr>
                <p:cNvPr id="205" name="Скругленный прямоугольник 204"/>
                <p:cNvSpPr/>
                <p:nvPr/>
              </p:nvSpPr>
              <p:spPr>
                <a:xfrm>
                  <a:off x="4572001" y="1928802"/>
                  <a:ext cx="785024" cy="2071678"/>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2600" b="1" dirty="0">
                      <a:solidFill>
                        <a:schemeClr val="tx1"/>
                      </a:solidFill>
                    </a:rPr>
                    <a:t>K</a:t>
                  </a:r>
                  <a:endParaRPr lang="ru-RU" sz="2600" b="1" dirty="0">
                    <a:solidFill>
                      <a:schemeClr val="tx1"/>
                    </a:solidFill>
                  </a:endParaRPr>
                </a:p>
              </p:txBody>
            </p:sp>
            <p:sp>
              <p:nvSpPr>
                <p:cNvPr id="206" name="TextBox 205"/>
                <p:cNvSpPr txBox="1"/>
                <p:nvPr/>
              </p:nvSpPr>
              <p:spPr>
                <a:xfrm>
                  <a:off x="4643439" y="1571612"/>
                  <a:ext cx="723907" cy="430887"/>
                </a:xfrm>
                <a:prstGeom prst="rect">
                  <a:avLst/>
                </a:prstGeom>
                <a:noFill/>
              </p:spPr>
              <p:txBody>
                <a:bodyPr wrap="square" rtlCol="0">
                  <a:spAutoFit/>
                </a:bodyPr>
                <a:lstStyle/>
                <a:p>
                  <a:pPr algn="ctr"/>
                  <a:r>
                    <a:rPr lang="en-US" sz="2200" b="1" dirty="0"/>
                    <a:t>5</a:t>
                  </a:r>
                  <a:endParaRPr lang="ru-RU" sz="2200" b="1" dirty="0"/>
                </a:p>
              </p:txBody>
            </p:sp>
            <p:cxnSp>
              <p:nvCxnSpPr>
                <p:cNvPr id="215" name="Прямая соединительная линия 214"/>
                <p:cNvCxnSpPr/>
                <p:nvPr/>
              </p:nvCxnSpPr>
              <p:spPr>
                <a:xfrm>
                  <a:off x="4357687" y="2143116"/>
                  <a:ext cx="85725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6" name="Прямая соединительная линия 215"/>
                <p:cNvCxnSpPr/>
                <p:nvPr/>
              </p:nvCxnSpPr>
              <p:spPr>
                <a:xfrm>
                  <a:off x="4357687" y="2571744"/>
                  <a:ext cx="64294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7" name="Прямая соединительная линия 216"/>
                <p:cNvCxnSpPr/>
                <p:nvPr/>
              </p:nvCxnSpPr>
              <p:spPr>
                <a:xfrm>
                  <a:off x="4357687" y="3000372"/>
                  <a:ext cx="50006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8" name="Прямая соединительная линия 217"/>
                <p:cNvCxnSpPr/>
                <p:nvPr/>
              </p:nvCxnSpPr>
              <p:spPr>
                <a:xfrm>
                  <a:off x="4357687" y="3429000"/>
                  <a:ext cx="42862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9" name="Прямая соединительная линия 218"/>
                <p:cNvCxnSpPr/>
                <p:nvPr/>
              </p:nvCxnSpPr>
              <p:spPr>
                <a:xfrm rot="5400000" flipH="1" flipV="1">
                  <a:off x="4250530" y="2893215"/>
                  <a:ext cx="1786744" cy="79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226" name="TextBox 225"/>
            <p:cNvSpPr txBox="1"/>
            <p:nvPr/>
          </p:nvSpPr>
          <p:spPr>
            <a:xfrm flipH="1">
              <a:off x="1124717" y="3857628"/>
              <a:ext cx="642942" cy="400110"/>
            </a:xfrm>
            <a:prstGeom prst="rect">
              <a:avLst/>
            </a:prstGeom>
            <a:noFill/>
          </p:spPr>
          <p:txBody>
            <a:bodyPr wrap="square" rtlCol="0">
              <a:spAutoFit/>
            </a:bodyPr>
            <a:lstStyle/>
            <a:p>
              <a:r>
                <a:rPr lang="en-US" sz="2000" b="1" dirty="0"/>
                <a:t>90</a:t>
              </a:r>
              <a:r>
                <a:rPr lang="en-US" sz="2000" b="1" baseline="30000" dirty="0"/>
                <a:t>o</a:t>
              </a:r>
              <a:endParaRPr lang="ru-RU" sz="2000" b="1" i="1" baseline="30000" dirty="0"/>
            </a:p>
          </p:txBody>
        </p:sp>
        <p:sp>
          <p:nvSpPr>
            <p:cNvPr id="227" name="TextBox 226"/>
            <p:cNvSpPr txBox="1"/>
            <p:nvPr/>
          </p:nvSpPr>
          <p:spPr>
            <a:xfrm flipH="1">
              <a:off x="1053279" y="4286256"/>
              <a:ext cx="714380" cy="400110"/>
            </a:xfrm>
            <a:prstGeom prst="rect">
              <a:avLst/>
            </a:prstGeom>
            <a:noFill/>
          </p:spPr>
          <p:txBody>
            <a:bodyPr wrap="square" rtlCol="0">
              <a:spAutoFit/>
            </a:bodyPr>
            <a:lstStyle/>
            <a:p>
              <a:r>
                <a:rPr lang="en-US" sz="2000" b="1" dirty="0"/>
                <a:t>180</a:t>
              </a:r>
              <a:r>
                <a:rPr lang="en-US" sz="2000" b="1" baseline="30000" dirty="0"/>
                <a:t>o</a:t>
              </a:r>
              <a:endParaRPr lang="ru-RU" sz="2000" b="1" i="1" baseline="30000" dirty="0"/>
            </a:p>
          </p:txBody>
        </p:sp>
        <p:sp>
          <p:nvSpPr>
            <p:cNvPr id="228" name="TextBox 227"/>
            <p:cNvSpPr txBox="1"/>
            <p:nvPr/>
          </p:nvSpPr>
          <p:spPr>
            <a:xfrm flipH="1">
              <a:off x="1053279" y="4714884"/>
              <a:ext cx="714380" cy="400110"/>
            </a:xfrm>
            <a:prstGeom prst="rect">
              <a:avLst/>
            </a:prstGeom>
            <a:noFill/>
          </p:spPr>
          <p:txBody>
            <a:bodyPr wrap="square" rtlCol="0">
              <a:spAutoFit/>
            </a:bodyPr>
            <a:lstStyle/>
            <a:p>
              <a:r>
                <a:rPr lang="en-US" sz="2000" b="1" dirty="0"/>
                <a:t>270</a:t>
              </a:r>
              <a:r>
                <a:rPr lang="en-US" sz="2000" b="1" baseline="30000" dirty="0"/>
                <a:t>o</a:t>
              </a:r>
              <a:endParaRPr lang="ru-RU" sz="2000" b="1" i="1" baseline="30000" dirty="0"/>
            </a:p>
          </p:txBody>
        </p:sp>
        <p:grpSp>
          <p:nvGrpSpPr>
            <p:cNvPr id="243" name="Группа 242"/>
            <p:cNvGrpSpPr/>
            <p:nvPr/>
          </p:nvGrpSpPr>
          <p:grpSpPr>
            <a:xfrm>
              <a:off x="643704" y="5429264"/>
              <a:ext cx="1143008" cy="1000108"/>
              <a:chOff x="500034" y="5620143"/>
              <a:chExt cx="1143008" cy="1000108"/>
            </a:xfrm>
          </p:grpSpPr>
          <p:sp>
            <p:nvSpPr>
              <p:cNvPr id="234" name="Скругленный прямоугольник 233"/>
              <p:cNvSpPr/>
              <p:nvPr/>
            </p:nvSpPr>
            <p:spPr>
              <a:xfrm>
                <a:off x="571472" y="585789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36" name="TextBox 235"/>
              <p:cNvSpPr txBox="1"/>
              <p:nvPr/>
            </p:nvSpPr>
            <p:spPr>
              <a:xfrm>
                <a:off x="1214414" y="5620143"/>
                <a:ext cx="428628" cy="430887"/>
              </a:xfrm>
              <a:prstGeom prst="rect">
                <a:avLst/>
              </a:prstGeom>
              <a:noFill/>
            </p:spPr>
            <p:txBody>
              <a:bodyPr wrap="square" rtlCol="0">
                <a:spAutoFit/>
              </a:bodyPr>
              <a:lstStyle/>
              <a:p>
                <a:pPr algn="ctr"/>
                <a:r>
                  <a:rPr lang="en-US" sz="2200" b="1" dirty="0"/>
                  <a:t>3</a:t>
                </a:r>
                <a:endParaRPr lang="ru-RU" sz="2200" b="1" dirty="0"/>
              </a:p>
            </p:txBody>
          </p:sp>
          <p:sp>
            <p:nvSpPr>
              <p:cNvPr id="237" name="TextBox 236"/>
              <p:cNvSpPr txBox="1"/>
              <p:nvPr/>
            </p:nvSpPr>
            <p:spPr>
              <a:xfrm>
                <a:off x="959166" y="5789292"/>
                <a:ext cx="357190" cy="428628"/>
              </a:xfrm>
              <a:prstGeom prst="rect">
                <a:avLst/>
              </a:prstGeom>
              <a:noFill/>
            </p:spPr>
            <p:txBody>
              <a:bodyPr wrap="square" rtlCol="0">
                <a:spAutoFit/>
              </a:bodyPr>
              <a:lstStyle/>
              <a:p>
                <a:r>
                  <a:rPr lang="en-US" sz="2200" b="1" i="1" dirty="0"/>
                  <a:t>f</a:t>
                </a:r>
                <a:endParaRPr lang="ru-RU" sz="2200" b="1" i="1" dirty="0"/>
              </a:p>
            </p:txBody>
          </p:sp>
          <p:sp>
            <p:nvSpPr>
              <p:cNvPr id="238" name="TextBox 237"/>
              <p:cNvSpPr txBox="1"/>
              <p:nvPr/>
            </p:nvSpPr>
            <p:spPr>
              <a:xfrm flipH="1">
                <a:off x="500034" y="6189364"/>
                <a:ext cx="571504" cy="430887"/>
              </a:xfrm>
              <a:prstGeom prst="rect">
                <a:avLst/>
              </a:prstGeom>
              <a:noFill/>
            </p:spPr>
            <p:txBody>
              <a:bodyPr wrap="square" rtlCol="0">
                <a:spAutoFit/>
              </a:bodyPr>
              <a:lstStyle/>
              <a:p>
                <a:r>
                  <a:rPr lang="en-US" sz="2200" b="1" dirty="0"/>
                  <a:t>40</a:t>
                </a:r>
                <a:r>
                  <a:rPr lang="en-US" sz="2200" b="1" i="1" dirty="0"/>
                  <a:t>f</a:t>
                </a:r>
                <a:endParaRPr lang="ru-RU" sz="2200" b="1" i="1" dirty="0"/>
              </a:p>
            </p:txBody>
          </p:sp>
          <p:cxnSp>
            <p:nvCxnSpPr>
              <p:cNvPr id="240" name="Прямая соединительная линия 239"/>
              <p:cNvCxnSpPr/>
              <p:nvPr/>
            </p:nvCxnSpPr>
            <p:spPr>
              <a:xfrm rot="16200000" flipH="1">
                <a:off x="609600" y="5882640"/>
                <a:ext cx="647700" cy="64770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47" name="Прямая со стрелкой 246"/>
            <p:cNvCxnSpPr/>
            <p:nvPr/>
          </p:nvCxnSpPr>
          <p:spPr>
            <a:xfrm>
              <a:off x="1429522" y="5357826"/>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157952" y="5110158"/>
              <a:ext cx="928694" cy="430887"/>
            </a:xfrm>
            <a:prstGeom prst="rect">
              <a:avLst/>
            </a:prstGeom>
            <a:noFill/>
          </p:spPr>
          <p:txBody>
            <a:bodyPr wrap="square" rtlCol="0">
              <a:spAutoFit/>
            </a:bodyPr>
            <a:lstStyle/>
            <a:p>
              <a:pPr algn="ctr"/>
              <a:r>
                <a:rPr lang="ru-RU" sz="2200" b="1" dirty="0">
                  <a:solidFill>
                    <a:srgbClr val="FD6203"/>
                  </a:solidFill>
                </a:rPr>
                <a:t>25 Гц</a:t>
              </a:r>
              <a:endParaRPr lang="ru-RU" sz="2200" b="1" dirty="0">
                <a:solidFill>
                  <a:srgbClr val="FD6203"/>
                </a:solidFill>
              </a:endParaRPr>
            </a:p>
          </p:txBody>
        </p:sp>
        <p:grpSp>
          <p:nvGrpSpPr>
            <p:cNvPr id="251" name="Группа 250"/>
            <p:cNvGrpSpPr/>
            <p:nvPr/>
          </p:nvGrpSpPr>
          <p:grpSpPr>
            <a:xfrm>
              <a:off x="1000894" y="5286388"/>
              <a:ext cx="428628" cy="144464"/>
              <a:chOff x="714348" y="2071678"/>
              <a:chExt cx="428628" cy="215902"/>
            </a:xfrm>
          </p:grpSpPr>
          <p:cxnSp>
            <p:nvCxnSpPr>
              <p:cNvPr id="252" name="Прямая соединительная линия 251"/>
              <p:cNvCxnSpPr/>
              <p:nvPr/>
            </p:nvCxnSpPr>
            <p:spPr>
              <a:xfrm rot="5400000">
                <a:off x="750067"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3" name="Прямая соединительная линия 252"/>
              <p:cNvCxnSpPr/>
              <p:nvPr/>
            </p:nvCxnSpPr>
            <p:spPr>
              <a:xfrm rot="10800000">
                <a:off x="714348"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4" name="Прямая соединительная линия 253"/>
              <p:cNvCxnSpPr/>
              <p:nvPr/>
            </p:nvCxnSpPr>
            <p:spPr>
              <a:xfrm>
                <a:off x="857224" y="207167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5" name="Прямая соединительная линия 254"/>
              <p:cNvCxnSpPr/>
              <p:nvPr/>
            </p:nvCxnSpPr>
            <p:spPr>
              <a:xfrm rot="5400000">
                <a:off x="892943"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6" name="Прямая соединительная линия 255"/>
              <p:cNvCxnSpPr/>
              <p:nvPr/>
            </p:nvCxnSpPr>
            <p:spPr>
              <a:xfrm>
                <a:off x="1000100"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58" name="Соединительная линия уступом 257"/>
            <p:cNvCxnSpPr/>
            <p:nvPr/>
          </p:nvCxnSpPr>
          <p:spPr>
            <a:xfrm rot="10800000">
              <a:off x="715142" y="4286257"/>
              <a:ext cx="1588" cy="1737947"/>
            </a:xfrm>
            <a:prstGeom prst="bentConnector3">
              <a:avLst>
                <a:gd name="adj1" fmla="val 31989934"/>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142114" y="3786190"/>
              <a:ext cx="857256" cy="430887"/>
            </a:xfrm>
            <a:prstGeom prst="rect">
              <a:avLst/>
            </a:prstGeom>
            <a:noFill/>
          </p:spPr>
          <p:txBody>
            <a:bodyPr wrap="square" rtlCol="0">
              <a:spAutoFit/>
            </a:bodyPr>
            <a:lstStyle/>
            <a:p>
              <a:pPr algn="ctr"/>
              <a:r>
                <a:rPr lang="en-US" sz="2200" b="1" dirty="0">
                  <a:solidFill>
                    <a:srgbClr val="FD6203"/>
                  </a:solidFill>
                </a:rPr>
                <a:t>40F’</a:t>
              </a:r>
              <a:r>
                <a:rPr lang="en-US" sz="2200" b="1" baseline="-25000" dirty="0">
                  <a:solidFill>
                    <a:srgbClr val="FD6203"/>
                  </a:solidFill>
                </a:rPr>
                <a:t>H</a:t>
              </a:r>
              <a:endParaRPr lang="ru-RU" sz="2200" b="1" baseline="-25000" dirty="0">
                <a:solidFill>
                  <a:srgbClr val="FD6203"/>
                </a:solidFill>
              </a:endParaRPr>
            </a:p>
          </p:txBody>
        </p:sp>
        <p:grpSp>
          <p:nvGrpSpPr>
            <p:cNvPr id="261" name="Группа 260"/>
            <p:cNvGrpSpPr/>
            <p:nvPr/>
          </p:nvGrpSpPr>
          <p:grpSpPr>
            <a:xfrm>
              <a:off x="3857620" y="3071810"/>
              <a:ext cx="714380" cy="1071570"/>
              <a:chOff x="7786710" y="4429132"/>
              <a:chExt cx="714380" cy="1071570"/>
            </a:xfrm>
          </p:grpSpPr>
          <p:sp>
            <p:nvSpPr>
              <p:cNvPr id="262" name="Скругленный прямоугольник 261"/>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263" name="Группа 195"/>
              <p:cNvGrpSpPr/>
              <p:nvPr/>
            </p:nvGrpSpPr>
            <p:grpSpPr>
              <a:xfrm>
                <a:off x="8001024" y="5000636"/>
                <a:ext cx="303232" cy="249238"/>
                <a:chOff x="1571604" y="2592382"/>
                <a:chExt cx="303232" cy="249238"/>
              </a:xfrm>
            </p:grpSpPr>
            <p:sp>
              <p:nvSpPr>
                <p:cNvPr id="265" name="Полилиния 264"/>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6" name="Полилиния 265"/>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67" name="Прямая соединительная линия 266"/>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64" name="TextBox 263"/>
              <p:cNvSpPr txBox="1"/>
              <p:nvPr/>
            </p:nvSpPr>
            <p:spPr>
              <a:xfrm>
                <a:off x="7858148" y="4429132"/>
                <a:ext cx="571504" cy="430887"/>
              </a:xfrm>
              <a:prstGeom prst="rect">
                <a:avLst/>
              </a:prstGeom>
              <a:noFill/>
            </p:spPr>
            <p:txBody>
              <a:bodyPr wrap="square" rtlCol="0">
                <a:spAutoFit/>
              </a:bodyPr>
              <a:lstStyle/>
              <a:p>
                <a:pPr algn="ctr"/>
                <a:r>
                  <a:rPr lang="en-US" sz="2200" b="1" dirty="0"/>
                  <a:t>8</a:t>
                </a:r>
                <a:endParaRPr lang="ru-RU" sz="2200" b="1" dirty="0"/>
              </a:p>
            </p:txBody>
          </p:sp>
        </p:grpSp>
        <p:grpSp>
          <p:nvGrpSpPr>
            <p:cNvPr id="268" name="Группа 267"/>
            <p:cNvGrpSpPr/>
            <p:nvPr/>
          </p:nvGrpSpPr>
          <p:grpSpPr>
            <a:xfrm>
              <a:off x="2857488" y="3071810"/>
              <a:ext cx="714380" cy="1071570"/>
              <a:chOff x="6715140" y="4429132"/>
              <a:chExt cx="714380" cy="1071570"/>
            </a:xfrm>
          </p:grpSpPr>
          <p:grpSp>
            <p:nvGrpSpPr>
              <p:cNvPr id="269" name="Группа 220"/>
              <p:cNvGrpSpPr/>
              <p:nvPr/>
            </p:nvGrpSpPr>
            <p:grpSpPr>
              <a:xfrm>
                <a:off x="6715140" y="4429132"/>
                <a:ext cx="714380" cy="1071570"/>
                <a:chOff x="6715140" y="4429132"/>
                <a:chExt cx="714380" cy="1071570"/>
              </a:xfrm>
            </p:grpSpPr>
            <p:sp>
              <p:nvSpPr>
                <p:cNvPr id="276" name="Скругленный прямоугольник 275"/>
                <p:cNvSpPr/>
                <p:nvPr/>
              </p:nvSpPr>
              <p:spPr>
                <a:xfrm>
                  <a:off x="671514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77" name="TextBox 276"/>
                <p:cNvSpPr txBox="1"/>
                <p:nvPr/>
              </p:nvSpPr>
              <p:spPr>
                <a:xfrm>
                  <a:off x="6786578" y="4429132"/>
                  <a:ext cx="571504" cy="430887"/>
                </a:xfrm>
                <a:prstGeom prst="rect">
                  <a:avLst/>
                </a:prstGeom>
                <a:noFill/>
              </p:spPr>
              <p:txBody>
                <a:bodyPr wrap="square" rtlCol="0">
                  <a:spAutoFit/>
                </a:bodyPr>
                <a:lstStyle/>
                <a:p>
                  <a:pPr algn="ctr"/>
                  <a:r>
                    <a:rPr lang="en-US" sz="2200" b="1" dirty="0"/>
                    <a:t>6</a:t>
                  </a:r>
                  <a:endParaRPr lang="ru-RU" sz="2200" b="1" dirty="0"/>
                </a:p>
              </p:txBody>
            </p:sp>
          </p:grpSp>
          <p:grpSp>
            <p:nvGrpSpPr>
              <p:cNvPr id="270" name="Группа 224"/>
              <p:cNvGrpSpPr/>
              <p:nvPr/>
            </p:nvGrpSpPr>
            <p:grpSpPr>
              <a:xfrm>
                <a:off x="6767513" y="4786323"/>
                <a:ext cx="645658" cy="671503"/>
                <a:chOff x="6767513" y="4786323"/>
                <a:chExt cx="645658" cy="671503"/>
              </a:xfrm>
            </p:grpSpPr>
            <p:grpSp>
              <p:nvGrpSpPr>
                <p:cNvPr id="271" name="Группа 185"/>
                <p:cNvGrpSpPr/>
                <p:nvPr/>
              </p:nvGrpSpPr>
              <p:grpSpPr>
                <a:xfrm>
                  <a:off x="6929454" y="5286388"/>
                  <a:ext cx="292100" cy="107952"/>
                  <a:chOff x="6463342" y="3429000"/>
                  <a:chExt cx="292100" cy="107952"/>
                </a:xfrm>
              </p:grpSpPr>
              <p:sp>
                <p:nvSpPr>
                  <p:cNvPr id="274" name="Полилиния 273"/>
                  <p:cNvSpPr/>
                  <p:nvPr/>
                </p:nvSpPr>
                <p:spPr>
                  <a:xfrm>
                    <a:off x="6463342" y="343535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75" name="Прямая соединительная линия 274"/>
                  <p:cNvCxnSpPr/>
                  <p:nvPr/>
                </p:nvCxnSpPr>
                <p:spPr>
                  <a:xfrm rot="5400000">
                    <a:off x="6569875" y="3431389"/>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72" name="Прямая соединительная линия 271"/>
                <p:cNvCxnSpPr/>
                <p:nvPr/>
              </p:nvCxnSpPr>
              <p:spPr>
                <a:xfrm rot="5400000" flipH="1" flipV="1">
                  <a:off x="6584170" y="4969666"/>
                  <a:ext cx="671503" cy="30481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3" name="Прямая соединительная линия 272"/>
                <p:cNvCxnSpPr/>
                <p:nvPr/>
              </p:nvCxnSpPr>
              <p:spPr>
                <a:xfrm rot="16200000" flipH="1">
                  <a:off x="6911408" y="4951980"/>
                  <a:ext cx="653143" cy="35038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78" name="Прямая со стрелкой 277"/>
            <p:cNvCxnSpPr/>
            <p:nvPr/>
          </p:nvCxnSpPr>
          <p:spPr>
            <a:xfrm>
              <a:off x="3571868" y="3786190"/>
              <a:ext cx="285752" cy="1588"/>
            </a:xfrm>
            <a:prstGeom prst="straightConnector1">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80" name="Скругленный прямоугольник 279"/>
            <p:cNvSpPr/>
            <p:nvPr/>
          </p:nvSpPr>
          <p:spPr>
            <a:xfrm>
              <a:off x="2857488" y="4572008"/>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86" name="Полилиния 285"/>
            <p:cNvSpPr/>
            <p:nvPr/>
          </p:nvSpPr>
          <p:spPr>
            <a:xfrm>
              <a:off x="3071802" y="5072074"/>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82" name="TextBox 281"/>
            <p:cNvSpPr txBox="1"/>
            <p:nvPr/>
          </p:nvSpPr>
          <p:spPr>
            <a:xfrm>
              <a:off x="3286116" y="4143380"/>
              <a:ext cx="571504" cy="430887"/>
            </a:xfrm>
            <a:prstGeom prst="rect">
              <a:avLst/>
            </a:prstGeom>
            <a:noFill/>
          </p:spPr>
          <p:txBody>
            <a:bodyPr wrap="square" rtlCol="0">
              <a:spAutoFit/>
            </a:bodyPr>
            <a:lstStyle/>
            <a:p>
              <a:pPr algn="ctr"/>
              <a:r>
                <a:rPr lang="en-US" sz="2200" b="1" dirty="0">
                  <a:solidFill>
                    <a:srgbClr val="FD6203"/>
                  </a:solidFill>
                </a:rPr>
                <a:t>F</a:t>
              </a:r>
              <a:r>
                <a:rPr lang="ru-RU" sz="2200" b="1" baseline="-25000" dirty="0">
                  <a:solidFill>
                    <a:srgbClr val="FD6203"/>
                  </a:solidFill>
                </a:rPr>
                <a:t>Г</a:t>
              </a:r>
              <a:endParaRPr lang="ru-RU" sz="2200" b="1" baseline="-25000" dirty="0">
                <a:solidFill>
                  <a:srgbClr val="FD6203"/>
                </a:solidFill>
              </a:endParaRPr>
            </a:p>
          </p:txBody>
        </p:sp>
        <p:cxnSp>
          <p:nvCxnSpPr>
            <p:cNvPr id="283" name="Прямая со стрелкой 282"/>
            <p:cNvCxnSpPr>
              <a:stCxn id="280" idx="0"/>
            </p:cNvCxnSpPr>
            <p:nvPr/>
          </p:nvCxnSpPr>
          <p:spPr>
            <a:xfrm rot="5400000" flipH="1" flipV="1">
              <a:off x="3000364" y="4357694"/>
              <a:ext cx="428628" cy="1588"/>
            </a:xfrm>
            <a:prstGeom prst="straightConnector1">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2786844" y="4143380"/>
              <a:ext cx="571504" cy="430887"/>
            </a:xfrm>
            <a:prstGeom prst="rect">
              <a:avLst/>
            </a:prstGeom>
            <a:noFill/>
          </p:spPr>
          <p:txBody>
            <a:bodyPr wrap="square" rtlCol="0">
              <a:spAutoFit/>
            </a:bodyPr>
            <a:lstStyle/>
            <a:p>
              <a:pPr algn="ctr"/>
              <a:r>
                <a:rPr lang="en-US" sz="2200" b="1" dirty="0"/>
                <a:t>7</a:t>
              </a:r>
              <a:endParaRPr lang="ru-RU" sz="2200" b="1" baseline="-25000" dirty="0"/>
            </a:p>
          </p:txBody>
        </p:sp>
        <p:sp>
          <p:nvSpPr>
            <p:cNvPr id="303" name="TextBox 302"/>
            <p:cNvSpPr txBox="1"/>
            <p:nvPr/>
          </p:nvSpPr>
          <p:spPr>
            <a:xfrm>
              <a:off x="4643438" y="2857496"/>
              <a:ext cx="571504" cy="430887"/>
            </a:xfrm>
            <a:prstGeom prst="rect">
              <a:avLst/>
            </a:prstGeom>
            <a:noFill/>
          </p:spPr>
          <p:txBody>
            <a:bodyPr wrap="square" rtlCol="0">
              <a:spAutoFit/>
            </a:bodyPr>
            <a:lstStyle/>
            <a:p>
              <a:pPr algn="ctr"/>
              <a:r>
                <a:rPr lang="en-US" sz="2200" b="1" dirty="0" err="1">
                  <a:solidFill>
                    <a:srgbClr val="FD6203"/>
                  </a:solidFill>
                </a:rPr>
                <a:t>F</a:t>
              </a:r>
              <a:r>
                <a:rPr lang="en-US" sz="2200" b="1" baseline="-25000" dirty="0" err="1">
                  <a:solidFill>
                    <a:srgbClr val="FD6203"/>
                  </a:solidFill>
                </a:rPr>
                <a:t>o</a:t>
              </a:r>
              <a:endParaRPr lang="ru-RU" sz="2200" b="1" baseline="-25000" dirty="0">
                <a:solidFill>
                  <a:srgbClr val="FD6203"/>
                </a:solidFill>
              </a:endParaRPr>
            </a:p>
          </p:txBody>
        </p:sp>
        <p:sp>
          <p:nvSpPr>
            <p:cNvPr id="313" name="TextBox 312"/>
            <p:cNvSpPr txBox="1"/>
            <p:nvPr/>
          </p:nvSpPr>
          <p:spPr>
            <a:xfrm>
              <a:off x="3533772" y="1908172"/>
              <a:ext cx="571504" cy="430887"/>
            </a:xfrm>
            <a:prstGeom prst="rect">
              <a:avLst/>
            </a:prstGeom>
            <a:noFill/>
          </p:spPr>
          <p:txBody>
            <a:bodyPr wrap="square" rtlCol="0">
              <a:spAutoFit/>
            </a:bodyPr>
            <a:lstStyle/>
            <a:p>
              <a:pPr algn="ctr"/>
              <a:r>
                <a:rPr lang="en-US" sz="2200" b="1" dirty="0">
                  <a:solidFill>
                    <a:srgbClr val="FD6203"/>
                  </a:solidFill>
                </a:rPr>
                <a:t>F’</a:t>
              </a:r>
              <a:r>
                <a:rPr lang="en-US" sz="2200" b="1" baseline="-25000" dirty="0">
                  <a:solidFill>
                    <a:srgbClr val="FD6203"/>
                  </a:solidFill>
                </a:rPr>
                <a:t>C</a:t>
              </a:r>
              <a:endParaRPr lang="ru-RU" sz="2200" b="1" baseline="-25000" dirty="0">
                <a:solidFill>
                  <a:srgbClr val="FD6203"/>
                </a:solidFill>
              </a:endParaRPr>
            </a:p>
          </p:txBody>
        </p:sp>
        <p:grpSp>
          <p:nvGrpSpPr>
            <p:cNvPr id="288" name="Группа 287"/>
            <p:cNvGrpSpPr/>
            <p:nvPr/>
          </p:nvGrpSpPr>
          <p:grpSpPr>
            <a:xfrm>
              <a:off x="4000496" y="1857364"/>
              <a:ext cx="714380" cy="1071570"/>
              <a:chOff x="6715140" y="4429132"/>
              <a:chExt cx="714380" cy="1071570"/>
            </a:xfrm>
          </p:grpSpPr>
          <p:grpSp>
            <p:nvGrpSpPr>
              <p:cNvPr id="289" name="Группа 227"/>
              <p:cNvGrpSpPr/>
              <p:nvPr/>
            </p:nvGrpSpPr>
            <p:grpSpPr>
              <a:xfrm>
                <a:off x="6715140" y="4429132"/>
                <a:ext cx="714380" cy="1071570"/>
                <a:chOff x="6715140" y="4429132"/>
                <a:chExt cx="714380" cy="1071570"/>
              </a:xfrm>
            </p:grpSpPr>
            <p:sp>
              <p:nvSpPr>
                <p:cNvPr id="296" name="Скругленный прямоугольник 295"/>
                <p:cNvSpPr/>
                <p:nvPr/>
              </p:nvSpPr>
              <p:spPr>
                <a:xfrm>
                  <a:off x="671514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297" name="TextBox 296"/>
                <p:cNvSpPr txBox="1"/>
                <p:nvPr/>
              </p:nvSpPr>
              <p:spPr>
                <a:xfrm>
                  <a:off x="6786578" y="4429132"/>
                  <a:ext cx="571504" cy="430887"/>
                </a:xfrm>
                <a:prstGeom prst="rect">
                  <a:avLst/>
                </a:prstGeom>
                <a:noFill/>
              </p:spPr>
              <p:txBody>
                <a:bodyPr wrap="square" rtlCol="0">
                  <a:spAutoFit/>
                </a:bodyPr>
                <a:lstStyle/>
                <a:p>
                  <a:pPr algn="ctr"/>
                  <a:r>
                    <a:rPr lang="en-US" sz="2200" b="1" dirty="0"/>
                    <a:t>1</a:t>
                  </a:r>
                  <a:endParaRPr lang="ru-RU" sz="2200" b="1" dirty="0"/>
                </a:p>
              </p:txBody>
            </p:sp>
          </p:grpSp>
          <p:grpSp>
            <p:nvGrpSpPr>
              <p:cNvPr id="290" name="Группа 228"/>
              <p:cNvGrpSpPr/>
              <p:nvPr/>
            </p:nvGrpSpPr>
            <p:grpSpPr>
              <a:xfrm>
                <a:off x="6767513" y="4786323"/>
                <a:ext cx="645658" cy="671503"/>
                <a:chOff x="6767513" y="4786323"/>
                <a:chExt cx="645658" cy="671503"/>
              </a:xfrm>
            </p:grpSpPr>
            <p:cxnSp>
              <p:nvCxnSpPr>
                <p:cNvPr id="292" name="Прямая соединительная линия 291"/>
                <p:cNvCxnSpPr/>
                <p:nvPr/>
              </p:nvCxnSpPr>
              <p:spPr>
                <a:xfrm rot="5400000" flipH="1" flipV="1">
                  <a:off x="6584170" y="4969666"/>
                  <a:ext cx="671503" cy="30481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3" name="Прямая соединительная линия 292"/>
                <p:cNvCxnSpPr/>
                <p:nvPr/>
              </p:nvCxnSpPr>
              <p:spPr>
                <a:xfrm rot="16200000" flipH="1">
                  <a:off x="6911408" y="4951980"/>
                  <a:ext cx="653143" cy="35038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98" name="Shape 297"/>
            <p:cNvCxnSpPr>
              <a:endCxn id="296" idx="2"/>
            </p:cNvCxnSpPr>
            <p:nvPr/>
          </p:nvCxnSpPr>
          <p:spPr>
            <a:xfrm rot="16200000" flipV="1">
              <a:off x="4107653" y="3178967"/>
              <a:ext cx="857256" cy="357190"/>
            </a:xfrm>
            <a:prstGeom prst="bentConnector3">
              <a:avLst>
                <a:gd name="adj1" fmla="val 72114"/>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04" name="Группа 303"/>
            <p:cNvGrpSpPr/>
            <p:nvPr/>
          </p:nvGrpSpPr>
          <p:grpSpPr>
            <a:xfrm>
              <a:off x="3000364" y="1857364"/>
              <a:ext cx="714380" cy="1071570"/>
              <a:chOff x="7786710" y="4429132"/>
              <a:chExt cx="714380" cy="1071570"/>
            </a:xfrm>
          </p:grpSpPr>
          <p:sp>
            <p:nvSpPr>
              <p:cNvPr id="305" name="Скругленный прямоугольник 304"/>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306" name="Группа 195"/>
              <p:cNvGrpSpPr/>
              <p:nvPr/>
            </p:nvGrpSpPr>
            <p:grpSpPr>
              <a:xfrm>
                <a:off x="8001024" y="5000636"/>
                <a:ext cx="303232" cy="249238"/>
                <a:chOff x="1571604" y="2592382"/>
                <a:chExt cx="303232" cy="249238"/>
              </a:xfrm>
            </p:grpSpPr>
            <p:sp>
              <p:nvSpPr>
                <p:cNvPr id="308" name="Полилиния 307"/>
                <p:cNvSpPr/>
                <p:nvPr/>
              </p:nvSpPr>
              <p:spPr>
                <a:xfrm>
                  <a:off x="1582736" y="2603495"/>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09" name="Полилиния 308"/>
                <p:cNvSpPr/>
                <p:nvPr/>
              </p:nvSpPr>
              <p:spPr>
                <a:xfrm>
                  <a:off x="1571604" y="2746370"/>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10" name="Прямая соединительная линия 309"/>
                <p:cNvCxnSpPr/>
                <p:nvPr/>
              </p:nvCxnSpPr>
              <p:spPr>
                <a:xfrm rot="5400000">
                  <a:off x="1681961" y="2594771"/>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07" name="TextBox 306"/>
              <p:cNvSpPr txBox="1"/>
              <p:nvPr/>
            </p:nvSpPr>
            <p:spPr>
              <a:xfrm>
                <a:off x="7858148" y="4429132"/>
                <a:ext cx="571504" cy="430887"/>
              </a:xfrm>
              <a:prstGeom prst="rect">
                <a:avLst/>
              </a:prstGeom>
              <a:noFill/>
            </p:spPr>
            <p:txBody>
              <a:bodyPr wrap="square" rtlCol="0">
                <a:spAutoFit/>
              </a:bodyPr>
              <a:lstStyle/>
              <a:p>
                <a:pPr algn="ctr"/>
                <a:r>
                  <a:rPr lang="en-US" sz="2200" b="1" dirty="0"/>
                  <a:t>15</a:t>
                </a:r>
                <a:endParaRPr lang="ru-RU" sz="2200" b="1" dirty="0"/>
              </a:p>
            </p:txBody>
          </p:sp>
        </p:grpSp>
        <p:cxnSp>
          <p:nvCxnSpPr>
            <p:cNvPr id="312" name="Прямая соединительная линия 311"/>
            <p:cNvCxnSpPr/>
            <p:nvPr/>
          </p:nvCxnSpPr>
          <p:spPr>
            <a:xfrm rot="10800000">
              <a:off x="3714744" y="2571744"/>
              <a:ext cx="28575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14" name="Скругленный прямоугольник 313"/>
            <p:cNvSpPr/>
            <p:nvPr/>
          </p:nvSpPr>
          <p:spPr>
            <a:xfrm>
              <a:off x="3000364" y="1428736"/>
              <a:ext cx="1714512" cy="50006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E</a:t>
              </a:r>
              <a:r>
                <a:rPr lang="en-US" sz="2600" b="1" baseline="-25000" dirty="0">
                  <a:solidFill>
                    <a:schemeClr val="tx1"/>
                  </a:solidFill>
                </a:rPr>
                <a:t>Y</a:t>
              </a:r>
            </a:p>
          </p:txBody>
        </p:sp>
        <p:cxnSp>
          <p:nvCxnSpPr>
            <p:cNvPr id="317" name="Прямая соединительная линия 316"/>
            <p:cNvCxnSpPr/>
            <p:nvPr/>
          </p:nvCxnSpPr>
          <p:spPr>
            <a:xfrm rot="16200000" flipH="1">
              <a:off x="2341956" y="2128444"/>
              <a:ext cx="883438" cy="475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9" name="Прямая соединительная линия 318"/>
            <p:cNvCxnSpPr/>
            <p:nvPr/>
          </p:nvCxnSpPr>
          <p:spPr>
            <a:xfrm>
              <a:off x="2786050" y="2571744"/>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1" name="Прямая соединительная линия 320"/>
            <p:cNvCxnSpPr>
              <a:endCxn id="314" idx="1"/>
            </p:cNvCxnSpPr>
            <p:nvPr/>
          </p:nvCxnSpPr>
          <p:spPr>
            <a:xfrm>
              <a:off x="2781300" y="1676400"/>
              <a:ext cx="219064" cy="236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60" name="Группа 359"/>
            <p:cNvGrpSpPr/>
            <p:nvPr/>
          </p:nvGrpSpPr>
          <p:grpSpPr>
            <a:xfrm>
              <a:off x="4643438" y="4143380"/>
              <a:ext cx="994564" cy="1143008"/>
              <a:chOff x="4429918" y="4357694"/>
              <a:chExt cx="994564" cy="1143008"/>
            </a:xfrm>
          </p:grpSpPr>
          <p:sp>
            <p:nvSpPr>
              <p:cNvPr id="327" name="Скругленный прямоугольник 326"/>
              <p:cNvSpPr/>
              <p:nvPr/>
            </p:nvSpPr>
            <p:spPr>
              <a:xfrm>
                <a:off x="4643438"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29" name="TextBox 328"/>
              <p:cNvSpPr txBox="1"/>
              <p:nvPr/>
            </p:nvSpPr>
            <p:spPr>
              <a:xfrm>
                <a:off x="4429918" y="4357694"/>
                <a:ext cx="571504" cy="430887"/>
              </a:xfrm>
              <a:prstGeom prst="rect">
                <a:avLst/>
              </a:prstGeom>
              <a:noFill/>
            </p:spPr>
            <p:txBody>
              <a:bodyPr wrap="square" rtlCol="0">
                <a:spAutoFit/>
              </a:bodyPr>
              <a:lstStyle/>
              <a:p>
                <a:pPr algn="ctr"/>
                <a:r>
                  <a:rPr lang="en-US" sz="2200" b="1" dirty="0"/>
                  <a:t>12</a:t>
                </a:r>
                <a:endParaRPr lang="ru-RU" sz="2200" b="1" dirty="0"/>
              </a:p>
            </p:txBody>
          </p:sp>
          <p:cxnSp>
            <p:nvCxnSpPr>
              <p:cNvPr id="334" name="Прямая соединительная линия 333"/>
              <p:cNvCxnSpPr>
                <a:stCxn id="327" idx="2"/>
              </p:cNvCxnSpPr>
              <p:nvPr/>
            </p:nvCxnSpPr>
            <p:spPr>
              <a:xfrm rot="5400000" flipH="1" flipV="1">
                <a:off x="4817263" y="5022065"/>
                <a:ext cx="662002" cy="29527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6" name="Прямая соединительная линия 335"/>
              <p:cNvCxnSpPr>
                <a:stCxn id="327" idx="2"/>
              </p:cNvCxnSpPr>
              <p:nvPr/>
            </p:nvCxnSpPr>
            <p:spPr>
              <a:xfrm rot="5400000" flipH="1">
                <a:off x="4512463" y="5012537"/>
                <a:ext cx="674702" cy="30162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37" name="TextBox 336"/>
              <p:cNvSpPr txBox="1"/>
              <p:nvPr/>
            </p:nvSpPr>
            <p:spPr>
              <a:xfrm>
                <a:off x="5067292" y="5057760"/>
                <a:ext cx="357190" cy="430887"/>
              </a:xfrm>
              <a:prstGeom prst="rect">
                <a:avLst/>
              </a:prstGeom>
              <a:noFill/>
            </p:spPr>
            <p:txBody>
              <a:bodyPr wrap="square" rtlCol="0">
                <a:spAutoFit/>
              </a:bodyPr>
              <a:lstStyle/>
              <a:p>
                <a:pPr algn="ctr"/>
                <a:r>
                  <a:rPr lang="el-GR" sz="2200" b="1" dirty="0">
                    <a:latin typeface="Times New Roman"/>
                    <a:cs typeface="Times New Roman"/>
                  </a:rPr>
                  <a:t>φ</a:t>
                </a:r>
                <a:endParaRPr lang="ru-RU" sz="2200" b="1" dirty="0"/>
              </a:p>
            </p:txBody>
          </p:sp>
        </p:grpSp>
        <p:grpSp>
          <p:nvGrpSpPr>
            <p:cNvPr id="347" name="Группа 346"/>
            <p:cNvGrpSpPr/>
            <p:nvPr/>
          </p:nvGrpSpPr>
          <p:grpSpPr>
            <a:xfrm>
              <a:off x="4991298" y="1831965"/>
              <a:ext cx="663182" cy="1082684"/>
              <a:chOff x="6072198" y="4463234"/>
              <a:chExt cx="428628" cy="894592"/>
            </a:xfrm>
          </p:grpSpPr>
          <p:sp>
            <p:nvSpPr>
              <p:cNvPr id="338" name="TextBox 337"/>
              <p:cNvSpPr txBox="1"/>
              <p:nvPr/>
            </p:nvSpPr>
            <p:spPr>
              <a:xfrm>
                <a:off x="6110552" y="4463234"/>
                <a:ext cx="340652" cy="356030"/>
              </a:xfrm>
              <a:prstGeom prst="rect">
                <a:avLst/>
              </a:prstGeom>
              <a:noFill/>
            </p:spPr>
            <p:txBody>
              <a:bodyPr wrap="square" rtlCol="0">
                <a:spAutoFit/>
              </a:bodyPr>
              <a:lstStyle/>
              <a:p>
                <a:pPr algn="ctr"/>
                <a:r>
                  <a:rPr lang="en-US" sz="2200" b="1" dirty="0"/>
                  <a:t>1</a:t>
                </a:r>
                <a:r>
                  <a:rPr lang="ru-RU" sz="2200" b="1" dirty="0"/>
                  <a:t>6</a:t>
                </a:r>
                <a:endParaRPr lang="ru-RU" sz="2200" b="1" dirty="0"/>
              </a:p>
            </p:txBody>
          </p:sp>
          <p:grpSp>
            <p:nvGrpSpPr>
              <p:cNvPr id="339" name="Группа 235"/>
              <p:cNvGrpSpPr/>
              <p:nvPr/>
            </p:nvGrpSpPr>
            <p:grpSpPr>
              <a:xfrm>
                <a:off x="6072198" y="4786322"/>
                <a:ext cx="428628" cy="571504"/>
                <a:chOff x="7286644" y="3500438"/>
                <a:chExt cx="428628" cy="571504"/>
              </a:xfrm>
            </p:grpSpPr>
            <p:sp>
              <p:nvSpPr>
                <p:cNvPr id="340" name="Скругленный прямоугольник 339"/>
                <p:cNvSpPr/>
                <p:nvPr/>
              </p:nvSpPr>
              <p:spPr>
                <a:xfrm>
                  <a:off x="7286644" y="3500438"/>
                  <a:ext cx="428628"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341" name="Полилиния 340"/>
                <p:cNvSpPr/>
                <p:nvPr/>
              </p:nvSpPr>
              <p:spPr>
                <a:xfrm>
                  <a:off x="7369214" y="3746503"/>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2" name="Полилиния 341"/>
                <p:cNvSpPr/>
                <p:nvPr/>
              </p:nvSpPr>
              <p:spPr>
                <a:xfrm>
                  <a:off x="7358082" y="3889378"/>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43" name="Прямая соединительная линия 342"/>
                <p:cNvCxnSpPr/>
                <p:nvPr/>
              </p:nvCxnSpPr>
              <p:spPr>
                <a:xfrm rot="5400000">
                  <a:off x="7479477" y="3602837"/>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344" name="Полилиния 343"/>
                <p:cNvSpPr/>
                <p:nvPr/>
              </p:nvSpPr>
              <p:spPr>
                <a:xfrm>
                  <a:off x="7358082" y="3602356"/>
                  <a:ext cx="292100" cy="95250"/>
                </a:xfrm>
                <a:custGeom>
                  <a:avLst/>
                  <a:gdLst>
                    <a:gd name="connsiteX0" fmla="*/ 0 w 292100"/>
                    <a:gd name="connsiteY0" fmla="*/ 79375 h 95250"/>
                    <a:gd name="connsiteX1" fmla="*/ 44450 w 292100"/>
                    <a:gd name="connsiteY1" fmla="*/ 22225 h 95250"/>
                    <a:gd name="connsiteX2" fmla="*/ 127000 w 292100"/>
                    <a:gd name="connsiteY2" fmla="*/ 9525 h 95250"/>
                    <a:gd name="connsiteX3" fmla="*/ 177800 w 292100"/>
                    <a:gd name="connsiteY3" fmla="*/ 79375 h 95250"/>
                    <a:gd name="connsiteX4" fmla="*/ 260350 w 292100"/>
                    <a:gd name="connsiteY4" fmla="*/ 85725 h 95250"/>
                    <a:gd name="connsiteX5" fmla="*/ 292100 w 292100"/>
                    <a:gd name="connsiteY5" fmla="*/ 222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95250">
                      <a:moveTo>
                        <a:pt x="0" y="79375"/>
                      </a:moveTo>
                      <a:cubicBezTo>
                        <a:pt x="11641" y="56621"/>
                        <a:pt x="23283" y="33867"/>
                        <a:pt x="44450" y="22225"/>
                      </a:cubicBezTo>
                      <a:cubicBezTo>
                        <a:pt x="65617" y="10583"/>
                        <a:pt x="104775" y="0"/>
                        <a:pt x="127000" y="9525"/>
                      </a:cubicBezTo>
                      <a:cubicBezTo>
                        <a:pt x="149225" y="19050"/>
                        <a:pt x="155575" y="66675"/>
                        <a:pt x="177800" y="79375"/>
                      </a:cubicBezTo>
                      <a:cubicBezTo>
                        <a:pt x="200025" y="92075"/>
                        <a:pt x="241300" y="95250"/>
                        <a:pt x="260350" y="85725"/>
                      </a:cubicBezTo>
                      <a:cubicBezTo>
                        <a:pt x="279400" y="76200"/>
                        <a:pt x="285750" y="49212"/>
                        <a:pt x="292100" y="22225"/>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45" name="Прямая соединительная линия 344"/>
                <p:cNvCxnSpPr/>
                <p:nvPr/>
              </p:nvCxnSpPr>
              <p:spPr>
                <a:xfrm rot="5400000">
                  <a:off x="7474736" y="3883826"/>
                  <a:ext cx="107952" cy="10317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349" name="Прямая соединительная линия 348"/>
            <p:cNvCxnSpPr/>
            <p:nvPr/>
          </p:nvCxnSpPr>
          <p:spPr>
            <a:xfrm flipV="1">
              <a:off x="4714876" y="2568817"/>
              <a:ext cx="276422" cy="292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9" name="Прямая соединительная линия 358"/>
            <p:cNvCxnSpPr/>
            <p:nvPr/>
          </p:nvCxnSpPr>
          <p:spPr>
            <a:xfrm>
              <a:off x="4572000" y="3786190"/>
              <a:ext cx="142082"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69" name="Группа 368"/>
            <p:cNvGrpSpPr/>
            <p:nvPr/>
          </p:nvGrpSpPr>
          <p:grpSpPr>
            <a:xfrm>
              <a:off x="4846844" y="3052642"/>
              <a:ext cx="714380" cy="1071570"/>
              <a:chOff x="5572132" y="3214686"/>
              <a:chExt cx="714380" cy="1071570"/>
            </a:xfrm>
          </p:grpSpPr>
          <p:grpSp>
            <p:nvGrpSpPr>
              <p:cNvPr id="361" name="Группа 360"/>
              <p:cNvGrpSpPr/>
              <p:nvPr/>
            </p:nvGrpSpPr>
            <p:grpSpPr>
              <a:xfrm>
                <a:off x="5572132" y="3214686"/>
                <a:ext cx="714380" cy="1071570"/>
                <a:chOff x="7786710" y="4429132"/>
                <a:chExt cx="714380" cy="1071570"/>
              </a:xfrm>
            </p:grpSpPr>
            <p:sp>
              <p:nvSpPr>
                <p:cNvPr id="362" name="Скругленный прямоугольник 361"/>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600" b="1" dirty="0">
                      <a:solidFill>
                        <a:schemeClr val="tx1"/>
                      </a:solidFill>
                    </a:rPr>
                    <a:t>Г</a:t>
                  </a:r>
                  <a:endParaRPr lang="ru-RU" sz="2600" b="1" dirty="0">
                    <a:solidFill>
                      <a:schemeClr val="tx1"/>
                    </a:solidFill>
                  </a:endParaRPr>
                </a:p>
              </p:txBody>
            </p:sp>
            <p:sp>
              <p:nvSpPr>
                <p:cNvPr id="364" name="TextBox 363"/>
                <p:cNvSpPr txBox="1"/>
                <p:nvPr/>
              </p:nvSpPr>
              <p:spPr>
                <a:xfrm>
                  <a:off x="7858148" y="4429132"/>
                  <a:ext cx="571504" cy="430887"/>
                </a:xfrm>
                <a:prstGeom prst="rect">
                  <a:avLst/>
                </a:prstGeom>
                <a:noFill/>
              </p:spPr>
              <p:txBody>
                <a:bodyPr wrap="square" rtlCol="0">
                  <a:spAutoFit/>
                </a:bodyPr>
                <a:lstStyle/>
                <a:p>
                  <a:pPr algn="ctr"/>
                  <a:r>
                    <a:rPr lang="ru-RU" sz="2200" b="1" dirty="0"/>
                    <a:t>9</a:t>
                  </a:r>
                  <a:endParaRPr lang="ru-RU" sz="2200" b="1" dirty="0"/>
                </a:p>
              </p:txBody>
            </p:sp>
          </p:grpSp>
          <p:sp>
            <p:nvSpPr>
              <p:cNvPr id="368" name="Полилиния 367"/>
              <p:cNvSpPr/>
              <p:nvPr/>
            </p:nvSpPr>
            <p:spPr>
              <a:xfrm>
                <a:off x="5738813" y="4000500"/>
                <a:ext cx="433387" cy="209550"/>
              </a:xfrm>
              <a:custGeom>
                <a:avLst/>
                <a:gdLst>
                  <a:gd name="connsiteX0" fmla="*/ 0 w 433387"/>
                  <a:gd name="connsiteY0" fmla="*/ 209550 h 209550"/>
                  <a:gd name="connsiteX1" fmla="*/ 38100 w 433387"/>
                  <a:gd name="connsiteY1" fmla="*/ 138113 h 209550"/>
                  <a:gd name="connsiteX2" fmla="*/ 109537 w 433387"/>
                  <a:gd name="connsiteY2" fmla="*/ 109538 h 209550"/>
                  <a:gd name="connsiteX3" fmla="*/ 319087 w 433387"/>
                  <a:gd name="connsiteY3" fmla="*/ 119063 h 209550"/>
                  <a:gd name="connsiteX4" fmla="*/ 404812 w 433387"/>
                  <a:gd name="connsiteY4" fmla="*/ 85725 h 209550"/>
                  <a:gd name="connsiteX5" fmla="*/ 433387 w 43338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387" h="209550">
                    <a:moveTo>
                      <a:pt x="0" y="209550"/>
                    </a:moveTo>
                    <a:cubicBezTo>
                      <a:pt x="9922" y="182166"/>
                      <a:pt x="19844" y="154782"/>
                      <a:pt x="38100" y="138113"/>
                    </a:cubicBezTo>
                    <a:cubicBezTo>
                      <a:pt x="56356" y="121444"/>
                      <a:pt x="62706" y="112713"/>
                      <a:pt x="109537" y="109538"/>
                    </a:cubicBezTo>
                    <a:cubicBezTo>
                      <a:pt x="156368" y="106363"/>
                      <a:pt x="269875" y="123032"/>
                      <a:pt x="319087" y="119063"/>
                    </a:cubicBezTo>
                    <a:cubicBezTo>
                      <a:pt x="368299" y="115094"/>
                      <a:pt x="385762" y="105569"/>
                      <a:pt x="404812" y="85725"/>
                    </a:cubicBezTo>
                    <a:cubicBezTo>
                      <a:pt x="423862" y="65881"/>
                      <a:pt x="428624" y="32940"/>
                      <a:pt x="433387" y="0"/>
                    </a:cubicBezTo>
                  </a:path>
                </a:pathLst>
              </a:cu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371" name="Прямая со стрелкой 370"/>
            <p:cNvCxnSpPr/>
            <p:nvPr/>
          </p:nvCxnSpPr>
          <p:spPr>
            <a:xfrm rot="16200000" flipH="1">
              <a:off x="4985193" y="4343053"/>
              <a:ext cx="447796" cy="10114"/>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2" name="TextBox 371"/>
            <p:cNvSpPr txBox="1"/>
            <p:nvPr/>
          </p:nvSpPr>
          <p:spPr>
            <a:xfrm>
              <a:off x="5286380" y="4143380"/>
              <a:ext cx="571504" cy="430887"/>
            </a:xfrm>
            <a:prstGeom prst="rect">
              <a:avLst/>
            </a:prstGeom>
            <a:noFill/>
          </p:spPr>
          <p:txBody>
            <a:bodyPr wrap="square" rtlCol="0">
              <a:spAutoFit/>
            </a:bodyPr>
            <a:lstStyle/>
            <a:p>
              <a:pPr algn="ctr"/>
              <a:r>
                <a:rPr lang="en-US" sz="2200" b="1" dirty="0">
                  <a:solidFill>
                    <a:srgbClr val="FD6203"/>
                  </a:solidFill>
                </a:rPr>
                <a:t>F</a:t>
              </a:r>
              <a:r>
                <a:rPr lang="en-US" sz="2200" b="1" baseline="-25000" dirty="0">
                  <a:solidFill>
                    <a:srgbClr val="FD6203"/>
                  </a:solidFill>
                </a:rPr>
                <a:t>S</a:t>
              </a:r>
              <a:endParaRPr lang="ru-RU" sz="2200" b="1" baseline="-25000" dirty="0">
                <a:solidFill>
                  <a:srgbClr val="FD6203"/>
                </a:solidFill>
              </a:endParaRPr>
            </a:p>
          </p:txBody>
        </p:sp>
        <p:cxnSp>
          <p:nvCxnSpPr>
            <p:cNvPr id="376" name="Прямая соединительная линия 375"/>
            <p:cNvCxnSpPr>
              <a:stCxn id="132" idx="3"/>
            </p:cNvCxnSpPr>
            <p:nvPr/>
          </p:nvCxnSpPr>
          <p:spPr>
            <a:xfrm flipV="1">
              <a:off x="6429388" y="3178098"/>
              <a:ext cx="170044" cy="86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8" name="Прямая соединительная линия 377"/>
            <p:cNvCxnSpPr>
              <a:stCxn id="340" idx="3"/>
            </p:cNvCxnSpPr>
            <p:nvPr/>
          </p:nvCxnSpPr>
          <p:spPr>
            <a:xfrm>
              <a:off x="5654480" y="2568817"/>
              <a:ext cx="917784" cy="2927"/>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0" name="Shape 379"/>
            <p:cNvCxnSpPr>
              <a:stCxn id="132" idx="1"/>
            </p:cNvCxnSpPr>
            <p:nvPr/>
          </p:nvCxnSpPr>
          <p:spPr>
            <a:xfrm rot="10800000">
              <a:off x="5786446" y="2571745"/>
              <a:ext cx="142876" cy="607223"/>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0" name="Скругленный прямоугольник 9"/>
            <p:cNvSpPr/>
            <p:nvPr/>
          </p:nvSpPr>
          <p:spPr>
            <a:xfrm>
              <a:off x="6572264" y="2214554"/>
              <a:ext cx="428628" cy="1214446"/>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sp>
          <p:nvSpPr>
            <p:cNvPr id="385" name="TextBox 384"/>
            <p:cNvSpPr txBox="1"/>
            <p:nvPr/>
          </p:nvSpPr>
          <p:spPr>
            <a:xfrm>
              <a:off x="5286380" y="1857364"/>
              <a:ext cx="1571636" cy="430887"/>
            </a:xfrm>
            <a:prstGeom prst="rect">
              <a:avLst/>
            </a:prstGeom>
            <a:noFill/>
          </p:spPr>
          <p:txBody>
            <a:bodyPr wrap="square" rtlCol="0">
              <a:spAutoFit/>
            </a:bodyPr>
            <a:lstStyle/>
            <a:p>
              <a:pPr algn="ctr"/>
              <a:r>
                <a:rPr lang="en-US" sz="2200" b="1" dirty="0">
                  <a:solidFill>
                    <a:srgbClr val="FD6203"/>
                  </a:solidFill>
                </a:rPr>
                <a:t>F</a:t>
              </a:r>
              <a:r>
                <a:rPr lang="en-US" sz="2200" b="1" baseline="-25000" dirty="0">
                  <a:solidFill>
                    <a:srgbClr val="FD6203"/>
                  </a:solidFill>
                </a:rPr>
                <a:t>S</a:t>
              </a:r>
              <a:r>
                <a:rPr lang="ru-RU" sz="2200" b="1" dirty="0">
                  <a:solidFill>
                    <a:srgbClr val="FD6203"/>
                  </a:solidFill>
                </a:rPr>
                <a:t>=</a:t>
              </a:r>
              <a:r>
                <a:rPr lang="en-US" sz="2200" b="1" dirty="0">
                  <a:solidFill>
                    <a:srgbClr val="FD6203"/>
                  </a:solidFill>
                </a:rPr>
                <a:t>F</a:t>
              </a:r>
              <a:r>
                <a:rPr lang="en-US" sz="2200" b="1" baseline="-25000" dirty="0">
                  <a:solidFill>
                    <a:srgbClr val="FD6203"/>
                  </a:solidFill>
                </a:rPr>
                <a:t>0</a:t>
              </a:r>
              <a:r>
                <a:rPr lang="en-US" sz="2200" b="1" dirty="0">
                  <a:solidFill>
                    <a:srgbClr val="FD6203"/>
                  </a:solidFill>
                </a:rPr>
                <a:t>- F</a:t>
              </a:r>
              <a:r>
                <a:rPr lang="en-US" sz="2200" b="1" baseline="-25000" dirty="0">
                  <a:solidFill>
                    <a:srgbClr val="FD6203"/>
                  </a:solidFill>
                </a:rPr>
                <a:t>C</a:t>
              </a:r>
              <a:endParaRPr lang="ru-RU" sz="2200" b="1" baseline="-25000" dirty="0">
                <a:solidFill>
                  <a:srgbClr val="FD6203"/>
                </a:solidFill>
              </a:endParaRPr>
            </a:p>
          </p:txBody>
        </p:sp>
        <p:sp>
          <p:nvSpPr>
            <p:cNvPr id="389" name="Скругленный прямоугольник 388"/>
            <p:cNvSpPr/>
            <p:nvPr/>
          </p:nvSpPr>
          <p:spPr>
            <a:xfrm>
              <a:off x="7286644" y="1428736"/>
              <a:ext cx="428628" cy="171451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b="1" dirty="0">
                  <a:solidFill>
                    <a:schemeClr val="tx1"/>
                  </a:solidFill>
                </a:rPr>
                <a:t>Σ</a:t>
              </a:r>
              <a:endParaRPr lang="ru-RU" sz="2600" b="1" dirty="0">
                <a:solidFill>
                  <a:schemeClr val="tx1"/>
                </a:solidFill>
              </a:endParaRPr>
            </a:p>
          </p:txBody>
        </p:sp>
        <p:sp>
          <p:nvSpPr>
            <p:cNvPr id="392" name="TextBox 391"/>
            <p:cNvSpPr txBox="1"/>
            <p:nvPr/>
          </p:nvSpPr>
          <p:spPr>
            <a:xfrm>
              <a:off x="7215206" y="1071546"/>
              <a:ext cx="500066" cy="430887"/>
            </a:xfrm>
            <a:prstGeom prst="rect">
              <a:avLst/>
            </a:prstGeom>
            <a:noFill/>
          </p:spPr>
          <p:txBody>
            <a:bodyPr wrap="square" rtlCol="0">
              <a:spAutoFit/>
            </a:bodyPr>
            <a:lstStyle/>
            <a:p>
              <a:pPr algn="ctr"/>
              <a:r>
                <a:rPr lang="en-US" sz="2200" b="1" dirty="0"/>
                <a:t>18</a:t>
              </a:r>
              <a:endParaRPr lang="ru-RU" sz="2200" b="1" dirty="0"/>
            </a:p>
          </p:txBody>
        </p:sp>
        <p:cxnSp>
          <p:nvCxnSpPr>
            <p:cNvPr id="394" name="Прямая соединительная линия 393"/>
            <p:cNvCxnSpPr>
              <a:stCxn id="314" idx="3"/>
            </p:cNvCxnSpPr>
            <p:nvPr/>
          </p:nvCxnSpPr>
          <p:spPr>
            <a:xfrm>
              <a:off x="4714876" y="1678769"/>
              <a:ext cx="2578022" cy="506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6" name="Прямая соединительная линия 395"/>
            <p:cNvCxnSpPr>
              <a:stCxn id="10" idx="3"/>
            </p:cNvCxnSpPr>
            <p:nvPr/>
          </p:nvCxnSpPr>
          <p:spPr>
            <a:xfrm flipV="1">
              <a:off x="7000892" y="2821259"/>
              <a:ext cx="269703" cy="51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5786446" y="3571876"/>
              <a:ext cx="571504" cy="430887"/>
            </a:xfrm>
            <a:prstGeom prst="rect">
              <a:avLst/>
            </a:prstGeom>
            <a:noFill/>
          </p:spPr>
          <p:txBody>
            <a:bodyPr wrap="square" rtlCol="0">
              <a:spAutoFit/>
            </a:bodyPr>
            <a:lstStyle/>
            <a:p>
              <a:pPr algn="ctr"/>
              <a:r>
                <a:rPr lang="en-US" sz="2200" b="1" dirty="0"/>
                <a:t>11</a:t>
              </a:r>
              <a:endParaRPr lang="ru-RU" sz="2200" b="1" dirty="0"/>
            </a:p>
          </p:txBody>
        </p:sp>
        <p:grpSp>
          <p:nvGrpSpPr>
            <p:cNvPr id="405" name="Группа 404"/>
            <p:cNvGrpSpPr/>
            <p:nvPr/>
          </p:nvGrpSpPr>
          <p:grpSpPr>
            <a:xfrm>
              <a:off x="5929322" y="4000504"/>
              <a:ext cx="714380" cy="714380"/>
              <a:chOff x="7715272" y="5143512"/>
              <a:chExt cx="714380" cy="714380"/>
            </a:xfrm>
          </p:grpSpPr>
          <p:sp>
            <p:nvSpPr>
              <p:cNvPr id="172" name="Скругленный прямоугольник 171"/>
              <p:cNvSpPr/>
              <p:nvPr/>
            </p:nvSpPr>
            <p:spPr>
              <a:xfrm>
                <a:off x="7715272" y="514351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grpSp>
            <p:nvGrpSpPr>
              <p:cNvPr id="404" name="Группа 403"/>
              <p:cNvGrpSpPr/>
              <p:nvPr/>
            </p:nvGrpSpPr>
            <p:grpSpPr>
              <a:xfrm>
                <a:off x="8071668" y="5286388"/>
                <a:ext cx="143670" cy="428628"/>
                <a:chOff x="8071668" y="5286388"/>
                <a:chExt cx="143670" cy="428628"/>
              </a:xfrm>
            </p:grpSpPr>
            <p:cxnSp>
              <p:nvCxnSpPr>
                <p:cNvPr id="398" name="Прямая соединительная линия 397"/>
                <p:cNvCxnSpPr/>
                <p:nvPr/>
              </p:nvCxnSpPr>
              <p:spPr>
                <a:xfrm rot="5400000">
                  <a:off x="8001818" y="5357032"/>
                  <a:ext cx="142082" cy="79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1" name="Прямая соединительная линия 400"/>
                <p:cNvCxnSpPr/>
                <p:nvPr/>
              </p:nvCxnSpPr>
              <p:spPr>
                <a:xfrm rot="5400000">
                  <a:off x="8001024" y="5642784"/>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3" name="Прямая соединительная линия 402"/>
                <p:cNvCxnSpPr/>
                <p:nvPr/>
              </p:nvCxnSpPr>
              <p:spPr>
                <a:xfrm rot="5400000" flipH="1" flipV="1">
                  <a:off x="8072462" y="5428470"/>
                  <a:ext cx="142876" cy="14287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410" name="Shape 409"/>
            <p:cNvCxnSpPr>
              <a:stCxn id="172" idx="2"/>
            </p:cNvCxnSpPr>
            <p:nvPr/>
          </p:nvCxnSpPr>
          <p:spPr>
            <a:xfrm rot="5400000">
              <a:off x="5822165" y="4464851"/>
              <a:ext cx="214314" cy="714380"/>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3" name="Прямая со стрелкой 412"/>
            <p:cNvCxnSpPr>
              <a:stCxn id="112" idx="3"/>
            </p:cNvCxnSpPr>
            <p:nvPr/>
          </p:nvCxnSpPr>
          <p:spPr>
            <a:xfrm>
              <a:off x="8501090" y="2285992"/>
              <a:ext cx="50006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5" name="Прямая соединительная линия 414"/>
            <p:cNvCxnSpPr>
              <a:stCxn id="389" idx="3"/>
              <a:endCxn id="112" idx="1"/>
            </p:cNvCxnSpPr>
            <p:nvPr/>
          </p:nvCxnSpPr>
          <p:spPr>
            <a:xfrm>
              <a:off x="7715272" y="2285992"/>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17" name="Прямая со стрелкой 416"/>
            <p:cNvCxnSpPr>
              <a:stCxn id="112" idx="2"/>
              <a:endCxn id="185" idx="0"/>
            </p:cNvCxnSpPr>
            <p:nvPr/>
          </p:nvCxnSpPr>
          <p:spPr>
            <a:xfrm rot="16200000" flipH="1">
              <a:off x="7889091" y="2897991"/>
              <a:ext cx="654056" cy="156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19" name="Группа 418"/>
            <p:cNvGrpSpPr/>
            <p:nvPr/>
          </p:nvGrpSpPr>
          <p:grpSpPr>
            <a:xfrm>
              <a:off x="7572396" y="3643314"/>
              <a:ext cx="1025476" cy="1071558"/>
              <a:chOff x="7475614" y="4429144"/>
              <a:chExt cx="1025476" cy="1071558"/>
            </a:xfrm>
          </p:grpSpPr>
          <p:sp>
            <p:nvSpPr>
              <p:cNvPr id="421" name="Скругленный прямоугольник 420"/>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800"/>
                  </a:lnSpc>
                </a:pPr>
                <a:r>
                  <a:rPr lang="en-US" sz="2600" b="1" dirty="0">
                    <a:solidFill>
                      <a:schemeClr val="tx1"/>
                    </a:solidFill>
                  </a:rPr>
                  <a:t>F</a:t>
                </a:r>
                <a:r>
                  <a:rPr lang="en-US" sz="2600" b="1" baseline="-25000" dirty="0">
                    <a:solidFill>
                      <a:schemeClr val="tx1"/>
                    </a:solidFill>
                  </a:rPr>
                  <a:t>H</a:t>
                </a:r>
                <a:endParaRPr lang="ru-RU" sz="2600" b="1" baseline="-25000" dirty="0">
                  <a:solidFill>
                    <a:schemeClr val="tx1"/>
                  </a:solidFill>
                </a:endParaRPr>
              </a:p>
            </p:txBody>
          </p:sp>
          <p:sp>
            <p:nvSpPr>
              <p:cNvPr id="422" name="TextBox 421"/>
              <p:cNvSpPr txBox="1"/>
              <p:nvPr/>
            </p:nvSpPr>
            <p:spPr>
              <a:xfrm>
                <a:off x="7475614" y="4429144"/>
                <a:ext cx="571504" cy="430887"/>
              </a:xfrm>
              <a:prstGeom prst="rect">
                <a:avLst/>
              </a:prstGeom>
              <a:noFill/>
            </p:spPr>
            <p:txBody>
              <a:bodyPr wrap="square" rtlCol="0">
                <a:spAutoFit/>
              </a:bodyPr>
              <a:lstStyle/>
              <a:p>
                <a:pPr algn="ctr"/>
                <a:r>
                  <a:rPr lang="ru-RU" sz="2200" b="1" dirty="0"/>
                  <a:t>2</a:t>
                </a:r>
                <a:endParaRPr lang="ru-RU" sz="2200" b="1" dirty="0"/>
              </a:p>
            </p:txBody>
          </p:sp>
        </p:grpSp>
        <p:grpSp>
          <p:nvGrpSpPr>
            <p:cNvPr id="423" name="Группа 422"/>
            <p:cNvGrpSpPr/>
            <p:nvPr/>
          </p:nvGrpSpPr>
          <p:grpSpPr>
            <a:xfrm>
              <a:off x="8000988" y="4479904"/>
              <a:ext cx="428628" cy="144464"/>
              <a:chOff x="714348" y="2071678"/>
              <a:chExt cx="428628" cy="215902"/>
            </a:xfrm>
          </p:grpSpPr>
          <p:cxnSp>
            <p:nvCxnSpPr>
              <p:cNvPr id="424" name="Прямая соединительная линия 423"/>
              <p:cNvCxnSpPr/>
              <p:nvPr/>
            </p:nvCxnSpPr>
            <p:spPr>
              <a:xfrm rot="5400000">
                <a:off x="750067"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5" name="Прямая соединительная линия 424"/>
              <p:cNvCxnSpPr/>
              <p:nvPr/>
            </p:nvCxnSpPr>
            <p:spPr>
              <a:xfrm rot="10800000">
                <a:off x="714348"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6" name="Прямая соединительная линия 425"/>
              <p:cNvCxnSpPr/>
              <p:nvPr/>
            </p:nvCxnSpPr>
            <p:spPr>
              <a:xfrm>
                <a:off x="857224" y="207167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7" name="Прямая соединительная линия 426"/>
              <p:cNvCxnSpPr/>
              <p:nvPr/>
            </p:nvCxnSpPr>
            <p:spPr>
              <a:xfrm rot="5400000">
                <a:off x="892943"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8" name="Прямая соединительная линия 427"/>
              <p:cNvCxnSpPr/>
              <p:nvPr/>
            </p:nvCxnSpPr>
            <p:spPr>
              <a:xfrm>
                <a:off x="1000100"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430" name="Группа 429"/>
            <p:cNvGrpSpPr/>
            <p:nvPr/>
          </p:nvGrpSpPr>
          <p:grpSpPr>
            <a:xfrm>
              <a:off x="6643702" y="3571876"/>
              <a:ext cx="1000132" cy="1143008"/>
              <a:chOff x="7500958" y="4357694"/>
              <a:chExt cx="1000132" cy="1143008"/>
            </a:xfrm>
          </p:grpSpPr>
          <p:sp>
            <p:nvSpPr>
              <p:cNvPr id="431" name="Скругленный прямоугольник 430"/>
              <p:cNvSpPr/>
              <p:nvPr/>
            </p:nvSpPr>
            <p:spPr>
              <a:xfrm>
                <a:off x="7786710" y="478632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800"/>
                  </a:lnSpc>
                </a:pPr>
                <a:r>
                  <a:rPr lang="ru-RU" sz="2600" b="1" dirty="0">
                    <a:solidFill>
                      <a:schemeClr val="tx1"/>
                    </a:solidFill>
                  </a:rPr>
                  <a:t>Г</a:t>
                </a:r>
                <a:endParaRPr lang="ru-RU" sz="2600" b="1" baseline="-25000" dirty="0">
                  <a:solidFill>
                    <a:schemeClr val="tx1"/>
                  </a:solidFill>
                </a:endParaRPr>
              </a:p>
            </p:txBody>
          </p:sp>
          <p:sp>
            <p:nvSpPr>
              <p:cNvPr id="432" name="TextBox 431"/>
              <p:cNvSpPr txBox="1"/>
              <p:nvPr/>
            </p:nvSpPr>
            <p:spPr>
              <a:xfrm>
                <a:off x="7500958" y="4357694"/>
                <a:ext cx="571504" cy="430887"/>
              </a:xfrm>
              <a:prstGeom prst="rect">
                <a:avLst/>
              </a:prstGeom>
              <a:noFill/>
            </p:spPr>
            <p:txBody>
              <a:bodyPr wrap="square" rtlCol="0">
                <a:spAutoFit/>
              </a:bodyPr>
              <a:lstStyle/>
              <a:p>
                <a:pPr algn="ctr"/>
                <a:r>
                  <a:rPr lang="ru-RU" sz="2200" b="1" dirty="0"/>
                  <a:t>10</a:t>
                </a:r>
                <a:endParaRPr lang="ru-RU" sz="2200" b="1" dirty="0"/>
              </a:p>
            </p:txBody>
          </p:sp>
        </p:grpSp>
        <p:grpSp>
          <p:nvGrpSpPr>
            <p:cNvPr id="433" name="Группа 432"/>
            <p:cNvGrpSpPr/>
            <p:nvPr/>
          </p:nvGrpSpPr>
          <p:grpSpPr>
            <a:xfrm>
              <a:off x="7072330" y="4500570"/>
              <a:ext cx="428628" cy="144464"/>
              <a:chOff x="714348" y="2071678"/>
              <a:chExt cx="428628" cy="215902"/>
            </a:xfrm>
          </p:grpSpPr>
          <p:cxnSp>
            <p:nvCxnSpPr>
              <p:cNvPr id="434" name="Прямая соединительная линия 433"/>
              <p:cNvCxnSpPr/>
              <p:nvPr/>
            </p:nvCxnSpPr>
            <p:spPr>
              <a:xfrm rot="5400000">
                <a:off x="750067"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5" name="Прямая соединительная линия 434"/>
              <p:cNvCxnSpPr/>
              <p:nvPr/>
            </p:nvCxnSpPr>
            <p:spPr>
              <a:xfrm rot="10800000">
                <a:off x="714348"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6" name="Прямая соединительная линия 435"/>
              <p:cNvCxnSpPr/>
              <p:nvPr/>
            </p:nvCxnSpPr>
            <p:spPr>
              <a:xfrm>
                <a:off x="857224" y="2071678"/>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7" name="Прямая соединительная линия 436"/>
              <p:cNvCxnSpPr/>
              <p:nvPr/>
            </p:nvCxnSpPr>
            <p:spPr>
              <a:xfrm rot="5400000">
                <a:off x="892943" y="2178835"/>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8" name="Прямая соединительная линия 437"/>
              <p:cNvCxnSpPr/>
              <p:nvPr/>
            </p:nvCxnSpPr>
            <p:spPr>
              <a:xfrm>
                <a:off x="1000100" y="228599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43" name="TextBox 442"/>
            <p:cNvSpPr txBox="1"/>
            <p:nvPr/>
          </p:nvSpPr>
          <p:spPr>
            <a:xfrm>
              <a:off x="5715008" y="4929198"/>
              <a:ext cx="571504" cy="430887"/>
            </a:xfrm>
            <a:prstGeom prst="rect">
              <a:avLst/>
            </a:prstGeom>
            <a:noFill/>
          </p:spPr>
          <p:txBody>
            <a:bodyPr wrap="square" rtlCol="0">
              <a:spAutoFit/>
            </a:bodyPr>
            <a:lstStyle/>
            <a:p>
              <a:pPr algn="ctr"/>
              <a:r>
                <a:rPr lang="en-US" sz="2200" b="1" dirty="0">
                  <a:solidFill>
                    <a:srgbClr val="FD6203"/>
                  </a:solidFill>
                </a:rPr>
                <a:t>F</a:t>
              </a:r>
              <a:r>
                <a:rPr lang="en-US" sz="2200" b="1" baseline="-25000" dirty="0">
                  <a:solidFill>
                    <a:srgbClr val="FD6203"/>
                  </a:solidFill>
                </a:rPr>
                <a:t>S</a:t>
              </a:r>
              <a:endParaRPr lang="ru-RU" sz="2200" b="1" baseline="-25000" dirty="0">
                <a:solidFill>
                  <a:srgbClr val="FD6203"/>
                </a:solidFill>
              </a:endParaRPr>
            </a:p>
          </p:txBody>
        </p:sp>
        <p:cxnSp>
          <p:nvCxnSpPr>
            <p:cNvPr id="445" name="Соединительная линия уступом 444"/>
            <p:cNvCxnSpPr>
              <a:stCxn id="172" idx="0"/>
            </p:cNvCxnSpPr>
            <p:nvPr/>
          </p:nvCxnSpPr>
          <p:spPr>
            <a:xfrm rot="5400000" flipH="1" flipV="1">
              <a:off x="6143636" y="3000372"/>
              <a:ext cx="1143008" cy="857256"/>
            </a:xfrm>
            <a:prstGeom prst="bentConnector3">
              <a:avLst>
                <a:gd name="adj1" fmla="val 33333"/>
              </a:avLst>
            </a:prstGeom>
            <a:ln w="3810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0" name="Прямая со стрелкой 449"/>
            <p:cNvCxnSpPr>
              <a:stCxn id="185" idx="2"/>
              <a:endCxn id="421" idx="0"/>
            </p:cNvCxnSpPr>
            <p:nvPr/>
          </p:nvCxnSpPr>
          <p:spPr>
            <a:xfrm rot="16200000" flipH="1">
              <a:off x="8132363" y="3892172"/>
              <a:ext cx="214299" cy="2339"/>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2" name="Прямая со стрелкой 451"/>
            <p:cNvCxnSpPr>
              <a:stCxn id="431" idx="1"/>
              <a:endCxn id="172" idx="3"/>
            </p:cNvCxnSpPr>
            <p:nvPr/>
          </p:nvCxnSpPr>
          <p:spPr>
            <a:xfrm rot="10800000">
              <a:off x="6643702" y="4357694"/>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4" name="Прямая соединительная линия 453"/>
            <p:cNvCxnSpPr>
              <a:stCxn id="421" idx="1"/>
              <a:endCxn id="431" idx="3"/>
            </p:cNvCxnSpPr>
            <p:nvPr/>
          </p:nvCxnSpPr>
          <p:spPr>
            <a:xfrm rot="10800000" flipV="1">
              <a:off x="7643834" y="4357682"/>
              <a:ext cx="239658" cy="12"/>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6" name="Прямая соединительная линия 455"/>
            <p:cNvCxnSpPr>
              <a:stCxn id="276" idx="1"/>
            </p:cNvCxnSpPr>
            <p:nvPr/>
          </p:nvCxnSpPr>
          <p:spPr>
            <a:xfrm rot="10800000">
              <a:off x="2643174" y="3786190"/>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8" name="Shape 457"/>
            <p:cNvCxnSpPr>
              <a:endCxn id="234" idx="3"/>
            </p:cNvCxnSpPr>
            <p:nvPr/>
          </p:nvCxnSpPr>
          <p:spPr>
            <a:xfrm rot="10800000" flipV="1">
              <a:off x="1429522" y="5429263"/>
              <a:ext cx="2051032" cy="594939"/>
            </a:xfrm>
            <a:prstGeom prst="bentConnector3">
              <a:avLst>
                <a:gd name="adj1" fmla="val 21517"/>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9" name="TextBox 458"/>
            <p:cNvSpPr txBox="1"/>
            <p:nvPr/>
          </p:nvSpPr>
          <p:spPr>
            <a:xfrm>
              <a:off x="8215338" y="5143512"/>
              <a:ext cx="642942" cy="430887"/>
            </a:xfrm>
            <a:prstGeom prst="rect">
              <a:avLst/>
            </a:prstGeom>
            <a:noFill/>
          </p:spPr>
          <p:txBody>
            <a:bodyPr wrap="square" rtlCol="0">
              <a:spAutoFit/>
            </a:bodyPr>
            <a:lstStyle/>
            <a:p>
              <a:pPr algn="ctr"/>
              <a:r>
                <a:rPr lang="en-US" sz="2200" b="1" dirty="0">
                  <a:solidFill>
                    <a:srgbClr val="FD6203"/>
                  </a:solidFill>
                </a:rPr>
                <a:t>F’</a:t>
              </a:r>
              <a:r>
                <a:rPr lang="en-US" sz="2200" b="1" baseline="-25000" dirty="0">
                  <a:solidFill>
                    <a:srgbClr val="FD6203"/>
                  </a:solidFill>
                </a:rPr>
                <a:t>H</a:t>
              </a:r>
              <a:endParaRPr lang="ru-RU" sz="2200" b="1" baseline="-25000" dirty="0">
                <a:solidFill>
                  <a:srgbClr val="FD6203"/>
                </a:solidFill>
              </a:endParaRPr>
            </a:p>
          </p:txBody>
        </p:sp>
        <p:cxnSp>
          <p:nvCxnSpPr>
            <p:cNvPr id="461" name="Прямая со стрелкой 460"/>
            <p:cNvCxnSpPr>
              <a:endCxn id="205" idx="2"/>
            </p:cNvCxnSpPr>
            <p:nvPr/>
          </p:nvCxnSpPr>
          <p:spPr>
            <a:xfrm rot="5400000" flipH="1" flipV="1">
              <a:off x="1989720" y="5758858"/>
              <a:ext cx="519122" cy="2762"/>
            </a:xfrm>
            <a:prstGeom prst="straightConnector1">
              <a:avLst/>
            </a:prstGeom>
            <a:ln w="38100">
              <a:solidFill>
                <a:schemeClr val="tx1">
                  <a:lumMod val="95000"/>
                  <a:lumOff val="5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64" name="TextBox 463"/>
            <p:cNvSpPr txBox="1"/>
            <p:nvPr/>
          </p:nvSpPr>
          <p:spPr>
            <a:xfrm>
              <a:off x="3000364" y="4572008"/>
              <a:ext cx="428628" cy="430887"/>
            </a:xfrm>
            <a:prstGeom prst="rect">
              <a:avLst/>
            </a:prstGeom>
            <a:noFill/>
          </p:spPr>
          <p:txBody>
            <a:bodyPr wrap="square" rtlCol="0">
              <a:spAutoFit/>
            </a:bodyPr>
            <a:lstStyle/>
            <a:p>
              <a:pPr algn="ctr"/>
              <a:r>
                <a:rPr lang="ru-RU" sz="2200" b="1" dirty="0"/>
                <a:t>Г</a:t>
              </a:r>
              <a:endParaRPr lang="ru-RU" sz="2200" b="1" baseline="-25000" dirty="0"/>
            </a:p>
          </p:txBody>
        </p:sp>
        <p:cxnSp>
          <p:nvCxnSpPr>
            <p:cNvPr id="466" name="Прямая соединительная линия 465"/>
            <p:cNvCxnSpPr/>
            <p:nvPr/>
          </p:nvCxnSpPr>
          <p:spPr>
            <a:xfrm rot="5400000">
              <a:off x="3154362" y="5046662"/>
              <a:ext cx="142876" cy="14287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68" name="Прямая соединительная линия 467"/>
            <p:cNvCxnSpPr>
              <a:stCxn id="327" idx="1"/>
              <a:endCxn id="280" idx="3"/>
            </p:cNvCxnSpPr>
            <p:nvPr/>
          </p:nvCxnSpPr>
          <p:spPr>
            <a:xfrm rot="10800000">
              <a:off x="3571868" y="4929198"/>
              <a:ext cx="1285090"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70" name="Содержимое 2"/>
          <p:cNvSpPr>
            <a:spLocks noGrp="1"/>
          </p:cNvSpPr>
          <p:nvPr>
            <p:ph idx="1"/>
          </p:nvPr>
        </p:nvSpPr>
        <p:spPr>
          <a:xfrm>
            <a:off x="5738810" y="5357826"/>
            <a:ext cx="3929090" cy="1357298"/>
          </a:xfrm>
        </p:spPr>
        <p:txBody>
          <a:bodyPr anchor="ctr">
            <a:normAutofit/>
          </a:bodyPr>
          <a:lstStyle/>
          <a:p>
            <a:pPr marL="0" indent="0">
              <a:spcBef>
                <a:spcPts val="0"/>
              </a:spcBef>
              <a:buNone/>
            </a:pPr>
            <a:r>
              <a:rPr lang="en-US" sz="2600" b="1" dirty="0">
                <a:solidFill>
                  <a:srgbClr val="FD6203"/>
                </a:solidFill>
              </a:rPr>
              <a:t>F</a:t>
            </a:r>
            <a:r>
              <a:rPr lang="ru-RU" sz="2600" b="1" baseline="-25000" dirty="0">
                <a:solidFill>
                  <a:srgbClr val="FD6203"/>
                </a:solidFill>
              </a:rPr>
              <a:t>Г</a:t>
            </a:r>
            <a:r>
              <a:rPr lang="ru-RU" sz="2600" b="1" dirty="0">
                <a:solidFill>
                  <a:srgbClr val="FD6203"/>
                </a:solidFill>
              </a:rPr>
              <a:t> = </a:t>
            </a:r>
            <a:r>
              <a:rPr lang="en-US" sz="2600" b="1" dirty="0">
                <a:solidFill>
                  <a:srgbClr val="FD6203"/>
                </a:solidFill>
              </a:rPr>
              <a:t>F</a:t>
            </a:r>
            <a:r>
              <a:rPr lang="en-US" sz="2600" b="1" baseline="-25000" dirty="0">
                <a:solidFill>
                  <a:srgbClr val="FD6203"/>
                </a:solidFill>
              </a:rPr>
              <a:t>S</a:t>
            </a:r>
            <a:r>
              <a:rPr lang="en-US" sz="2600" b="1" dirty="0">
                <a:solidFill>
                  <a:srgbClr val="FD6203"/>
                </a:solidFill>
              </a:rPr>
              <a:t>+1/8F’</a:t>
            </a:r>
            <a:r>
              <a:rPr lang="en-US" sz="2600" b="1" baseline="-25000" dirty="0">
                <a:solidFill>
                  <a:srgbClr val="FD6203"/>
                </a:solidFill>
              </a:rPr>
              <a:t>H</a:t>
            </a:r>
            <a:r>
              <a:rPr lang="en-US" sz="2600" b="1" dirty="0">
                <a:solidFill>
                  <a:srgbClr val="FD6203"/>
                </a:solidFill>
              </a:rPr>
              <a:t>+</a:t>
            </a:r>
            <a:r>
              <a:rPr lang="el-GR" sz="2600" b="1" dirty="0">
                <a:solidFill>
                  <a:srgbClr val="FD6203"/>
                </a:solidFill>
              </a:rPr>
              <a:t>Δ</a:t>
            </a:r>
            <a:r>
              <a:rPr lang="en-US" sz="2600" b="1" dirty="0">
                <a:solidFill>
                  <a:srgbClr val="FD6203"/>
                </a:solidFill>
              </a:rPr>
              <a:t>f;   </a:t>
            </a:r>
            <a:br>
              <a:rPr lang="en-US" sz="2600" b="1" dirty="0">
                <a:solidFill>
                  <a:srgbClr val="FD6203"/>
                </a:solidFill>
              </a:rPr>
            </a:br>
            <a:r>
              <a:rPr lang="en-US" sz="2600" b="1" dirty="0">
                <a:solidFill>
                  <a:srgbClr val="FD6203"/>
                </a:solidFill>
              </a:rPr>
              <a:t>F’</a:t>
            </a:r>
            <a:r>
              <a:rPr lang="en-US" sz="2600" b="1" baseline="-25000" dirty="0">
                <a:solidFill>
                  <a:srgbClr val="FD6203"/>
                </a:solidFill>
              </a:rPr>
              <a:t>C</a:t>
            </a:r>
            <a:r>
              <a:rPr lang="en-US" sz="2600" b="1" dirty="0">
                <a:solidFill>
                  <a:srgbClr val="FD6203"/>
                </a:solidFill>
              </a:rPr>
              <a:t> = 40F’</a:t>
            </a:r>
            <a:r>
              <a:rPr lang="en-US" sz="2600" b="1" baseline="-25000" dirty="0">
                <a:solidFill>
                  <a:srgbClr val="FD6203"/>
                </a:solidFill>
              </a:rPr>
              <a:t>H</a:t>
            </a:r>
            <a:r>
              <a:rPr lang="en-US" sz="2600" b="1" dirty="0">
                <a:solidFill>
                  <a:srgbClr val="FD6203"/>
                </a:solidFill>
              </a:rPr>
              <a:t>+1/8F’</a:t>
            </a:r>
            <a:r>
              <a:rPr lang="en-US" sz="2600" b="1" baseline="-25000" dirty="0">
                <a:solidFill>
                  <a:srgbClr val="FD6203"/>
                </a:solidFill>
              </a:rPr>
              <a:t>H</a:t>
            </a:r>
            <a:r>
              <a:rPr lang="en-US" sz="2600" b="1" dirty="0">
                <a:solidFill>
                  <a:srgbClr val="FD6203"/>
                </a:solidFill>
              </a:rPr>
              <a:t>+</a:t>
            </a:r>
            <a:r>
              <a:rPr lang="el-GR" sz="2600" b="1" dirty="0">
                <a:solidFill>
                  <a:srgbClr val="FD6203"/>
                </a:solidFill>
              </a:rPr>
              <a:t>Δ</a:t>
            </a:r>
            <a:r>
              <a:rPr lang="en-US" sz="2600" b="1" dirty="0">
                <a:solidFill>
                  <a:srgbClr val="FD6203"/>
                </a:solidFill>
              </a:rPr>
              <a:t>f;</a:t>
            </a:r>
            <a:br>
              <a:rPr lang="en-US" sz="2600" b="1" dirty="0">
                <a:solidFill>
                  <a:srgbClr val="FD6203"/>
                </a:solidFill>
              </a:rPr>
            </a:br>
            <a:r>
              <a:rPr lang="en-US" sz="2600" b="1" dirty="0">
                <a:solidFill>
                  <a:srgbClr val="FD6203"/>
                </a:solidFill>
              </a:rPr>
              <a:t>F</a:t>
            </a:r>
            <a:r>
              <a:rPr lang="en-US" sz="2600" b="1" baseline="-25000" dirty="0">
                <a:solidFill>
                  <a:srgbClr val="FD6203"/>
                </a:solidFill>
              </a:rPr>
              <a:t>0</a:t>
            </a:r>
            <a:r>
              <a:rPr lang="en-US" sz="2600" b="1" dirty="0">
                <a:solidFill>
                  <a:srgbClr val="FD6203"/>
                </a:solidFill>
              </a:rPr>
              <a:t> = F</a:t>
            </a:r>
            <a:r>
              <a:rPr lang="en-US" sz="2600" b="1" baseline="-25000" dirty="0">
                <a:solidFill>
                  <a:srgbClr val="FD6203"/>
                </a:solidFill>
              </a:rPr>
              <a:t>S</a:t>
            </a:r>
            <a:r>
              <a:rPr lang="en-US" sz="2600" b="1" dirty="0">
                <a:solidFill>
                  <a:srgbClr val="FD6203"/>
                </a:solidFill>
              </a:rPr>
              <a:t>+ 40F’</a:t>
            </a:r>
            <a:r>
              <a:rPr lang="en-US" sz="2600" b="1" baseline="-25000" dirty="0">
                <a:solidFill>
                  <a:srgbClr val="FD6203"/>
                </a:solidFill>
              </a:rPr>
              <a:t>H</a:t>
            </a:r>
            <a:r>
              <a:rPr lang="en-US" sz="2600" b="1" dirty="0">
                <a:solidFill>
                  <a:srgbClr val="FD6203"/>
                </a:solidFill>
              </a:rPr>
              <a:t>+1/8F’</a:t>
            </a:r>
            <a:r>
              <a:rPr lang="en-US" sz="2600" b="1" baseline="-25000" dirty="0">
                <a:solidFill>
                  <a:srgbClr val="FD6203"/>
                </a:solidFill>
              </a:rPr>
              <a:t>H</a:t>
            </a:r>
            <a:r>
              <a:rPr lang="en-US" sz="2600" b="1" dirty="0">
                <a:solidFill>
                  <a:srgbClr val="FD6203"/>
                </a:solidFill>
              </a:rPr>
              <a:t>+</a:t>
            </a:r>
            <a:r>
              <a:rPr lang="el-GR" sz="2600" b="1" dirty="0">
                <a:solidFill>
                  <a:srgbClr val="FD6203"/>
                </a:solidFill>
              </a:rPr>
              <a:t>Δ</a:t>
            </a:r>
            <a:r>
              <a:rPr lang="en-US" sz="2600" b="1" dirty="0">
                <a:solidFill>
                  <a:srgbClr val="FD6203"/>
                </a:solidFill>
              </a:rPr>
              <a:t>f</a:t>
            </a:r>
            <a:endParaRPr lang="ru-RU" sz="2600" b="1" dirty="0">
              <a:solidFill>
                <a:srgbClr val="FD6203"/>
              </a:solidFill>
            </a:endParaRPr>
          </a:p>
        </p:txBody>
      </p:sp>
      <p:cxnSp>
        <p:nvCxnSpPr>
          <p:cNvPr id="474" name="Shape 473"/>
          <p:cNvCxnSpPr>
            <a:stCxn id="421" idx="2"/>
          </p:cNvCxnSpPr>
          <p:nvPr/>
        </p:nvCxnSpPr>
        <p:spPr>
          <a:xfrm rot="5400000">
            <a:off x="7118730" y="2692010"/>
            <a:ext cx="714404" cy="4760128"/>
          </a:xfrm>
          <a:prstGeom prst="bentConnector2">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23"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t>Канал воспроизведения сигналов цветности (</a:t>
            </a:r>
            <a:r>
              <a:rPr lang="en-US" sz="2800" b="1" dirty="0"/>
              <a:t>PAL, NTSC</a:t>
            </a:r>
            <a:r>
              <a:rPr lang="ru-RU" sz="2800" b="1" dirty="0"/>
              <a:t>)</a:t>
            </a:r>
          </a:p>
        </p:txBody>
      </p:sp>
    </p:spTree>
    <p:extLst>
      <p:ext uri="{BB962C8B-B14F-4D97-AF65-F5344CB8AC3E}">
        <p14:creationId xmlns:p14="http://schemas.microsoft.com/office/powerpoint/2010/main" val="3059772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2095472" y="1571613"/>
            <a:ext cx="3971924" cy="4525963"/>
          </a:xfrm>
        </p:spPr>
        <p:txBody>
          <a:bodyPr>
            <a:normAutofit fontScale="85000" lnSpcReduction="20000"/>
          </a:bodyPr>
          <a:lstStyle/>
          <a:p>
            <a:pPr marL="812800" indent="-812800">
              <a:buNone/>
            </a:pPr>
            <a:r>
              <a:rPr lang="en-US" sz="3100" dirty="0"/>
              <a:t>1</a:t>
            </a:r>
            <a:r>
              <a:rPr lang="ru-RU" sz="3100" dirty="0"/>
              <a:t>, 6 – преобразователи частоты</a:t>
            </a:r>
          </a:p>
          <a:p>
            <a:pPr marL="533400" indent="-533400">
              <a:buNone/>
            </a:pPr>
            <a:r>
              <a:rPr lang="ru-RU" sz="3100" dirty="0"/>
              <a:t>2 – селектор ССИ</a:t>
            </a:r>
          </a:p>
          <a:p>
            <a:pPr marL="533400" indent="-533400">
              <a:buNone/>
            </a:pPr>
            <a:r>
              <a:rPr lang="ru-RU" sz="3100" dirty="0"/>
              <a:t>3 – умножитель частоты</a:t>
            </a:r>
          </a:p>
          <a:p>
            <a:pPr marL="533400" indent="-533400">
              <a:buNone/>
            </a:pPr>
            <a:r>
              <a:rPr lang="ru-RU" sz="3100" dirty="0"/>
              <a:t>4 – </a:t>
            </a:r>
            <a:r>
              <a:rPr lang="ru-RU" sz="3100" dirty="0" err="1"/>
              <a:t>фазовращатель</a:t>
            </a:r>
            <a:endParaRPr lang="ru-RU" sz="3100" dirty="0"/>
          </a:p>
          <a:p>
            <a:pPr marL="533400" indent="-533400">
              <a:buNone/>
              <a:defRPr/>
            </a:pPr>
            <a:r>
              <a:rPr lang="ru-RU" sz="3100" dirty="0"/>
              <a:t>5 – коммутатор</a:t>
            </a:r>
          </a:p>
          <a:p>
            <a:pPr marL="533400" indent="-533400">
              <a:buNone/>
              <a:defRPr/>
            </a:pPr>
            <a:r>
              <a:rPr lang="ru-RU" sz="3100" dirty="0"/>
              <a:t>7 – гетеродин</a:t>
            </a:r>
          </a:p>
          <a:p>
            <a:pPr marL="533400" indent="-533400">
              <a:buNone/>
              <a:defRPr/>
            </a:pPr>
            <a:r>
              <a:rPr lang="ru-RU" sz="3100" dirty="0"/>
              <a:t>8, 15, 20 – фильтры </a:t>
            </a:r>
          </a:p>
          <a:p>
            <a:pPr marL="444500" indent="-444500">
              <a:buNone/>
              <a:defRPr/>
            </a:pPr>
            <a:r>
              <a:rPr lang="ru-RU" sz="3100" dirty="0"/>
              <a:t>9 – опорный генератор </a:t>
            </a:r>
            <a:r>
              <a:rPr lang="ru-RU" sz="3100" dirty="0" err="1"/>
              <a:t>поднесущей</a:t>
            </a:r>
            <a:r>
              <a:rPr lang="ru-RU" sz="3100" dirty="0"/>
              <a:t> цветности</a:t>
            </a:r>
          </a:p>
          <a:p>
            <a:pPr lvl="0">
              <a:buNone/>
              <a:defRPr/>
            </a:pPr>
            <a:endParaRPr lang="ru-RU" dirty="0" smtClean="0"/>
          </a:p>
          <a:p>
            <a:pPr lvl="0">
              <a:buNone/>
              <a:defRPr/>
            </a:pPr>
            <a:endParaRPr lang="ru-RU" dirty="0" smtClean="0"/>
          </a:p>
          <a:p>
            <a:pPr lvl="0">
              <a:buNone/>
              <a:defRPr/>
            </a:pPr>
            <a:endParaRPr lang="ru-RU" dirty="0" smtClean="0"/>
          </a:p>
          <a:p>
            <a:pPr lvl="0">
              <a:buNone/>
              <a:defRPr/>
            </a:pPr>
            <a:endParaRPr lang="ru-RU" dirty="0" smtClean="0"/>
          </a:p>
          <a:p>
            <a:pPr>
              <a:buNone/>
            </a:pPr>
            <a:endParaRPr lang="ru-RU" dirty="0" smtClean="0"/>
          </a:p>
          <a:p>
            <a:pPr>
              <a:buNone/>
            </a:pPr>
            <a:endParaRPr lang="ru-RU" dirty="0" smtClean="0"/>
          </a:p>
          <a:p>
            <a:pPr>
              <a:buNone/>
            </a:pPr>
            <a:endParaRPr lang="ru-RU" dirty="0"/>
          </a:p>
        </p:txBody>
      </p:sp>
      <p:sp>
        <p:nvSpPr>
          <p:cNvPr id="7" name="Содержимое 5"/>
          <p:cNvSpPr txBox="1">
            <a:spLocks/>
          </p:cNvSpPr>
          <p:nvPr/>
        </p:nvSpPr>
        <p:spPr>
          <a:xfrm>
            <a:off x="6524596" y="1571613"/>
            <a:ext cx="3714808" cy="4525963"/>
          </a:xfrm>
          <a:prstGeom prst="rect">
            <a:avLst/>
          </a:prstGeom>
        </p:spPr>
        <p:txBody>
          <a:bodyPr vert="horz" lIns="91440" tIns="45720" rIns="91440" bIns="45720" rtlCol="0">
            <a:normAutofit fontScale="85000" lnSpcReduction="20000"/>
          </a:bodyPr>
          <a:lstStyle/>
          <a:p>
            <a:pPr marL="622300" indent="-622300">
              <a:spcBef>
                <a:spcPct val="20000"/>
              </a:spcBef>
              <a:defRPr/>
            </a:pPr>
            <a:r>
              <a:rPr lang="ru-RU" sz="3100" dirty="0"/>
              <a:t>10 – генератор строб. импульсов</a:t>
            </a:r>
          </a:p>
          <a:p>
            <a:pPr marL="622300" indent="-622300">
              <a:spcBef>
                <a:spcPct val="20000"/>
              </a:spcBef>
              <a:defRPr/>
            </a:pPr>
            <a:r>
              <a:rPr lang="ru-RU" sz="3100" dirty="0"/>
              <a:t>11 – ключ</a:t>
            </a:r>
          </a:p>
          <a:p>
            <a:pPr marL="622300" indent="-622300">
              <a:spcBef>
                <a:spcPct val="20000"/>
              </a:spcBef>
              <a:defRPr/>
            </a:pPr>
            <a:r>
              <a:rPr lang="ru-RU" sz="3100" dirty="0"/>
              <a:t>12 – фазовый дискриминатор</a:t>
            </a:r>
          </a:p>
          <a:p>
            <a:pPr marL="622300" indent="-622300">
              <a:spcBef>
                <a:spcPct val="20000"/>
              </a:spcBef>
              <a:defRPr/>
            </a:pPr>
            <a:r>
              <a:rPr lang="ru-RU" sz="3100" dirty="0"/>
              <a:t>13 – </a:t>
            </a:r>
            <a:r>
              <a:rPr lang="ru-RU" sz="3100" dirty="0" err="1"/>
              <a:t>видеоголовки</a:t>
            </a:r>
            <a:endParaRPr lang="ru-RU" sz="3100" dirty="0"/>
          </a:p>
          <a:p>
            <a:pPr marL="622300" indent="-622300">
              <a:spcBef>
                <a:spcPct val="20000"/>
              </a:spcBef>
              <a:defRPr/>
            </a:pPr>
            <a:r>
              <a:rPr lang="ru-RU" sz="3100" dirty="0"/>
              <a:t>14 – </a:t>
            </a:r>
            <a:r>
              <a:rPr lang="ru-RU" sz="3100" dirty="0" err="1"/>
              <a:t>предусилитель-выравниватель</a:t>
            </a:r>
            <a:endParaRPr lang="ru-RU" sz="3100" dirty="0"/>
          </a:p>
          <a:p>
            <a:pPr marL="622300" indent="-622300">
              <a:spcBef>
                <a:spcPct val="20000"/>
              </a:spcBef>
              <a:defRPr/>
            </a:pPr>
            <a:r>
              <a:rPr lang="ru-RU" sz="3100" dirty="0"/>
              <a:t>16 – полосовой фильтр</a:t>
            </a:r>
          </a:p>
          <a:p>
            <a:pPr marL="622300" indent="-622300">
              <a:spcBef>
                <a:spcPct val="20000"/>
              </a:spcBef>
              <a:defRPr/>
            </a:pPr>
            <a:r>
              <a:rPr lang="ru-RU" sz="3100" dirty="0"/>
              <a:t>17 – ЛЗ на 2 строки</a:t>
            </a:r>
          </a:p>
          <a:p>
            <a:pPr marL="622300" indent="-622300">
              <a:spcBef>
                <a:spcPct val="20000"/>
              </a:spcBef>
              <a:defRPr/>
            </a:pPr>
            <a:r>
              <a:rPr lang="ru-RU" sz="3100" dirty="0"/>
              <a:t>19 – фиксатор уровня</a:t>
            </a:r>
          </a:p>
          <a:p>
            <a:pPr marL="342900" indent="-342900">
              <a:spcBef>
                <a:spcPct val="20000"/>
              </a:spcBef>
              <a:defRPr/>
            </a:pPr>
            <a:endParaRPr lang="ru-RU" sz="3200" dirty="0"/>
          </a:p>
          <a:p>
            <a:pPr marL="342900" indent="-342900">
              <a:spcBef>
                <a:spcPct val="20000"/>
              </a:spcBef>
              <a:defRPr/>
            </a:pPr>
            <a:endParaRPr lang="ru-RU" sz="3200" dirty="0"/>
          </a:p>
          <a:p>
            <a:pPr marL="342900" indent="-342900">
              <a:spcBef>
                <a:spcPct val="20000"/>
              </a:spcBef>
              <a:defRPr/>
            </a:pPr>
            <a:endParaRPr lang="ru-RU" sz="3200" dirty="0"/>
          </a:p>
          <a:p>
            <a:pPr marL="342900" indent="-342900">
              <a:spcBef>
                <a:spcPct val="20000"/>
              </a:spcBef>
              <a:defRPr/>
            </a:pPr>
            <a:endParaRPr lang="ru-RU" sz="3200" dirty="0"/>
          </a:p>
          <a:p>
            <a:pPr marL="342900" indent="-342900">
              <a:spcBef>
                <a:spcPct val="20000"/>
              </a:spcBef>
              <a:defRPr/>
            </a:pPr>
            <a:endParaRPr lang="ru-RU" sz="3200" dirty="0"/>
          </a:p>
          <a:p>
            <a:pPr marL="342900" indent="-342900">
              <a:spcBef>
                <a:spcPct val="20000"/>
              </a:spcBef>
              <a:defRPr/>
            </a:pPr>
            <a:endParaRPr lang="ru-RU" sz="3200" dirty="0"/>
          </a:p>
        </p:txBody>
      </p:sp>
      <p:sp>
        <p:nvSpPr>
          <p:cNvPr id="8"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r>
              <a:rPr lang="ru-RU" sz="2800" b="1" dirty="0"/>
              <a:t>Канал воспроизведения сигналов цветности (</a:t>
            </a:r>
            <a:r>
              <a:rPr lang="en-US" sz="2800" b="1" dirty="0"/>
              <a:t>PAL, NTSC</a:t>
            </a:r>
            <a:r>
              <a:rPr lang="ru-RU" sz="2800" b="1" dirty="0"/>
              <a:t>)</a:t>
            </a:r>
          </a:p>
        </p:txBody>
      </p:sp>
    </p:spTree>
    <p:extLst>
      <p:ext uri="{BB962C8B-B14F-4D97-AF65-F5344CB8AC3E}">
        <p14:creationId xmlns:p14="http://schemas.microsoft.com/office/powerpoint/2010/main" val="37701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Технологии вещания. Эфирное телевидение</a:t>
            </a:r>
            <a:endParaRPr lang="ru-RU" dirty="0"/>
          </a:p>
        </p:txBody>
      </p:sp>
      <p:sp>
        <p:nvSpPr>
          <p:cNvPr id="3" name="Объект 2"/>
          <p:cNvSpPr>
            <a:spLocks noGrp="1"/>
          </p:cNvSpPr>
          <p:nvPr>
            <p:ph idx="1"/>
          </p:nvPr>
        </p:nvSpPr>
        <p:spPr/>
        <p:txBody>
          <a:bodyPr/>
          <a:lstStyle/>
          <a:p>
            <a:r>
              <a:rPr lang="ru-RU" dirty="0"/>
              <a:t>Наземное (или эфирное) телевидение основано на передаче телевизионного сигнала к потребителю по радиоканалу при помощи телевизионных вышек и радиорелейной инфраструктуры в выделенных диапазонах частот от 48,5 до 862 </a:t>
            </a:r>
            <a:r>
              <a:rPr lang="ru-RU" dirty="0" smtClean="0"/>
              <a:t>МГц. </a:t>
            </a:r>
            <a:r>
              <a:rPr lang="ru-RU" dirty="0"/>
              <a:t>Указанные предельные значения характерны для передачи сигналов аналогового телевидения — сигналы цифрового телевидения передаются на частотах от 470 до 862 МГц (дециметровые волны</a:t>
            </a:r>
            <a:r>
              <a:rPr lang="ru-RU" dirty="0" smtClean="0"/>
              <a:t>).</a:t>
            </a:r>
            <a:endParaRPr lang="ru-RU" dirty="0"/>
          </a:p>
          <a:p>
            <a:r>
              <a:rPr lang="ru-RU" dirty="0"/>
              <a:t>Для приёма сигнала используется внутрикомнатная или наружная антенна. В многоквартирных домах часто устанавливается коллективная антенна с предусилителем и разводкой коаксиального кабеля по отдельным квартирам.</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229" y="4796245"/>
            <a:ext cx="4582886" cy="1833155"/>
          </a:xfrm>
          <a:prstGeom prst="rect">
            <a:avLst/>
          </a:prstGeom>
        </p:spPr>
      </p:pic>
    </p:spTree>
    <p:extLst>
      <p:ext uri="{BB962C8B-B14F-4D97-AF65-F5344CB8AC3E}">
        <p14:creationId xmlns:p14="http://schemas.microsoft.com/office/powerpoint/2010/main" val="290239478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571612"/>
            <a:ext cx="4757742" cy="2257428"/>
          </a:xfrm>
        </p:spPr>
        <p:txBody>
          <a:bodyPr>
            <a:normAutofit/>
          </a:bodyPr>
          <a:lstStyle/>
          <a:p>
            <a:pPr>
              <a:buNone/>
            </a:pPr>
            <a:r>
              <a:rPr lang="ru-RU" b="1" dirty="0" smtClean="0"/>
              <a:t>САР разомкнутого цикла</a:t>
            </a:r>
          </a:p>
          <a:p>
            <a:pPr marL="444500" indent="-444500">
              <a:buNone/>
            </a:pPr>
            <a:r>
              <a:rPr lang="ru-RU" dirty="0" smtClean="0"/>
              <a:t>1 – источник управляющего воздействия</a:t>
            </a:r>
          </a:p>
          <a:p>
            <a:pPr marL="444500" indent="-444500">
              <a:buNone/>
            </a:pPr>
            <a:r>
              <a:rPr lang="ru-RU" dirty="0" smtClean="0"/>
              <a:t>2 – исполнительный элемент</a:t>
            </a:r>
          </a:p>
          <a:p>
            <a:pPr marL="444500" indent="-444500">
              <a:buNone/>
            </a:pPr>
            <a:r>
              <a:rPr lang="ru-RU" dirty="0" smtClean="0"/>
              <a:t>3 – устройство контроля регулируемой величины</a:t>
            </a:r>
          </a:p>
          <a:p>
            <a:pPr>
              <a:buNone/>
            </a:pPr>
            <a:endParaRPr lang="ru-RU" dirty="0" smtClean="0"/>
          </a:p>
          <a:p>
            <a:pPr>
              <a:buNone/>
            </a:pPr>
            <a:endParaRPr lang="ru-RU" dirty="0"/>
          </a:p>
        </p:txBody>
      </p:sp>
      <p:grpSp>
        <p:nvGrpSpPr>
          <p:cNvPr id="18" name="Группа 17"/>
          <p:cNvGrpSpPr/>
          <p:nvPr/>
        </p:nvGrpSpPr>
        <p:grpSpPr>
          <a:xfrm>
            <a:off x="6524628" y="1857364"/>
            <a:ext cx="3643338" cy="1500198"/>
            <a:chOff x="4929190" y="1857364"/>
            <a:chExt cx="3643338" cy="1500198"/>
          </a:xfrm>
        </p:grpSpPr>
        <p:sp>
          <p:nvSpPr>
            <p:cNvPr id="5" name="Скругленный прямоугольник 4"/>
            <p:cNvSpPr/>
            <p:nvPr/>
          </p:nvSpPr>
          <p:spPr>
            <a:xfrm>
              <a:off x="4929190"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1</a:t>
              </a:r>
              <a:endParaRPr lang="ru-RU" sz="2800" b="1" dirty="0">
                <a:solidFill>
                  <a:schemeClr val="bg1">
                    <a:lumMod val="95000"/>
                  </a:schemeClr>
                </a:solidFill>
              </a:endParaRPr>
            </a:p>
          </p:txBody>
        </p:sp>
        <p:sp>
          <p:nvSpPr>
            <p:cNvPr id="6" name="Скругленный прямоугольник 5"/>
            <p:cNvSpPr/>
            <p:nvPr/>
          </p:nvSpPr>
          <p:spPr>
            <a:xfrm>
              <a:off x="6143636"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2</a:t>
              </a:r>
              <a:endParaRPr lang="ru-RU" sz="2800" b="1" dirty="0">
                <a:solidFill>
                  <a:schemeClr val="bg1">
                    <a:lumMod val="95000"/>
                  </a:schemeClr>
                </a:solidFill>
              </a:endParaRPr>
            </a:p>
          </p:txBody>
        </p:sp>
        <p:sp>
          <p:nvSpPr>
            <p:cNvPr id="7" name="Скругленный прямоугольник 6"/>
            <p:cNvSpPr/>
            <p:nvPr/>
          </p:nvSpPr>
          <p:spPr>
            <a:xfrm>
              <a:off x="7358082"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3</a:t>
              </a:r>
              <a:endParaRPr lang="ru-RU" sz="2800" b="1" dirty="0">
                <a:solidFill>
                  <a:schemeClr val="bg1">
                    <a:lumMod val="95000"/>
                  </a:schemeClr>
                </a:solidFill>
              </a:endParaRPr>
            </a:p>
          </p:txBody>
        </p:sp>
        <p:cxnSp>
          <p:nvCxnSpPr>
            <p:cNvPr id="9" name="Прямая со стрелкой 8"/>
            <p:cNvCxnSpPr>
              <a:stCxn id="5" idx="3"/>
              <a:endCxn id="6" idx="1"/>
            </p:cNvCxnSpPr>
            <p:nvPr/>
          </p:nvCxnSpPr>
          <p:spPr>
            <a:xfrm>
              <a:off x="5643570" y="2214554"/>
              <a:ext cx="500066" cy="1588"/>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1" name="Прямая со стрелкой 10"/>
            <p:cNvCxnSpPr>
              <a:stCxn id="6" idx="3"/>
            </p:cNvCxnSpPr>
            <p:nvPr/>
          </p:nvCxnSpPr>
          <p:spPr>
            <a:xfrm>
              <a:off x="6858016" y="2214554"/>
              <a:ext cx="500066" cy="1588"/>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3" name="Соединительная линия уступом 12"/>
            <p:cNvCxnSpPr/>
            <p:nvPr/>
          </p:nvCxnSpPr>
          <p:spPr>
            <a:xfrm rot="16200000" flipH="1">
              <a:off x="7000892" y="2285992"/>
              <a:ext cx="1143008" cy="1000132"/>
            </a:xfrm>
            <a:prstGeom prst="bentConnector3">
              <a:avLst>
                <a:gd name="adj1" fmla="val 100000"/>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7215206" y="2786058"/>
              <a:ext cx="1357322"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Выход</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9" name="Содержимое 2"/>
          <p:cNvSpPr txBox="1">
            <a:spLocks/>
          </p:cNvSpPr>
          <p:nvPr/>
        </p:nvSpPr>
        <p:spPr>
          <a:xfrm>
            <a:off x="2238348" y="3929066"/>
            <a:ext cx="4757742" cy="2257428"/>
          </a:xfrm>
          <a:prstGeom prst="rect">
            <a:avLst/>
          </a:prstGeom>
        </p:spPr>
        <p:txBody>
          <a:bodyPr vert="horz" lIns="91440" tIns="45720" rIns="91440" bIns="45720" rtlCol="0">
            <a:normAutofit fontScale="77500" lnSpcReduction="20000"/>
          </a:bodyPr>
          <a:lstStyle/>
          <a:p>
            <a:pPr marL="342900" indent="-342900">
              <a:spcBef>
                <a:spcPct val="20000"/>
              </a:spcBef>
              <a:defRPr/>
            </a:pPr>
            <a:r>
              <a:rPr lang="ru-RU" sz="3200" b="1" dirty="0"/>
              <a:t>САР замкнутого цикла</a:t>
            </a:r>
          </a:p>
          <a:p>
            <a:pPr marL="444500" indent="-444500">
              <a:spcBef>
                <a:spcPct val="20000"/>
              </a:spcBef>
              <a:defRPr/>
            </a:pPr>
            <a:r>
              <a:rPr lang="ru-RU" sz="3200" dirty="0"/>
              <a:t>1 – </a:t>
            </a:r>
            <a:r>
              <a:rPr lang="ru-RU" sz="3200" dirty="0" err="1"/>
              <a:t>устр-во</a:t>
            </a:r>
            <a:r>
              <a:rPr lang="ru-RU" sz="3200" dirty="0"/>
              <a:t>, вырабатывающее задающее воздействие</a:t>
            </a:r>
          </a:p>
          <a:p>
            <a:pPr marL="444500" indent="-444500">
              <a:spcBef>
                <a:spcPct val="20000"/>
              </a:spcBef>
              <a:defRPr/>
            </a:pPr>
            <a:r>
              <a:rPr lang="ru-RU" sz="3200" dirty="0"/>
              <a:t>2 – исполнительный элемент</a:t>
            </a:r>
          </a:p>
          <a:p>
            <a:pPr marL="444500" indent="-444500">
              <a:spcBef>
                <a:spcPct val="20000"/>
              </a:spcBef>
              <a:defRPr/>
            </a:pPr>
            <a:r>
              <a:rPr lang="ru-RU" sz="3200" dirty="0"/>
              <a:t>3 – объект регулирования</a:t>
            </a:r>
          </a:p>
          <a:p>
            <a:pPr marL="444500" indent="-444500">
              <a:spcBef>
                <a:spcPct val="20000"/>
              </a:spcBef>
              <a:defRPr/>
            </a:pPr>
            <a:r>
              <a:rPr lang="ru-RU" sz="3200" dirty="0"/>
              <a:t>4 – датчик рассогласования</a:t>
            </a:r>
          </a:p>
          <a:p>
            <a:pPr marL="342900" indent="-342900">
              <a:spcBef>
                <a:spcPct val="20000"/>
              </a:spcBef>
              <a:defRPr/>
            </a:pPr>
            <a:endParaRPr lang="ru-RU" sz="3200" dirty="0"/>
          </a:p>
          <a:p>
            <a:pPr marL="342900" indent="-342900">
              <a:spcBef>
                <a:spcPct val="20000"/>
              </a:spcBef>
              <a:defRPr/>
            </a:pPr>
            <a:endParaRPr lang="ru-RU" sz="3200" dirty="0"/>
          </a:p>
        </p:txBody>
      </p:sp>
      <p:grpSp>
        <p:nvGrpSpPr>
          <p:cNvPr id="20" name="Группа 19"/>
          <p:cNvGrpSpPr/>
          <p:nvPr/>
        </p:nvGrpSpPr>
        <p:grpSpPr>
          <a:xfrm>
            <a:off x="6310314" y="3786191"/>
            <a:ext cx="4143404" cy="2390491"/>
            <a:chOff x="4714876" y="1643050"/>
            <a:chExt cx="4143404" cy="2390491"/>
          </a:xfrm>
        </p:grpSpPr>
        <p:sp>
          <p:nvSpPr>
            <p:cNvPr id="21" name="Скругленный прямоугольник 20"/>
            <p:cNvSpPr/>
            <p:nvPr/>
          </p:nvSpPr>
          <p:spPr>
            <a:xfrm>
              <a:off x="4929190"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1</a:t>
              </a:r>
              <a:endParaRPr lang="ru-RU" sz="2800" b="1" dirty="0">
                <a:solidFill>
                  <a:schemeClr val="bg1">
                    <a:lumMod val="95000"/>
                  </a:schemeClr>
                </a:solidFill>
              </a:endParaRPr>
            </a:p>
          </p:txBody>
        </p:sp>
        <p:sp>
          <p:nvSpPr>
            <p:cNvPr id="22" name="Скругленный прямоугольник 21"/>
            <p:cNvSpPr/>
            <p:nvPr/>
          </p:nvSpPr>
          <p:spPr>
            <a:xfrm>
              <a:off x="6143636"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2</a:t>
              </a:r>
              <a:endParaRPr lang="ru-RU" sz="2800" b="1" dirty="0">
                <a:solidFill>
                  <a:schemeClr val="bg1">
                    <a:lumMod val="95000"/>
                  </a:schemeClr>
                </a:solidFill>
              </a:endParaRPr>
            </a:p>
          </p:txBody>
        </p:sp>
        <p:sp>
          <p:nvSpPr>
            <p:cNvPr id="23" name="Скругленный прямоугольник 22"/>
            <p:cNvSpPr/>
            <p:nvPr/>
          </p:nvSpPr>
          <p:spPr>
            <a:xfrm>
              <a:off x="7358082" y="1857364"/>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3</a:t>
              </a:r>
              <a:endParaRPr lang="ru-RU" sz="2800" b="1" dirty="0">
                <a:solidFill>
                  <a:schemeClr val="bg1">
                    <a:lumMod val="95000"/>
                  </a:schemeClr>
                </a:solidFill>
              </a:endParaRPr>
            </a:p>
          </p:txBody>
        </p:sp>
        <p:cxnSp>
          <p:nvCxnSpPr>
            <p:cNvPr id="25" name="Прямая со стрелкой 24"/>
            <p:cNvCxnSpPr>
              <a:stCxn id="22" idx="3"/>
            </p:cNvCxnSpPr>
            <p:nvPr/>
          </p:nvCxnSpPr>
          <p:spPr>
            <a:xfrm>
              <a:off x="6858016" y="2214554"/>
              <a:ext cx="500066" cy="1588"/>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26" name="Соединительная линия уступом 25"/>
            <p:cNvCxnSpPr>
              <a:endCxn id="28" idx="3"/>
            </p:cNvCxnSpPr>
            <p:nvPr/>
          </p:nvCxnSpPr>
          <p:spPr>
            <a:xfrm rot="5400000">
              <a:off x="6072198" y="2428868"/>
              <a:ext cx="1214446" cy="785818"/>
            </a:xfrm>
            <a:prstGeom prst="bentConnector2">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8143900" y="1643050"/>
              <a:ext cx="71438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y(t)</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 name="Скругленный прямоугольник 27"/>
            <p:cNvSpPr/>
            <p:nvPr/>
          </p:nvSpPr>
          <p:spPr>
            <a:xfrm>
              <a:off x="5572132" y="3071810"/>
              <a:ext cx="714380" cy="714380"/>
            </a:xfrm>
            <a:prstGeom prst="roundRect">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a:solidFill>
                    <a:schemeClr val="bg1">
                      <a:lumMod val="95000"/>
                    </a:schemeClr>
                  </a:solidFill>
                </a:rPr>
                <a:t>4</a:t>
              </a:r>
              <a:endParaRPr lang="ru-RU" sz="2800" b="1" dirty="0">
                <a:solidFill>
                  <a:schemeClr val="bg1">
                    <a:lumMod val="95000"/>
                  </a:schemeClr>
                </a:solidFill>
              </a:endParaRPr>
            </a:p>
          </p:txBody>
        </p:sp>
        <p:sp>
          <p:nvSpPr>
            <p:cNvPr id="40" name="TextBox 39"/>
            <p:cNvSpPr txBox="1"/>
            <p:nvPr/>
          </p:nvSpPr>
          <p:spPr>
            <a:xfrm>
              <a:off x="6000760" y="2571744"/>
              <a:ext cx="71438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l-G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ε</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1" name="TextBox 40"/>
            <p:cNvSpPr txBox="1"/>
            <p:nvPr/>
          </p:nvSpPr>
          <p:spPr>
            <a:xfrm>
              <a:off x="4714876" y="2571744"/>
              <a:ext cx="71438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g(t)</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5" name="TextBox 44"/>
            <p:cNvSpPr txBox="1"/>
            <p:nvPr/>
          </p:nvSpPr>
          <p:spPr>
            <a:xfrm>
              <a:off x="6500826" y="3571876"/>
              <a:ext cx="228601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l-G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ε</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 = g(t) – y(t)</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32" name="Shape 31"/>
          <p:cNvCxnSpPr>
            <a:stCxn id="21" idx="2"/>
            <a:endCxn id="28" idx="1"/>
          </p:cNvCxnSpPr>
          <p:nvPr/>
        </p:nvCxnSpPr>
        <p:spPr>
          <a:xfrm rot="16200000" flipH="1">
            <a:off x="6596066" y="5000636"/>
            <a:ext cx="857256" cy="285752"/>
          </a:xfrm>
          <a:prstGeom prst="bentConnector2">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35" name="Shape 34"/>
          <p:cNvCxnSpPr>
            <a:stCxn id="28" idx="0"/>
            <a:endCxn id="22" idx="1"/>
          </p:cNvCxnSpPr>
          <p:nvPr/>
        </p:nvCxnSpPr>
        <p:spPr>
          <a:xfrm rot="5400000" flipH="1" flipV="1">
            <a:off x="7203289" y="4679165"/>
            <a:ext cx="857256" cy="214314"/>
          </a:xfrm>
          <a:prstGeom prst="bentConnector2">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39" name="Прямая со стрелкой 38"/>
          <p:cNvCxnSpPr>
            <a:stCxn id="23" idx="3"/>
          </p:cNvCxnSpPr>
          <p:nvPr/>
        </p:nvCxnSpPr>
        <p:spPr>
          <a:xfrm>
            <a:off x="9667900" y="4357694"/>
            <a:ext cx="642942" cy="1588"/>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29"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a:spcBef>
                <a:spcPct val="0"/>
              </a:spcBef>
              <a:defRPr/>
            </a:pPr>
            <a:r>
              <a:rPr lang="ru-RU" sz="2800" b="1" dirty="0"/>
              <a:t>Системы автоматического регулирования (САР)</a:t>
            </a:r>
            <a:br>
              <a:rPr lang="ru-RU" sz="2800" b="1" dirty="0"/>
            </a:br>
            <a:r>
              <a:rPr lang="ru-RU" sz="2800" b="1" dirty="0"/>
              <a:t> в видеомагнитофоне</a:t>
            </a:r>
          </a:p>
        </p:txBody>
      </p:sp>
    </p:spTree>
    <p:extLst>
      <p:ext uri="{BB962C8B-B14F-4D97-AF65-F5344CB8AC3E}">
        <p14:creationId xmlns:p14="http://schemas.microsoft.com/office/powerpoint/2010/main" val="2586674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878" y="1285860"/>
            <a:ext cx="8501122" cy="5286412"/>
          </a:xfrm>
        </p:spPr>
        <p:txBody>
          <a:bodyPr>
            <a:normAutofit fontScale="92500" lnSpcReduction="20000"/>
          </a:bodyPr>
          <a:lstStyle/>
          <a:p>
            <a:pPr>
              <a:buNone/>
            </a:pPr>
            <a:r>
              <a:rPr lang="ru-RU" b="1" dirty="0" smtClean="0"/>
              <a:t>САР НЛ </a:t>
            </a:r>
            <a:r>
              <a:rPr lang="ru-RU" dirty="0" smtClean="0"/>
              <a:t>– система автоматического регулирования натяжения ленты</a:t>
            </a:r>
          </a:p>
          <a:p>
            <a:pPr marL="622300" indent="-177800"/>
            <a:r>
              <a:rPr lang="ru-RU" dirty="0" smtClean="0"/>
              <a:t>Стабилизация натяжения магнитной ленты.</a:t>
            </a:r>
          </a:p>
          <a:p>
            <a:pPr>
              <a:buNone/>
            </a:pPr>
            <a:r>
              <a:rPr lang="ru-RU" b="1" dirty="0" smtClean="0"/>
              <a:t>САТ</a:t>
            </a:r>
            <a:r>
              <a:rPr lang="ru-RU" dirty="0" smtClean="0"/>
              <a:t> – система </a:t>
            </a:r>
            <a:r>
              <a:rPr lang="ru-RU" dirty="0" err="1" smtClean="0"/>
              <a:t>автотрекинга</a:t>
            </a:r>
            <a:endParaRPr lang="ru-RU" dirty="0" smtClean="0"/>
          </a:p>
          <a:p>
            <a:pPr marL="622300" indent="-177800"/>
            <a:r>
              <a:rPr lang="ru-RU" dirty="0" smtClean="0"/>
              <a:t>Обеспечение точного следования </a:t>
            </a:r>
            <a:r>
              <a:rPr lang="ru-RU" dirty="0" err="1" smtClean="0"/>
              <a:t>видеоголовок</a:t>
            </a:r>
            <a:r>
              <a:rPr lang="ru-RU" dirty="0" smtClean="0"/>
              <a:t> по строчке записи при воспроизведении </a:t>
            </a:r>
            <a:r>
              <a:rPr lang="ru-RU" dirty="0" err="1" smtClean="0"/>
              <a:t>видеограммы</a:t>
            </a:r>
            <a:r>
              <a:rPr lang="ru-RU" dirty="0" smtClean="0"/>
              <a:t>.</a:t>
            </a:r>
          </a:p>
          <a:p>
            <a:pPr>
              <a:buNone/>
            </a:pPr>
            <a:r>
              <a:rPr lang="ru-RU" b="1" dirty="0" smtClean="0"/>
              <a:t>САР СЛ </a:t>
            </a:r>
            <a:r>
              <a:rPr lang="ru-RU" dirty="0" smtClean="0"/>
              <a:t>– система автоматического регулирования скорости ленты</a:t>
            </a:r>
          </a:p>
          <a:p>
            <a:pPr marL="622300" indent="-177800"/>
            <a:r>
              <a:rPr lang="ru-RU" dirty="0" smtClean="0"/>
              <a:t>Стабилизация скорости;</a:t>
            </a:r>
          </a:p>
          <a:p>
            <a:pPr marL="622300" indent="-177800"/>
            <a:r>
              <a:rPr lang="ru-RU" dirty="0" smtClean="0"/>
              <a:t>Регулирование скорости при воспроизведении по опорным импульсам;</a:t>
            </a:r>
          </a:p>
          <a:p>
            <a:pPr marL="622300" indent="-177800"/>
            <a:r>
              <a:rPr lang="ru-RU" dirty="0" smtClean="0"/>
              <a:t>Обеспечение совмещения строчек записи с траекторией движения </a:t>
            </a:r>
            <a:r>
              <a:rPr lang="ru-RU" dirty="0" err="1" smtClean="0"/>
              <a:t>видеоголовок</a:t>
            </a:r>
            <a:r>
              <a:rPr lang="ru-RU" dirty="0" smtClean="0"/>
              <a:t>;</a:t>
            </a:r>
          </a:p>
          <a:p>
            <a:pPr marL="622300" indent="-177800"/>
            <a:r>
              <a:rPr lang="ru-RU" dirty="0" smtClean="0"/>
              <a:t>Обеспечение неизменности расстояния между строчками записи.</a:t>
            </a:r>
          </a:p>
          <a:p>
            <a:pPr marL="990600" indent="-990600">
              <a:buNone/>
            </a:pPr>
            <a:r>
              <a:rPr lang="ru-RU" b="1" dirty="0" smtClean="0"/>
              <a:t>САР СД </a:t>
            </a:r>
            <a:r>
              <a:rPr lang="ru-RU" dirty="0" smtClean="0"/>
              <a:t>– система автоматического регулирования скорости (частоты вращения) диска </a:t>
            </a:r>
            <a:r>
              <a:rPr lang="ru-RU" dirty="0" err="1" smtClean="0"/>
              <a:t>видеоголовок</a:t>
            </a:r>
            <a:endParaRPr lang="ru-RU" dirty="0" smtClean="0"/>
          </a:p>
          <a:p>
            <a:pPr marL="622300" indent="-177800"/>
            <a:r>
              <a:rPr lang="ru-RU" dirty="0" smtClean="0"/>
              <a:t>Обеспечение требуемого фазового соотношения между опорными импульсами и импульсами датчика оборотов скоростного двигателя.</a:t>
            </a:r>
            <a:endParaRPr lang="ru-RU"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САР в видеомагнитофоне</a:t>
            </a:r>
          </a:p>
        </p:txBody>
      </p:sp>
    </p:spTree>
    <p:extLst>
      <p:ext uri="{BB962C8B-B14F-4D97-AF65-F5344CB8AC3E}">
        <p14:creationId xmlns:p14="http://schemas.microsoft.com/office/powerpoint/2010/main" val="84676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24034" y="4643446"/>
            <a:ext cx="4000528" cy="2000264"/>
          </a:xfrm>
        </p:spPr>
        <p:txBody>
          <a:bodyPr>
            <a:normAutofit/>
          </a:bodyPr>
          <a:lstStyle/>
          <a:p>
            <a:pPr>
              <a:buNone/>
            </a:pPr>
            <a:r>
              <a:rPr lang="ru-RU" dirty="0" smtClean="0"/>
              <a:t>1 – подшипник</a:t>
            </a:r>
          </a:p>
          <a:p>
            <a:pPr>
              <a:buNone/>
            </a:pPr>
            <a:r>
              <a:rPr lang="ru-RU" dirty="0" smtClean="0"/>
              <a:t>2 – подвижная часть блока</a:t>
            </a:r>
          </a:p>
          <a:p>
            <a:pPr>
              <a:buNone/>
            </a:pPr>
            <a:r>
              <a:rPr lang="ru-RU" dirty="0" smtClean="0"/>
              <a:t>3 – </a:t>
            </a:r>
            <a:r>
              <a:rPr lang="ru-RU" dirty="0" err="1" smtClean="0"/>
              <a:t>видеоголовка</a:t>
            </a:r>
            <a:endParaRPr lang="ru-RU" dirty="0" smtClean="0"/>
          </a:p>
          <a:p>
            <a:pPr>
              <a:buNone/>
            </a:pPr>
            <a:r>
              <a:rPr lang="ru-RU" dirty="0" smtClean="0"/>
              <a:t>4, 5 – обмотки бесконтактного токосъемника</a:t>
            </a:r>
          </a:p>
        </p:txBody>
      </p:sp>
      <p:sp>
        <p:nvSpPr>
          <p:cNvPr id="5"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spcBef>
                <a:spcPct val="0"/>
              </a:spcBef>
              <a:defRPr/>
            </a:pPr>
            <a:r>
              <a:rPr lang="ru-RU" sz="2600" b="1" dirty="0"/>
              <a:t>Синхронный бесконтактный двигатель </a:t>
            </a:r>
            <a:br>
              <a:rPr lang="ru-RU" sz="2600" b="1" dirty="0"/>
            </a:br>
            <a:r>
              <a:rPr lang="ru-RU" sz="2600" b="1" dirty="0"/>
              <a:t>постоянного тока</a:t>
            </a:r>
          </a:p>
        </p:txBody>
      </p:sp>
      <p:grpSp>
        <p:nvGrpSpPr>
          <p:cNvPr id="18" name="Группа 17"/>
          <p:cNvGrpSpPr/>
          <p:nvPr/>
        </p:nvGrpSpPr>
        <p:grpSpPr>
          <a:xfrm>
            <a:off x="3309918" y="1357299"/>
            <a:ext cx="5572164" cy="3288407"/>
            <a:chOff x="428596" y="1785926"/>
            <a:chExt cx="5572164" cy="3288407"/>
          </a:xfrm>
        </p:grpSpPr>
        <p:pic>
          <p:nvPicPr>
            <p:cNvPr id="6" name="Picture 2" descr="picture"/>
            <p:cNvPicPr preferRelativeResize="0">
              <a:picLocks noChangeArrowheads="1"/>
            </p:cNvPicPr>
            <p:nvPr/>
          </p:nvPicPr>
          <p:blipFill>
            <a:blip r:embed="rId2" cstate="print"/>
            <a:srcRect/>
            <a:stretch>
              <a:fillRect/>
            </a:stretch>
          </p:blipFill>
          <p:spPr bwMode="auto">
            <a:xfrm>
              <a:off x="928662" y="2214554"/>
              <a:ext cx="4440238" cy="2759075"/>
            </a:xfrm>
            <a:prstGeom prst="rect">
              <a:avLst/>
            </a:prstGeom>
            <a:solidFill>
              <a:srgbClr val="FFFFFF"/>
            </a:solidFill>
            <a:ln w="9525">
              <a:noFill/>
              <a:round/>
              <a:headEnd/>
              <a:tailEnd/>
            </a:ln>
          </p:spPr>
        </p:pic>
        <p:sp>
          <p:nvSpPr>
            <p:cNvPr id="8" name="TextBox 7"/>
            <p:cNvSpPr txBox="1"/>
            <p:nvPr/>
          </p:nvSpPr>
          <p:spPr>
            <a:xfrm>
              <a:off x="3571868" y="1785926"/>
              <a:ext cx="571504" cy="461665"/>
            </a:xfrm>
            <a:prstGeom prst="rect">
              <a:avLst/>
            </a:prstGeom>
            <a:noFill/>
          </p:spPr>
          <p:txBody>
            <a:bodyPr wrap="square" rtlCol="0">
              <a:spAutoFit/>
            </a:bodyPr>
            <a:lstStyle/>
            <a:p>
              <a:pPr algn="ctr"/>
              <a:r>
                <a:rPr lang="en-US" sz="2400" b="1" dirty="0"/>
                <a:t>1</a:t>
              </a:r>
              <a:endParaRPr lang="ru-RU" sz="2400" b="1" dirty="0"/>
            </a:p>
          </p:txBody>
        </p:sp>
        <p:sp>
          <p:nvSpPr>
            <p:cNvPr id="9" name="TextBox 8"/>
            <p:cNvSpPr txBox="1"/>
            <p:nvPr/>
          </p:nvSpPr>
          <p:spPr>
            <a:xfrm>
              <a:off x="5429256" y="2071678"/>
              <a:ext cx="571504" cy="430887"/>
            </a:xfrm>
            <a:prstGeom prst="rect">
              <a:avLst/>
            </a:prstGeom>
            <a:noFill/>
          </p:spPr>
          <p:txBody>
            <a:bodyPr wrap="square" rtlCol="0">
              <a:spAutoFit/>
            </a:bodyPr>
            <a:lstStyle/>
            <a:p>
              <a:pPr algn="ctr"/>
              <a:r>
                <a:rPr lang="en-US" sz="2200" b="1" dirty="0"/>
                <a:t>2</a:t>
              </a:r>
              <a:endParaRPr lang="ru-RU" sz="2200" b="1" dirty="0"/>
            </a:p>
          </p:txBody>
        </p:sp>
        <p:sp>
          <p:nvSpPr>
            <p:cNvPr id="10" name="TextBox 9"/>
            <p:cNvSpPr txBox="1"/>
            <p:nvPr/>
          </p:nvSpPr>
          <p:spPr>
            <a:xfrm>
              <a:off x="5429256" y="2500306"/>
              <a:ext cx="571504" cy="430887"/>
            </a:xfrm>
            <a:prstGeom prst="rect">
              <a:avLst/>
            </a:prstGeom>
            <a:noFill/>
          </p:spPr>
          <p:txBody>
            <a:bodyPr wrap="square" rtlCol="0">
              <a:spAutoFit/>
            </a:bodyPr>
            <a:lstStyle/>
            <a:p>
              <a:pPr algn="ctr"/>
              <a:r>
                <a:rPr lang="en-US" sz="2200" b="1" dirty="0"/>
                <a:t>3</a:t>
              </a:r>
              <a:endParaRPr lang="ru-RU" sz="2200" b="1" dirty="0"/>
            </a:p>
          </p:txBody>
        </p:sp>
        <p:sp>
          <p:nvSpPr>
            <p:cNvPr id="11" name="TextBox 10"/>
            <p:cNvSpPr txBox="1"/>
            <p:nvPr/>
          </p:nvSpPr>
          <p:spPr>
            <a:xfrm>
              <a:off x="5429256" y="2857496"/>
              <a:ext cx="571504" cy="430887"/>
            </a:xfrm>
            <a:prstGeom prst="rect">
              <a:avLst/>
            </a:prstGeom>
            <a:noFill/>
          </p:spPr>
          <p:txBody>
            <a:bodyPr wrap="square" rtlCol="0">
              <a:spAutoFit/>
            </a:bodyPr>
            <a:lstStyle/>
            <a:p>
              <a:pPr algn="ctr"/>
              <a:r>
                <a:rPr lang="en-US" sz="2200" b="1" dirty="0"/>
                <a:t>4</a:t>
              </a:r>
              <a:endParaRPr lang="ru-RU" sz="2200" b="1" dirty="0"/>
            </a:p>
          </p:txBody>
        </p:sp>
        <p:sp>
          <p:nvSpPr>
            <p:cNvPr id="12" name="TextBox 11"/>
            <p:cNvSpPr txBox="1"/>
            <p:nvPr/>
          </p:nvSpPr>
          <p:spPr>
            <a:xfrm>
              <a:off x="5429256" y="3143248"/>
              <a:ext cx="571504" cy="430887"/>
            </a:xfrm>
            <a:prstGeom prst="rect">
              <a:avLst/>
            </a:prstGeom>
            <a:noFill/>
          </p:spPr>
          <p:txBody>
            <a:bodyPr wrap="square" rtlCol="0">
              <a:spAutoFit/>
            </a:bodyPr>
            <a:lstStyle/>
            <a:p>
              <a:pPr algn="ctr"/>
              <a:r>
                <a:rPr lang="en-US" sz="2200" b="1" dirty="0"/>
                <a:t>5</a:t>
              </a:r>
              <a:endParaRPr lang="ru-RU" sz="2200" b="1" dirty="0"/>
            </a:p>
          </p:txBody>
        </p:sp>
        <p:sp>
          <p:nvSpPr>
            <p:cNvPr id="13" name="TextBox 12"/>
            <p:cNvSpPr txBox="1"/>
            <p:nvPr/>
          </p:nvSpPr>
          <p:spPr>
            <a:xfrm>
              <a:off x="5429256" y="3500438"/>
              <a:ext cx="571504" cy="430887"/>
            </a:xfrm>
            <a:prstGeom prst="rect">
              <a:avLst/>
            </a:prstGeom>
            <a:noFill/>
          </p:spPr>
          <p:txBody>
            <a:bodyPr wrap="square" rtlCol="0">
              <a:spAutoFit/>
            </a:bodyPr>
            <a:lstStyle/>
            <a:p>
              <a:pPr algn="ctr"/>
              <a:r>
                <a:rPr lang="en-US" sz="2200" b="1" dirty="0"/>
                <a:t>6</a:t>
              </a:r>
              <a:endParaRPr lang="ru-RU" sz="2200" b="1" dirty="0"/>
            </a:p>
          </p:txBody>
        </p:sp>
        <p:sp>
          <p:nvSpPr>
            <p:cNvPr id="14" name="TextBox 13"/>
            <p:cNvSpPr txBox="1"/>
            <p:nvPr/>
          </p:nvSpPr>
          <p:spPr>
            <a:xfrm>
              <a:off x="5429256" y="3786190"/>
              <a:ext cx="571504" cy="430887"/>
            </a:xfrm>
            <a:prstGeom prst="rect">
              <a:avLst/>
            </a:prstGeom>
            <a:noFill/>
          </p:spPr>
          <p:txBody>
            <a:bodyPr wrap="square" rtlCol="0">
              <a:spAutoFit/>
            </a:bodyPr>
            <a:lstStyle/>
            <a:p>
              <a:pPr algn="ctr"/>
              <a:r>
                <a:rPr lang="en-US" sz="2200" b="1" dirty="0"/>
                <a:t>7</a:t>
              </a:r>
              <a:endParaRPr lang="ru-RU" sz="2200" b="1" dirty="0"/>
            </a:p>
          </p:txBody>
        </p:sp>
        <p:sp>
          <p:nvSpPr>
            <p:cNvPr id="15" name="TextBox 14"/>
            <p:cNvSpPr txBox="1"/>
            <p:nvPr/>
          </p:nvSpPr>
          <p:spPr>
            <a:xfrm>
              <a:off x="428596" y="3857628"/>
              <a:ext cx="571504" cy="430887"/>
            </a:xfrm>
            <a:prstGeom prst="rect">
              <a:avLst/>
            </a:prstGeom>
            <a:noFill/>
          </p:spPr>
          <p:txBody>
            <a:bodyPr wrap="square" rtlCol="0">
              <a:spAutoFit/>
            </a:bodyPr>
            <a:lstStyle/>
            <a:p>
              <a:pPr algn="ctr"/>
              <a:r>
                <a:rPr lang="en-US" sz="2200" b="1" dirty="0"/>
                <a:t>8</a:t>
              </a:r>
              <a:endParaRPr lang="ru-RU" sz="2200" b="1" dirty="0"/>
            </a:p>
          </p:txBody>
        </p:sp>
        <p:sp>
          <p:nvSpPr>
            <p:cNvPr id="16" name="TextBox 15"/>
            <p:cNvSpPr txBox="1"/>
            <p:nvPr/>
          </p:nvSpPr>
          <p:spPr>
            <a:xfrm>
              <a:off x="428596" y="4143380"/>
              <a:ext cx="571504" cy="430887"/>
            </a:xfrm>
            <a:prstGeom prst="rect">
              <a:avLst/>
            </a:prstGeom>
            <a:noFill/>
          </p:spPr>
          <p:txBody>
            <a:bodyPr wrap="square" rtlCol="0">
              <a:spAutoFit/>
            </a:bodyPr>
            <a:lstStyle/>
            <a:p>
              <a:pPr algn="ctr"/>
              <a:r>
                <a:rPr lang="en-US" sz="2200" b="1" dirty="0"/>
                <a:t>9</a:t>
              </a:r>
              <a:endParaRPr lang="ru-RU" sz="2200" b="1" dirty="0"/>
            </a:p>
          </p:txBody>
        </p:sp>
        <p:sp>
          <p:nvSpPr>
            <p:cNvPr id="17" name="TextBox 16"/>
            <p:cNvSpPr txBox="1"/>
            <p:nvPr/>
          </p:nvSpPr>
          <p:spPr>
            <a:xfrm>
              <a:off x="571472" y="4643446"/>
              <a:ext cx="571504" cy="430887"/>
            </a:xfrm>
            <a:prstGeom prst="rect">
              <a:avLst/>
            </a:prstGeom>
            <a:noFill/>
          </p:spPr>
          <p:txBody>
            <a:bodyPr wrap="square" rtlCol="0">
              <a:spAutoFit/>
            </a:bodyPr>
            <a:lstStyle/>
            <a:p>
              <a:pPr algn="ctr"/>
              <a:r>
                <a:rPr lang="en-US" sz="2200" b="1" dirty="0"/>
                <a:t>10</a:t>
              </a:r>
              <a:endParaRPr lang="ru-RU" sz="2200" b="1" dirty="0"/>
            </a:p>
          </p:txBody>
        </p:sp>
      </p:grpSp>
      <p:sp>
        <p:nvSpPr>
          <p:cNvPr id="19" name="Содержимое 2"/>
          <p:cNvSpPr txBox="1">
            <a:spLocks/>
          </p:cNvSpPr>
          <p:nvPr/>
        </p:nvSpPr>
        <p:spPr>
          <a:xfrm>
            <a:off x="6310314" y="4572008"/>
            <a:ext cx="4071966" cy="2143140"/>
          </a:xfrm>
          <a:prstGeom prst="rect">
            <a:avLst/>
          </a:prstGeom>
        </p:spPr>
        <p:txBody>
          <a:bodyPr vert="horz" lIns="91440" tIns="45720" rIns="91440" bIns="45720" rtlCol="0">
            <a:noAutofit/>
          </a:bodyPr>
          <a:lstStyle/>
          <a:p>
            <a:pPr marL="342900" indent="-342900"/>
            <a:r>
              <a:rPr lang="ru-RU" sz="2200" dirty="0"/>
              <a:t>6 – неподвижная часть блока</a:t>
            </a:r>
          </a:p>
          <a:p>
            <a:pPr marL="342900" indent="-342900"/>
            <a:r>
              <a:rPr lang="ru-RU" sz="2200" dirty="0"/>
              <a:t>7 – магнит  ротора с намагниченным торцом</a:t>
            </a:r>
          </a:p>
          <a:p>
            <a:pPr marL="342900" indent="-342900">
              <a:defRPr/>
            </a:pPr>
            <a:r>
              <a:rPr lang="ru-RU" sz="2200" dirty="0"/>
              <a:t>8 – датчик Холла</a:t>
            </a:r>
          </a:p>
          <a:p>
            <a:pPr marL="342900" indent="-342900">
              <a:defRPr/>
            </a:pPr>
            <a:r>
              <a:rPr lang="ru-RU" sz="2200" dirty="0"/>
              <a:t>9 – </a:t>
            </a:r>
            <a:r>
              <a:rPr lang="ru-RU" sz="2200" dirty="0" err="1"/>
              <a:t>магнитопровод</a:t>
            </a:r>
            <a:r>
              <a:rPr lang="ru-RU" sz="2200" dirty="0"/>
              <a:t> статора</a:t>
            </a:r>
          </a:p>
          <a:p>
            <a:pPr marL="342900" indent="-342900">
              <a:defRPr/>
            </a:pPr>
            <a:r>
              <a:rPr lang="ru-RU" sz="2200" dirty="0"/>
              <a:t>10 – обмотка статора</a:t>
            </a:r>
            <a:endParaRPr lang="ru-RU" sz="2200" dirty="0"/>
          </a:p>
        </p:txBody>
      </p:sp>
    </p:spTree>
    <p:extLst>
      <p:ext uri="{BB962C8B-B14F-4D97-AF65-F5344CB8AC3E}">
        <p14:creationId xmlns:p14="http://schemas.microsoft.com/office/powerpoint/2010/main" val="2218715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4143380"/>
            <a:ext cx="8186766" cy="2500330"/>
          </a:xfrm>
        </p:spPr>
        <p:txBody>
          <a:bodyPr>
            <a:normAutofit/>
          </a:bodyPr>
          <a:lstStyle/>
          <a:p>
            <a:pPr>
              <a:buNone/>
            </a:pPr>
            <a:r>
              <a:rPr lang="ru-RU" b="1" dirty="0" smtClean="0"/>
              <a:t>Грубый канал </a:t>
            </a:r>
            <a:r>
              <a:rPr lang="ru-RU" dirty="0" smtClean="0"/>
              <a:t>– устраняет ошибку по скорости:</a:t>
            </a:r>
          </a:p>
          <a:p>
            <a:pPr>
              <a:buNone/>
            </a:pPr>
            <a:r>
              <a:rPr lang="ru-RU" dirty="0" smtClean="0"/>
              <a:t>Частотный  дискриминатор </a:t>
            </a:r>
            <a:r>
              <a:rPr lang="ru-RU" b="1" dirty="0" smtClean="0"/>
              <a:t>1</a:t>
            </a:r>
            <a:r>
              <a:rPr lang="ru-RU" dirty="0" smtClean="0"/>
              <a:t>; тахометр </a:t>
            </a:r>
            <a:r>
              <a:rPr lang="ru-RU" b="1" dirty="0" smtClean="0"/>
              <a:t>3</a:t>
            </a:r>
            <a:r>
              <a:rPr lang="ru-RU" dirty="0" smtClean="0"/>
              <a:t>; усилитель мощности </a:t>
            </a:r>
            <a:r>
              <a:rPr lang="ru-RU" b="1" dirty="0" smtClean="0"/>
              <a:t>2</a:t>
            </a:r>
            <a:r>
              <a:rPr lang="ru-RU" dirty="0" smtClean="0"/>
              <a:t>.</a:t>
            </a:r>
          </a:p>
          <a:p>
            <a:pPr>
              <a:buNone/>
            </a:pPr>
            <a:r>
              <a:rPr lang="ru-RU" b="1" dirty="0" smtClean="0"/>
              <a:t>Точный канал</a:t>
            </a:r>
            <a:r>
              <a:rPr lang="ru-RU" dirty="0" smtClean="0"/>
              <a:t>:</a:t>
            </a:r>
          </a:p>
          <a:p>
            <a:pPr>
              <a:buNone/>
            </a:pPr>
            <a:r>
              <a:rPr lang="ru-RU" dirty="0" smtClean="0"/>
              <a:t>Фазовый дискриминатор </a:t>
            </a:r>
            <a:r>
              <a:rPr lang="ru-RU" b="1" dirty="0" smtClean="0"/>
              <a:t>5</a:t>
            </a:r>
            <a:r>
              <a:rPr lang="ru-RU" dirty="0" smtClean="0"/>
              <a:t>; генератор </a:t>
            </a:r>
            <a:r>
              <a:rPr lang="ru-RU" dirty="0" err="1" smtClean="0"/>
              <a:t>стробирующих</a:t>
            </a:r>
            <a:r>
              <a:rPr lang="ru-RU" dirty="0" smtClean="0"/>
              <a:t> импульсов </a:t>
            </a:r>
            <a:r>
              <a:rPr lang="ru-RU" b="1" dirty="0" smtClean="0"/>
              <a:t>4</a:t>
            </a:r>
            <a:r>
              <a:rPr lang="ru-RU" dirty="0" smtClean="0"/>
              <a:t>; формирователь сигнала трапецеидальной формы </a:t>
            </a:r>
            <a:r>
              <a:rPr lang="ru-RU" b="1" dirty="0" smtClean="0"/>
              <a:t>8</a:t>
            </a:r>
            <a:r>
              <a:rPr lang="ru-RU" dirty="0" smtClean="0"/>
              <a:t>; перестраиваемый генератор </a:t>
            </a:r>
            <a:r>
              <a:rPr lang="ru-RU" b="1" dirty="0" smtClean="0"/>
              <a:t>6</a:t>
            </a:r>
            <a:r>
              <a:rPr lang="ru-RU" dirty="0" smtClean="0"/>
              <a:t>.</a:t>
            </a:r>
          </a:p>
        </p:txBody>
      </p:sp>
      <p:grpSp>
        <p:nvGrpSpPr>
          <p:cNvPr id="165" name="Группа 164"/>
          <p:cNvGrpSpPr/>
          <p:nvPr/>
        </p:nvGrpSpPr>
        <p:grpSpPr>
          <a:xfrm>
            <a:off x="2238348" y="1071547"/>
            <a:ext cx="7500990" cy="2931217"/>
            <a:chOff x="714348" y="1071546"/>
            <a:chExt cx="7500990" cy="2931217"/>
          </a:xfrm>
        </p:grpSpPr>
        <p:sp>
          <p:nvSpPr>
            <p:cNvPr id="156" name="TextBox 155"/>
            <p:cNvSpPr txBox="1"/>
            <p:nvPr/>
          </p:nvSpPr>
          <p:spPr>
            <a:xfrm flipH="1">
              <a:off x="5857884" y="1071546"/>
              <a:ext cx="500066" cy="430887"/>
            </a:xfrm>
            <a:prstGeom prst="rect">
              <a:avLst/>
            </a:prstGeom>
            <a:noFill/>
          </p:spPr>
          <p:txBody>
            <a:bodyPr wrap="square" rtlCol="0">
              <a:spAutoFit/>
            </a:bodyPr>
            <a:lstStyle/>
            <a:p>
              <a:r>
                <a:rPr lang="en-US" sz="2200" b="1" dirty="0">
                  <a:solidFill>
                    <a:srgbClr val="FD6203"/>
                  </a:solidFill>
                </a:rPr>
                <a:t>U</a:t>
              </a:r>
              <a:r>
                <a:rPr lang="ru-RU" sz="2200" b="1" baseline="-25000" dirty="0" err="1">
                  <a:solidFill>
                    <a:srgbClr val="FD6203"/>
                  </a:solidFill>
                  <a:latin typeface="Times New Roman"/>
                  <a:cs typeface="Times New Roman"/>
                </a:rPr>
                <a:t>д</a:t>
              </a:r>
              <a:endParaRPr lang="ru-RU" sz="2200" b="1" baseline="-25000" dirty="0">
                <a:solidFill>
                  <a:srgbClr val="FD6203"/>
                </a:solidFill>
              </a:endParaRPr>
            </a:p>
          </p:txBody>
        </p:sp>
        <p:grpSp>
          <p:nvGrpSpPr>
            <p:cNvPr id="164" name="Группа 163"/>
            <p:cNvGrpSpPr/>
            <p:nvPr/>
          </p:nvGrpSpPr>
          <p:grpSpPr>
            <a:xfrm>
              <a:off x="714348" y="1214422"/>
              <a:ext cx="7500990" cy="2788341"/>
              <a:chOff x="214282" y="1214422"/>
              <a:chExt cx="7500990" cy="2788341"/>
            </a:xfrm>
          </p:grpSpPr>
          <p:sp>
            <p:nvSpPr>
              <p:cNvPr id="10" name="TextBox 9"/>
              <p:cNvSpPr txBox="1"/>
              <p:nvPr/>
            </p:nvSpPr>
            <p:spPr>
              <a:xfrm flipH="1">
                <a:off x="1000100" y="3571876"/>
                <a:ext cx="1214446" cy="430887"/>
              </a:xfrm>
              <a:prstGeom prst="rect">
                <a:avLst/>
              </a:prstGeom>
              <a:noFill/>
            </p:spPr>
            <p:txBody>
              <a:bodyPr wrap="square" rtlCol="0">
                <a:spAutoFit/>
              </a:bodyPr>
              <a:lstStyle/>
              <a:p>
                <a:r>
                  <a:rPr lang="en-US" sz="2200" b="1" i="1" dirty="0">
                    <a:solidFill>
                      <a:srgbClr val="FD6203"/>
                    </a:solidFill>
                  </a:rPr>
                  <a:t>f</a:t>
                </a:r>
                <a:r>
                  <a:rPr lang="ru-RU" sz="2200" b="1" baseline="-25000" dirty="0">
                    <a:solidFill>
                      <a:srgbClr val="FD6203"/>
                    </a:solidFill>
                  </a:rPr>
                  <a:t>оп</a:t>
                </a:r>
                <a:r>
                  <a:rPr lang="ru-RU" sz="2200" b="1" dirty="0">
                    <a:solidFill>
                      <a:srgbClr val="FD6203"/>
                    </a:solidFill>
                  </a:rPr>
                  <a:t>  50 Гц</a:t>
                </a:r>
                <a:endParaRPr lang="ru-RU" sz="2200" b="1" dirty="0">
                  <a:solidFill>
                    <a:srgbClr val="FD6203"/>
                  </a:solidFill>
                </a:endParaRPr>
              </a:p>
            </p:txBody>
          </p:sp>
          <p:grpSp>
            <p:nvGrpSpPr>
              <p:cNvPr id="102" name="Группа 101"/>
              <p:cNvGrpSpPr/>
              <p:nvPr/>
            </p:nvGrpSpPr>
            <p:grpSpPr>
              <a:xfrm>
                <a:off x="1500166" y="2571744"/>
                <a:ext cx="785786" cy="1073829"/>
                <a:chOff x="1000100" y="2643182"/>
                <a:chExt cx="785786" cy="1073829"/>
              </a:xfrm>
            </p:grpSpPr>
            <p:sp>
              <p:nvSpPr>
                <p:cNvPr id="6" name="Скругленный прямоугольник 5"/>
                <p:cNvSpPr/>
                <p:nvPr/>
              </p:nvSpPr>
              <p:spPr>
                <a:xfrm>
                  <a:off x="1000100"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7" name="Прямая соединительная линия 6"/>
                <p:cNvCxnSpPr/>
                <p:nvPr/>
              </p:nvCxnSpPr>
              <p:spPr>
                <a:xfrm rot="5400000" flipH="1" flipV="1">
                  <a:off x="1053066" y="3051491"/>
                  <a:ext cx="619348" cy="61778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2976" y="2643182"/>
                  <a:ext cx="428628" cy="430887"/>
                </a:xfrm>
                <a:prstGeom prst="rect">
                  <a:avLst/>
                </a:prstGeom>
                <a:noFill/>
              </p:spPr>
              <p:txBody>
                <a:bodyPr wrap="square" rtlCol="0">
                  <a:spAutoFit/>
                </a:bodyPr>
                <a:lstStyle/>
                <a:p>
                  <a:pPr algn="ctr"/>
                  <a:r>
                    <a:rPr lang="en-US" sz="2200" b="1" dirty="0"/>
                    <a:t>7</a:t>
                  </a:r>
                  <a:endParaRPr lang="ru-RU" sz="2200" b="1" dirty="0"/>
                </a:p>
              </p:txBody>
            </p:sp>
            <p:sp>
              <p:nvSpPr>
                <p:cNvPr id="9" name="TextBox 8"/>
                <p:cNvSpPr txBox="1"/>
                <p:nvPr/>
              </p:nvSpPr>
              <p:spPr>
                <a:xfrm>
                  <a:off x="1000100" y="3000372"/>
                  <a:ext cx="357190" cy="428628"/>
                </a:xfrm>
                <a:prstGeom prst="rect">
                  <a:avLst/>
                </a:prstGeom>
                <a:noFill/>
              </p:spPr>
              <p:txBody>
                <a:bodyPr wrap="square" rtlCol="0">
                  <a:spAutoFit/>
                </a:bodyPr>
                <a:lstStyle/>
                <a:p>
                  <a:r>
                    <a:rPr lang="en-US" sz="2200" b="1" i="1" dirty="0"/>
                    <a:t>f</a:t>
                  </a:r>
                  <a:endParaRPr lang="ru-RU" sz="2200" b="1" i="1" dirty="0"/>
                </a:p>
              </p:txBody>
            </p:sp>
            <p:sp>
              <p:nvSpPr>
                <p:cNvPr id="11" name="TextBox 10"/>
                <p:cNvSpPr txBox="1"/>
                <p:nvPr/>
              </p:nvSpPr>
              <p:spPr>
                <a:xfrm flipH="1">
                  <a:off x="1214382" y="3286124"/>
                  <a:ext cx="571504" cy="430887"/>
                </a:xfrm>
                <a:prstGeom prst="rect">
                  <a:avLst/>
                </a:prstGeom>
                <a:noFill/>
              </p:spPr>
              <p:txBody>
                <a:bodyPr wrap="square" rtlCol="0">
                  <a:spAutoFit/>
                </a:bodyPr>
                <a:lstStyle/>
                <a:p>
                  <a:r>
                    <a:rPr lang="en-US" sz="2200" b="1" i="1" dirty="0"/>
                    <a:t>f</a:t>
                  </a:r>
                  <a:r>
                    <a:rPr lang="en-US" sz="2200" b="1" dirty="0"/>
                    <a:t>/2</a:t>
                  </a:r>
                  <a:endParaRPr lang="ru-RU" sz="2200" b="1" dirty="0"/>
                </a:p>
              </p:txBody>
            </p:sp>
          </p:grpSp>
          <p:grpSp>
            <p:nvGrpSpPr>
              <p:cNvPr id="38" name="Группа 37"/>
              <p:cNvGrpSpPr/>
              <p:nvPr/>
            </p:nvGrpSpPr>
            <p:grpSpPr>
              <a:xfrm>
                <a:off x="1000100" y="1285860"/>
                <a:ext cx="1214446" cy="1071570"/>
                <a:chOff x="1000100" y="1285860"/>
                <a:chExt cx="1214446" cy="1071570"/>
              </a:xfrm>
            </p:grpSpPr>
            <p:grpSp>
              <p:nvGrpSpPr>
                <p:cNvPr id="16" name="Группа 15"/>
                <p:cNvGrpSpPr/>
                <p:nvPr/>
              </p:nvGrpSpPr>
              <p:grpSpPr>
                <a:xfrm>
                  <a:off x="1000100" y="1285860"/>
                  <a:ext cx="1214446" cy="1071570"/>
                  <a:chOff x="1000100" y="1285860"/>
                  <a:chExt cx="714380" cy="1071570"/>
                </a:xfrm>
              </p:grpSpPr>
              <p:sp>
                <p:nvSpPr>
                  <p:cNvPr id="13" name="Скругленный прямоугольник 12"/>
                  <p:cNvSpPr/>
                  <p:nvPr/>
                </p:nvSpPr>
                <p:spPr>
                  <a:xfrm>
                    <a:off x="1000100" y="1643050"/>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4" name="TextBox 13"/>
                  <p:cNvSpPr txBox="1"/>
                  <p:nvPr/>
                </p:nvSpPr>
                <p:spPr>
                  <a:xfrm>
                    <a:off x="1142976" y="1285860"/>
                    <a:ext cx="428628" cy="430887"/>
                  </a:xfrm>
                  <a:prstGeom prst="rect">
                    <a:avLst/>
                  </a:prstGeom>
                  <a:noFill/>
                </p:spPr>
                <p:txBody>
                  <a:bodyPr wrap="square" rtlCol="0">
                    <a:spAutoFit/>
                  </a:bodyPr>
                  <a:lstStyle/>
                  <a:p>
                    <a:pPr algn="ctr"/>
                    <a:r>
                      <a:rPr lang="en-US" sz="2200" b="1" dirty="0"/>
                      <a:t>4</a:t>
                    </a:r>
                    <a:endParaRPr lang="ru-RU" sz="2200" b="1" dirty="0"/>
                  </a:p>
                </p:txBody>
              </p:sp>
            </p:grpSp>
            <p:cxnSp>
              <p:nvCxnSpPr>
                <p:cNvPr id="20" name="Прямая соединительная линия 19"/>
                <p:cNvCxnSpPr/>
                <p:nvPr/>
              </p:nvCxnSpPr>
              <p:spPr>
                <a:xfrm flipV="1">
                  <a:off x="1028700" y="1687286"/>
                  <a:ext cx="1148443" cy="62411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Равнобедренный треугольник 20"/>
                <p:cNvSpPr/>
                <p:nvPr/>
              </p:nvSpPr>
              <p:spPr>
                <a:xfrm rot="5400000">
                  <a:off x="1209325" y="1775400"/>
                  <a:ext cx="285752" cy="237431"/>
                </a:xfrm>
                <a:prstGeom prst="triangle">
                  <a:avLst>
                    <a:gd name="adj" fmla="val 5000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6" name="Группа 35"/>
                <p:cNvGrpSpPr/>
                <p:nvPr/>
              </p:nvGrpSpPr>
              <p:grpSpPr>
                <a:xfrm>
                  <a:off x="1426705" y="2054677"/>
                  <a:ext cx="714380" cy="215902"/>
                  <a:chOff x="2357422" y="3214686"/>
                  <a:chExt cx="714380" cy="215902"/>
                </a:xfrm>
              </p:grpSpPr>
              <p:cxnSp>
                <p:nvCxnSpPr>
                  <p:cNvPr id="23" name="Прямая соединительная линия 22"/>
                  <p:cNvCxnSpPr/>
                  <p:nvPr/>
                </p:nvCxnSpPr>
                <p:spPr>
                  <a:xfrm>
                    <a:off x="2357422"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flipH="1" flipV="1">
                    <a:off x="2428860" y="3286124"/>
                    <a:ext cx="214314" cy="7143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16200000" flipH="1">
                    <a:off x="2500298" y="3286124"/>
                    <a:ext cx="214314" cy="7143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2643174"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5400000" flipH="1" flipV="1">
                    <a:off x="2714612" y="3286124"/>
                    <a:ext cx="214314" cy="7143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rot="16200000" flipH="1">
                    <a:off x="2786050" y="3286124"/>
                    <a:ext cx="214314" cy="7143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2928926" y="3429000"/>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9" name="Группа 48"/>
              <p:cNvGrpSpPr/>
              <p:nvPr/>
            </p:nvGrpSpPr>
            <p:grpSpPr>
              <a:xfrm>
                <a:off x="6929454" y="2571744"/>
                <a:ext cx="785818" cy="1071570"/>
                <a:chOff x="2857488" y="2643182"/>
                <a:chExt cx="785818" cy="1071570"/>
              </a:xfrm>
            </p:grpSpPr>
            <p:sp>
              <p:nvSpPr>
                <p:cNvPr id="39" name="Скругленный прямоугольник 38"/>
                <p:cNvSpPr/>
                <p:nvPr/>
              </p:nvSpPr>
              <p:spPr>
                <a:xfrm>
                  <a:off x="2928926"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err="1">
                      <a:solidFill>
                        <a:schemeClr val="tx1"/>
                      </a:solidFill>
                    </a:rPr>
                    <a:t>Тах</a:t>
                  </a:r>
                  <a:endParaRPr lang="ru-RU" sz="2600" b="1" dirty="0">
                    <a:solidFill>
                      <a:schemeClr val="tx1"/>
                    </a:solidFill>
                  </a:endParaRPr>
                </a:p>
              </p:txBody>
            </p:sp>
            <p:sp>
              <p:nvSpPr>
                <p:cNvPr id="40" name="TextBox 39"/>
                <p:cNvSpPr txBox="1"/>
                <p:nvPr/>
              </p:nvSpPr>
              <p:spPr>
                <a:xfrm>
                  <a:off x="2857488" y="2643182"/>
                  <a:ext cx="428628" cy="430887"/>
                </a:xfrm>
                <a:prstGeom prst="rect">
                  <a:avLst/>
                </a:prstGeom>
                <a:noFill/>
              </p:spPr>
              <p:txBody>
                <a:bodyPr wrap="square" rtlCol="0">
                  <a:spAutoFit/>
                </a:bodyPr>
                <a:lstStyle/>
                <a:p>
                  <a:pPr algn="ctr"/>
                  <a:r>
                    <a:rPr lang="ru-RU" sz="2200" b="1" dirty="0"/>
                    <a:t>3</a:t>
                  </a:r>
                  <a:endParaRPr lang="ru-RU" sz="2200" b="1" dirty="0"/>
                </a:p>
              </p:txBody>
            </p:sp>
          </p:grpSp>
          <p:grpSp>
            <p:nvGrpSpPr>
              <p:cNvPr id="50" name="Группа 49"/>
              <p:cNvGrpSpPr/>
              <p:nvPr/>
            </p:nvGrpSpPr>
            <p:grpSpPr>
              <a:xfrm>
                <a:off x="2643174" y="1285860"/>
                <a:ext cx="785818" cy="1104607"/>
                <a:chOff x="4000496" y="2643182"/>
                <a:chExt cx="785818" cy="1104607"/>
              </a:xfrm>
            </p:grpSpPr>
            <p:sp>
              <p:nvSpPr>
                <p:cNvPr id="44" name="Скругленный прямоугольник 43"/>
                <p:cNvSpPr/>
                <p:nvPr/>
              </p:nvSpPr>
              <p:spPr>
                <a:xfrm>
                  <a:off x="4071934"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45" name="TextBox 44"/>
                <p:cNvSpPr txBox="1"/>
                <p:nvPr/>
              </p:nvSpPr>
              <p:spPr>
                <a:xfrm>
                  <a:off x="4214810" y="2643182"/>
                  <a:ext cx="428628" cy="430887"/>
                </a:xfrm>
                <a:prstGeom prst="rect">
                  <a:avLst/>
                </a:prstGeom>
                <a:noFill/>
              </p:spPr>
              <p:txBody>
                <a:bodyPr wrap="square" rtlCol="0">
                  <a:spAutoFit/>
                </a:bodyPr>
                <a:lstStyle/>
                <a:p>
                  <a:pPr algn="ctr"/>
                  <a:r>
                    <a:rPr lang="en-US" sz="2200" b="1" dirty="0"/>
                    <a:t>5</a:t>
                  </a:r>
                  <a:endParaRPr lang="ru-RU" sz="2200" b="1" dirty="0"/>
                </a:p>
              </p:txBody>
            </p:sp>
            <p:cxnSp>
              <p:nvCxnSpPr>
                <p:cNvPr id="46" name="Прямая соединительная линия 45"/>
                <p:cNvCxnSpPr/>
                <p:nvPr/>
              </p:nvCxnSpPr>
              <p:spPr>
                <a:xfrm rot="5400000" flipH="1" flipV="1">
                  <a:off x="4125579" y="3050822"/>
                  <a:ext cx="619348" cy="61778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flipH="1">
                  <a:off x="4000496" y="3000372"/>
                  <a:ext cx="571504" cy="430887"/>
                </a:xfrm>
                <a:prstGeom prst="rect">
                  <a:avLst/>
                </a:prstGeom>
                <a:noFill/>
              </p:spPr>
              <p:txBody>
                <a:bodyPr wrap="square" rtlCol="0">
                  <a:spAutoFit/>
                </a:bodyPr>
                <a:lstStyle/>
                <a:p>
                  <a:r>
                    <a:rPr lang="el-GR" sz="2200" b="1" dirty="0"/>
                    <a:t>Δ</a:t>
                  </a:r>
                  <a:r>
                    <a:rPr lang="el-GR" sz="2200" b="1" dirty="0">
                      <a:latin typeface="Times New Roman"/>
                      <a:cs typeface="Times New Roman"/>
                    </a:rPr>
                    <a:t>φ</a:t>
                  </a:r>
                  <a:endParaRPr lang="ru-RU" sz="2200" b="1" i="1" dirty="0"/>
                </a:p>
              </p:txBody>
            </p:sp>
            <p:sp>
              <p:nvSpPr>
                <p:cNvPr id="48" name="TextBox 47"/>
                <p:cNvSpPr txBox="1"/>
                <p:nvPr/>
              </p:nvSpPr>
              <p:spPr>
                <a:xfrm flipH="1">
                  <a:off x="4429124" y="3286124"/>
                  <a:ext cx="357190" cy="461665"/>
                </a:xfrm>
                <a:prstGeom prst="rect">
                  <a:avLst/>
                </a:prstGeom>
                <a:noFill/>
              </p:spPr>
              <p:txBody>
                <a:bodyPr wrap="square" rtlCol="0">
                  <a:spAutoFit/>
                </a:bodyPr>
                <a:lstStyle/>
                <a:p>
                  <a:r>
                    <a:rPr lang="ru-RU" sz="2400" b="1" dirty="0"/>
                    <a:t>–</a:t>
                  </a:r>
                  <a:endParaRPr lang="ru-RU" sz="2200" b="1" i="1" dirty="0"/>
                </a:p>
              </p:txBody>
            </p:sp>
          </p:grpSp>
          <p:cxnSp>
            <p:nvCxnSpPr>
              <p:cNvPr id="52" name="Прямая со стрелкой 51"/>
              <p:cNvCxnSpPr>
                <a:stCxn id="13" idx="3"/>
              </p:cNvCxnSpPr>
              <p:nvPr/>
            </p:nvCxnSpPr>
            <p:spPr>
              <a:xfrm>
                <a:off x="2214546" y="2000240"/>
                <a:ext cx="50006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flipH="1">
                <a:off x="2214546" y="1500174"/>
                <a:ext cx="571504" cy="430887"/>
              </a:xfrm>
              <a:prstGeom prst="rect">
                <a:avLst/>
              </a:prstGeom>
              <a:noFill/>
            </p:spPr>
            <p:txBody>
              <a:bodyPr wrap="square" rtlCol="0">
                <a:spAutoFit/>
              </a:bodyPr>
              <a:lstStyle/>
              <a:p>
                <a:r>
                  <a:rPr lang="en-US" sz="2200" b="1" dirty="0">
                    <a:solidFill>
                      <a:srgbClr val="FD6203"/>
                    </a:solidFill>
                  </a:rPr>
                  <a:t>U</a:t>
                </a:r>
                <a:r>
                  <a:rPr lang="el-GR" sz="2200" b="1" baseline="-25000" dirty="0">
                    <a:solidFill>
                      <a:srgbClr val="FD6203"/>
                    </a:solidFill>
                    <a:latin typeface="Times New Roman"/>
                    <a:cs typeface="Times New Roman"/>
                  </a:rPr>
                  <a:t>φ</a:t>
                </a:r>
                <a:endParaRPr lang="ru-RU" sz="2200" b="1" baseline="-25000" dirty="0">
                  <a:solidFill>
                    <a:srgbClr val="FD6203"/>
                  </a:solidFill>
                </a:endParaRPr>
              </a:p>
            </p:txBody>
          </p:sp>
          <p:grpSp>
            <p:nvGrpSpPr>
              <p:cNvPr id="76" name="Группа 75"/>
              <p:cNvGrpSpPr/>
              <p:nvPr/>
            </p:nvGrpSpPr>
            <p:grpSpPr>
              <a:xfrm>
                <a:off x="4071934" y="1285860"/>
                <a:ext cx="714380" cy="1071570"/>
                <a:chOff x="4143372" y="2428868"/>
                <a:chExt cx="714380" cy="1071570"/>
              </a:xfrm>
            </p:grpSpPr>
            <p:grpSp>
              <p:nvGrpSpPr>
                <p:cNvPr id="54" name="Группа 53"/>
                <p:cNvGrpSpPr/>
                <p:nvPr/>
              </p:nvGrpSpPr>
              <p:grpSpPr>
                <a:xfrm>
                  <a:off x="4143372" y="2428868"/>
                  <a:ext cx="714380" cy="1071570"/>
                  <a:chOff x="2928926" y="2643182"/>
                  <a:chExt cx="714380" cy="1071570"/>
                </a:xfrm>
              </p:grpSpPr>
              <p:sp>
                <p:nvSpPr>
                  <p:cNvPr id="55" name="Скругленный прямоугольник 54"/>
                  <p:cNvSpPr/>
                  <p:nvPr/>
                </p:nvSpPr>
                <p:spPr>
                  <a:xfrm>
                    <a:off x="2928926"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56" name="TextBox 55"/>
                  <p:cNvSpPr txBox="1"/>
                  <p:nvPr/>
                </p:nvSpPr>
                <p:spPr>
                  <a:xfrm>
                    <a:off x="3071802" y="2643182"/>
                    <a:ext cx="428628" cy="430887"/>
                  </a:xfrm>
                  <a:prstGeom prst="rect">
                    <a:avLst/>
                  </a:prstGeom>
                  <a:noFill/>
                </p:spPr>
                <p:txBody>
                  <a:bodyPr wrap="square" rtlCol="0">
                    <a:spAutoFit/>
                  </a:bodyPr>
                  <a:lstStyle/>
                  <a:p>
                    <a:pPr algn="ctr"/>
                    <a:r>
                      <a:rPr lang="en-US" sz="2200" b="1" dirty="0"/>
                      <a:t>6</a:t>
                    </a:r>
                    <a:endParaRPr lang="ru-RU" sz="2200" b="1" dirty="0"/>
                  </a:p>
                </p:txBody>
              </p:sp>
            </p:grpSp>
            <p:grpSp>
              <p:nvGrpSpPr>
                <p:cNvPr id="68" name="Группа 67"/>
                <p:cNvGrpSpPr/>
                <p:nvPr/>
              </p:nvGrpSpPr>
              <p:grpSpPr>
                <a:xfrm>
                  <a:off x="4272754" y="2928934"/>
                  <a:ext cx="443257" cy="428628"/>
                  <a:chOff x="3557580" y="4214818"/>
                  <a:chExt cx="443257" cy="428628"/>
                </a:xfrm>
              </p:grpSpPr>
              <p:grpSp>
                <p:nvGrpSpPr>
                  <p:cNvPr id="65" name="Группа 64"/>
                  <p:cNvGrpSpPr/>
                  <p:nvPr/>
                </p:nvGrpSpPr>
                <p:grpSpPr>
                  <a:xfrm>
                    <a:off x="3557580" y="4357695"/>
                    <a:ext cx="443257" cy="215675"/>
                    <a:chOff x="3557580" y="4357695"/>
                    <a:chExt cx="443257" cy="215675"/>
                  </a:xfrm>
                </p:grpSpPr>
                <p:cxnSp>
                  <p:nvCxnSpPr>
                    <p:cNvPr id="59" name="Прямая соединительная линия 58"/>
                    <p:cNvCxnSpPr/>
                    <p:nvPr/>
                  </p:nvCxnSpPr>
                  <p:spPr>
                    <a:xfrm>
                      <a:off x="3557580" y="4460090"/>
                      <a:ext cx="428628"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rot="16200000" flipH="1">
                      <a:off x="3465788" y="4465361"/>
                      <a:ext cx="214882" cy="113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rot="16200000" flipH="1">
                      <a:off x="3892829" y="4464568"/>
                      <a:ext cx="214882" cy="113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67" name="Прямая со стрелкой 66"/>
                  <p:cNvCxnSpPr/>
                  <p:nvPr/>
                </p:nvCxnSpPr>
                <p:spPr>
                  <a:xfrm rot="5400000" flipH="1" flipV="1">
                    <a:off x="3571074" y="4286256"/>
                    <a:ext cx="428628" cy="28575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flipH="1">
                  <a:off x="4143372" y="2714620"/>
                  <a:ext cx="357190" cy="430887"/>
                </a:xfrm>
                <a:prstGeom prst="rect">
                  <a:avLst/>
                </a:prstGeom>
                <a:noFill/>
              </p:spPr>
              <p:txBody>
                <a:bodyPr wrap="square" rtlCol="0">
                  <a:spAutoFit/>
                </a:bodyPr>
                <a:lstStyle/>
                <a:p>
                  <a:r>
                    <a:rPr lang="ru-RU" sz="2200" b="1" dirty="0"/>
                    <a:t>Г</a:t>
                  </a:r>
                  <a:endParaRPr lang="ru-RU" sz="2200" b="1" i="1" dirty="0"/>
                </a:p>
              </p:txBody>
            </p:sp>
          </p:grpSp>
          <p:cxnSp>
            <p:nvCxnSpPr>
              <p:cNvPr id="77" name="Прямая со стрелкой 76"/>
              <p:cNvCxnSpPr/>
              <p:nvPr/>
            </p:nvCxnSpPr>
            <p:spPr>
              <a:xfrm>
                <a:off x="3428992" y="2000240"/>
                <a:ext cx="64294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flipH="1">
                <a:off x="3428992" y="1500174"/>
                <a:ext cx="642942" cy="430887"/>
              </a:xfrm>
              <a:prstGeom prst="rect">
                <a:avLst/>
              </a:prstGeom>
              <a:noFill/>
            </p:spPr>
            <p:txBody>
              <a:bodyPr wrap="square" rtlCol="0">
                <a:spAutoFit/>
              </a:bodyPr>
              <a:lstStyle/>
              <a:p>
                <a:r>
                  <a:rPr lang="en-US" sz="2200" b="1" dirty="0">
                    <a:solidFill>
                      <a:srgbClr val="FD6203"/>
                    </a:solidFill>
                  </a:rPr>
                  <a:t>U</a:t>
                </a:r>
                <a:r>
                  <a:rPr lang="el-GR" sz="2200" b="1" baseline="-25000" dirty="0">
                    <a:solidFill>
                      <a:srgbClr val="FD6203"/>
                    </a:solidFill>
                    <a:latin typeface="Times New Roman"/>
                    <a:cs typeface="Times New Roman"/>
                  </a:rPr>
                  <a:t>φ</a:t>
                </a:r>
                <a:r>
                  <a:rPr lang="ru-RU" sz="2200" b="1" baseline="-25000" dirty="0">
                    <a:solidFill>
                      <a:srgbClr val="FD6203"/>
                    </a:solidFill>
                    <a:latin typeface="Times New Roman"/>
                    <a:cs typeface="Times New Roman"/>
                  </a:rPr>
                  <a:t>Г</a:t>
                </a:r>
                <a:endParaRPr lang="ru-RU" sz="2200" b="1" baseline="-25000" dirty="0">
                  <a:solidFill>
                    <a:srgbClr val="FD6203"/>
                  </a:solidFill>
                </a:endParaRPr>
              </a:p>
            </p:txBody>
          </p:sp>
          <p:grpSp>
            <p:nvGrpSpPr>
              <p:cNvPr id="97" name="Группа 96"/>
              <p:cNvGrpSpPr/>
              <p:nvPr/>
            </p:nvGrpSpPr>
            <p:grpSpPr>
              <a:xfrm>
                <a:off x="2643174" y="2571744"/>
                <a:ext cx="785818" cy="1071570"/>
                <a:chOff x="4071934" y="2714620"/>
                <a:chExt cx="785818" cy="1071570"/>
              </a:xfrm>
            </p:grpSpPr>
            <p:grpSp>
              <p:nvGrpSpPr>
                <p:cNvPr id="80" name="Группа 79"/>
                <p:cNvGrpSpPr/>
                <p:nvPr/>
              </p:nvGrpSpPr>
              <p:grpSpPr>
                <a:xfrm>
                  <a:off x="4071934" y="2714620"/>
                  <a:ext cx="785818" cy="1071570"/>
                  <a:chOff x="2857488" y="2643182"/>
                  <a:chExt cx="785818" cy="1071570"/>
                </a:xfrm>
              </p:grpSpPr>
              <p:sp>
                <p:nvSpPr>
                  <p:cNvPr id="81" name="Скругленный прямоугольник 80"/>
                  <p:cNvSpPr/>
                  <p:nvPr/>
                </p:nvSpPr>
                <p:spPr>
                  <a:xfrm>
                    <a:off x="2928926"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82" name="TextBox 81"/>
                  <p:cNvSpPr txBox="1"/>
                  <p:nvPr/>
                </p:nvSpPr>
                <p:spPr>
                  <a:xfrm>
                    <a:off x="2857488" y="2643182"/>
                    <a:ext cx="428628" cy="430887"/>
                  </a:xfrm>
                  <a:prstGeom prst="rect">
                    <a:avLst/>
                  </a:prstGeom>
                  <a:noFill/>
                </p:spPr>
                <p:txBody>
                  <a:bodyPr wrap="square" rtlCol="0">
                    <a:spAutoFit/>
                  </a:bodyPr>
                  <a:lstStyle/>
                  <a:p>
                    <a:pPr algn="ctr"/>
                    <a:r>
                      <a:rPr lang="ru-RU" sz="2200" b="1" dirty="0"/>
                      <a:t>8</a:t>
                    </a:r>
                    <a:endParaRPr lang="ru-RU" sz="2200" b="1" dirty="0"/>
                  </a:p>
                </p:txBody>
              </p:sp>
            </p:grpSp>
            <p:grpSp>
              <p:nvGrpSpPr>
                <p:cNvPr id="96" name="Группа 95"/>
                <p:cNvGrpSpPr/>
                <p:nvPr/>
              </p:nvGrpSpPr>
              <p:grpSpPr>
                <a:xfrm>
                  <a:off x="4214810" y="3286124"/>
                  <a:ext cx="571504" cy="285752"/>
                  <a:chOff x="2857488" y="4429132"/>
                  <a:chExt cx="785818" cy="215902"/>
                </a:xfrm>
              </p:grpSpPr>
              <p:cxnSp>
                <p:nvCxnSpPr>
                  <p:cNvPr id="85" name="Прямая соединительная линия 84"/>
                  <p:cNvCxnSpPr/>
                  <p:nvPr/>
                </p:nvCxnSpPr>
                <p:spPr>
                  <a:xfrm>
                    <a:off x="2857488" y="464344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rot="5400000" flipH="1" flipV="1">
                    <a:off x="3000364" y="4429132"/>
                    <a:ext cx="214314" cy="21431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3214678" y="4429132"/>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rot="5400000">
                    <a:off x="3250397" y="4536289"/>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3357554" y="4643446"/>
                    <a:ext cx="14287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rot="5400000" flipH="1" flipV="1">
                    <a:off x="3500430" y="4500570"/>
                    <a:ext cx="142876" cy="142876"/>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99" name="Прямая со стрелкой 98"/>
              <p:cNvCxnSpPr>
                <a:endCxn id="44" idx="2"/>
              </p:cNvCxnSpPr>
              <p:nvPr/>
            </p:nvCxnSpPr>
            <p:spPr>
              <a:xfrm rot="5400000" flipH="1" flipV="1">
                <a:off x="2786050" y="2643182"/>
                <a:ext cx="57150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flipH="1">
                <a:off x="3143240" y="2428868"/>
                <a:ext cx="642942" cy="430887"/>
              </a:xfrm>
              <a:prstGeom prst="rect">
                <a:avLst/>
              </a:prstGeom>
              <a:noFill/>
            </p:spPr>
            <p:txBody>
              <a:bodyPr wrap="square" rtlCol="0">
                <a:spAutoFit/>
              </a:bodyPr>
              <a:lstStyle/>
              <a:p>
                <a:r>
                  <a:rPr lang="en-US" sz="2200" b="1" dirty="0">
                    <a:solidFill>
                      <a:srgbClr val="FD6203"/>
                    </a:solidFill>
                  </a:rPr>
                  <a:t>U</a:t>
                </a:r>
                <a:r>
                  <a:rPr lang="ru-RU" sz="2200" b="1" baseline="-25000" dirty="0">
                    <a:solidFill>
                      <a:srgbClr val="FD6203"/>
                    </a:solidFill>
                    <a:latin typeface="Times New Roman"/>
                    <a:cs typeface="Times New Roman"/>
                  </a:rPr>
                  <a:t>ТР</a:t>
                </a:r>
                <a:endParaRPr lang="ru-RU" sz="2200" b="1" baseline="-25000" dirty="0">
                  <a:solidFill>
                    <a:srgbClr val="FD6203"/>
                  </a:solidFill>
                </a:endParaRPr>
              </a:p>
            </p:txBody>
          </p:sp>
          <p:cxnSp>
            <p:nvCxnSpPr>
              <p:cNvPr id="104" name="Прямая соединительная линия 103"/>
              <p:cNvCxnSpPr>
                <a:stCxn id="81" idx="1"/>
              </p:cNvCxnSpPr>
              <p:nvPr/>
            </p:nvCxnSpPr>
            <p:spPr>
              <a:xfrm rot="10800000">
                <a:off x="2214546" y="3286124"/>
                <a:ext cx="500066"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p:nvPr/>
            </p:nvCxnSpPr>
            <p:spPr>
              <a:xfrm rot="5400000">
                <a:off x="821505" y="2964653"/>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07" name="Овал 106"/>
              <p:cNvSpPr/>
              <p:nvPr/>
            </p:nvSpPr>
            <p:spPr>
              <a:xfrm>
                <a:off x="857224" y="2714620"/>
                <a:ext cx="142876" cy="142876"/>
              </a:xfrm>
              <a:prstGeom prst="ellipse">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p:cNvSpPr/>
              <p:nvPr/>
            </p:nvSpPr>
            <p:spPr>
              <a:xfrm>
                <a:off x="857224" y="3643314"/>
                <a:ext cx="142876" cy="142876"/>
              </a:xfrm>
              <a:prstGeom prst="ellipse">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9" name="Прямая соединительная линия 108"/>
              <p:cNvCxnSpPr/>
              <p:nvPr/>
            </p:nvCxnSpPr>
            <p:spPr>
              <a:xfrm rot="5400000">
                <a:off x="822299" y="3535363"/>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Прямая со стрелкой 116"/>
              <p:cNvCxnSpPr/>
              <p:nvPr/>
            </p:nvCxnSpPr>
            <p:spPr>
              <a:xfrm>
                <a:off x="1142976" y="3286124"/>
                <a:ext cx="35719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rot="10800000">
                <a:off x="857224" y="3071810"/>
                <a:ext cx="285752" cy="214314"/>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flipH="1">
                <a:off x="214282" y="2714620"/>
                <a:ext cx="714380" cy="430887"/>
              </a:xfrm>
              <a:prstGeom prst="rect">
                <a:avLst/>
              </a:prstGeom>
              <a:noFill/>
            </p:spPr>
            <p:txBody>
              <a:bodyPr wrap="square" rtlCol="0">
                <a:spAutoFit/>
              </a:bodyPr>
              <a:lstStyle/>
              <a:p>
                <a:r>
                  <a:rPr lang="ru-RU" sz="2200" b="1" dirty="0"/>
                  <a:t>Зап.</a:t>
                </a:r>
                <a:endParaRPr lang="ru-RU" sz="2200" b="1" i="1" dirty="0"/>
              </a:p>
            </p:txBody>
          </p:sp>
          <p:sp>
            <p:nvSpPr>
              <p:cNvPr id="121" name="TextBox 120"/>
              <p:cNvSpPr txBox="1"/>
              <p:nvPr/>
            </p:nvSpPr>
            <p:spPr>
              <a:xfrm flipH="1">
                <a:off x="214282" y="3214686"/>
                <a:ext cx="928694" cy="430887"/>
              </a:xfrm>
              <a:prstGeom prst="rect">
                <a:avLst/>
              </a:prstGeom>
              <a:noFill/>
            </p:spPr>
            <p:txBody>
              <a:bodyPr wrap="square" rtlCol="0">
                <a:spAutoFit/>
              </a:bodyPr>
              <a:lstStyle/>
              <a:p>
                <a:r>
                  <a:rPr lang="ru-RU" sz="2200" b="1" dirty="0" err="1"/>
                  <a:t>Восп</a:t>
                </a:r>
                <a:r>
                  <a:rPr lang="ru-RU" sz="2200" b="1" dirty="0"/>
                  <a:t>.</a:t>
                </a:r>
                <a:endParaRPr lang="ru-RU" sz="2200" b="1" i="1" dirty="0"/>
              </a:p>
            </p:txBody>
          </p:sp>
          <p:sp>
            <p:nvSpPr>
              <p:cNvPr id="122" name="TextBox 121"/>
              <p:cNvSpPr txBox="1"/>
              <p:nvPr/>
            </p:nvSpPr>
            <p:spPr>
              <a:xfrm flipH="1">
                <a:off x="1000100" y="2571744"/>
                <a:ext cx="785818" cy="430887"/>
              </a:xfrm>
              <a:prstGeom prst="rect">
                <a:avLst/>
              </a:prstGeom>
              <a:noFill/>
            </p:spPr>
            <p:txBody>
              <a:bodyPr wrap="square" rtlCol="0">
                <a:spAutoFit/>
              </a:bodyPr>
              <a:lstStyle/>
              <a:p>
                <a:r>
                  <a:rPr lang="ru-RU" sz="2200" b="1" dirty="0">
                    <a:solidFill>
                      <a:srgbClr val="FD6203"/>
                    </a:solidFill>
                  </a:rPr>
                  <a:t>КСИ</a:t>
                </a:r>
                <a:endParaRPr lang="ru-RU" sz="2200" b="1" dirty="0">
                  <a:solidFill>
                    <a:srgbClr val="FD6203"/>
                  </a:solidFill>
                </a:endParaRPr>
              </a:p>
            </p:txBody>
          </p:sp>
          <p:grpSp>
            <p:nvGrpSpPr>
              <p:cNvPr id="123" name="Группа 122"/>
              <p:cNvGrpSpPr/>
              <p:nvPr/>
            </p:nvGrpSpPr>
            <p:grpSpPr>
              <a:xfrm>
                <a:off x="4714876" y="2571744"/>
                <a:ext cx="785818" cy="1104607"/>
                <a:chOff x="4000496" y="2643182"/>
                <a:chExt cx="785818" cy="1104607"/>
              </a:xfrm>
            </p:grpSpPr>
            <p:sp>
              <p:nvSpPr>
                <p:cNvPr id="124" name="Скругленный прямоугольник 123"/>
                <p:cNvSpPr/>
                <p:nvPr/>
              </p:nvSpPr>
              <p:spPr>
                <a:xfrm>
                  <a:off x="4071934"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25" name="TextBox 124"/>
                <p:cNvSpPr txBox="1"/>
                <p:nvPr/>
              </p:nvSpPr>
              <p:spPr>
                <a:xfrm>
                  <a:off x="4214810" y="2643182"/>
                  <a:ext cx="428628" cy="430887"/>
                </a:xfrm>
                <a:prstGeom prst="rect">
                  <a:avLst/>
                </a:prstGeom>
                <a:noFill/>
              </p:spPr>
              <p:txBody>
                <a:bodyPr wrap="square" rtlCol="0">
                  <a:spAutoFit/>
                </a:bodyPr>
                <a:lstStyle/>
                <a:p>
                  <a:pPr algn="ctr"/>
                  <a:r>
                    <a:rPr lang="ru-RU" sz="2200" b="1" dirty="0"/>
                    <a:t>1</a:t>
                  </a:r>
                  <a:endParaRPr lang="ru-RU" sz="2200" b="1" dirty="0"/>
                </a:p>
              </p:txBody>
            </p:sp>
            <p:cxnSp>
              <p:nvCxnSpPr>
                <p:cNvPr id="126" name="Прямая соединительная линия 125"/>
                <p:cNvCxnSpPr/>
                <p:nvPr/>
              </p:nvCxnSpPr>
              <p:spPr>
                <a:xfrm rot="5400000" flipH="1" flipV="1">
                  <a:off x="4125579" y="3050822"/>
                  <a:ext cx="619348" cy="617780"/>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flipH="1">
                  <a:off x="4000496" y="3000372"/>
                  <a:ext cx="571504" cy="430887"/>
                </a:xfrm>
                <a:prstGeom prst="rect">
                  <a:avLst/>
                </a:prstGeom>
                <a:noFill/>
              </p:spPr>
              <p:txBody>
                <a:bodyPr wrap="square" rtlCol="0">
                  <a:spAutoFit/>
                </a:bodyPr>
                <a:lstStyle/>
                <a:p>
                  <a:r>
                    <a:rPr lang="el-GR" sz="2200" b="1" dirty="0"/>
                    <a:t>Δ</a:t>
                  </a:r>
                  <a:r>
                    <a:rPr lang="el-GR" sz="2200" b="1" dirty="0">
                      <a:latin typeface="Times New Roman"/>
                      <a:cs typeface="Times New Roman"/>
                    </a:rPr>
                    <a:t>φ</a:t>
                  </a:r>
                  <a:endParaRPr lang="ru-RU" sz="2200" b="1" i="1" dirty="0"/>
                </a:p>
              </p:txBody>
            </p:sp>
            <p:sp>
              <p:nvSpPr>
                <p:cNvPr id="128" name="TextBox 127"/>
                <p:cNvSpPr txBox="1"/>
                <p:nvPr/>
              </p:nvSpPr>
              <p:spPr>
                <a:xfrm flipH="1">
                  <a:off x="4429124" y="3286124"/>
                  <a:ext cx="357190" cy="461665"/>
                </a:xfrm>
                <a:prstGeom prst="rect">
                  <a:avLst/>
                </a:prstGeom>
                <a:noFill/>
              </p:spPr>
              <p:txBody>
                <a:bodyPr wrap="square" rtlCol="0">
                  <a:spAutoFit/>
                </a:bodyPr>
                <a:lstStyle/>
                <a:p>
                  <a:r>
                    <a:rPr lang="ru-RU" sz="2400" b="1" dirty="0"/>
                    <a:t>–</a:t>
                  </a:r>
                  <a:endParaRPr lang="ru-RU" sz="2200" b="1" i="1" dirty="0"/>
                </a:p>
              </p:txBody>
            </p:sp>
          </p:grpSp>
          <p:cxnSp>
            <p:nvCxnSpPr>
              <p:cNvPr id="130" name="Shape 129"/>
              <p:cNvCxnSpPr>
                <a:stCxn id="55" idx="2"/>
                <a:endCxn id="127" idx="3"/>
              </p:cNvCxnSpPr>
              <p:nvPr/>
            </p:nvCxnSpPr>
            <p:spPr>
              <a:xfrm rot="16200000" flipH="1">
                <a:off x="4178526" y="2608028"/>
                <a:ext cx="786948"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flipH="1">
                <a:off x="4000496" y="2643182"/>
                <a:ext cx="642942" cy="430887"/>
              </a:xfrm>
              <a:prstGeom prst="rect">
                <a:avLst/>
              </a:prstGeom>
              <a:noFill/>
            </p:spPr>
            <p:txBody>
              <a:bodyPr wrap="square" rtlCol="0">
                <a:spAutoFit/>
              </a:bodyPr>
              <a:lstStyle/>
              <a:p>
                <a:r>
                  <a:rPr lang="en-US" sz="2200" b="1" dirty="0">
                    <a:solidFill>
                      <a:srgbClr val="FD6203"/>
                    </a:solidFill>
                  </a:rPr>
                  <a:t>U</a:t>
                </a:r>
                <a:r>
                  <a:rPr lang="ru-RU" sz="2200" b="1" baseline="-25000" dirty="0">
                    <a:solidFill>
                      <a:srgbClr val="FD6203"/>
                    </a:solidFill>
                    <a:latin typeface="Times New Roman"/>
                    <a:cs typeface="Times New Roman"/>
                  </a:rPr>
                  <a:t>Г</a:t>
                </a:r>
                <a:endParaRPr lang="ru-RU" sz="2200" b="1" baseline="-25000" dirty="0">
                  <a:solidFill>
                    <a:srgbClr val="FD6203"/>
                  </a:solidFill>
                </a:endParaRPr>
              </a:p>
            </p:txBody>
          </p:sp>
          <p:sp>
            <p:nvSpPr>
              <p:cNvPr id="134" name="TextBox 133"/>
              <p:cNvSpPr txBox="1"/>
              <p:nvPr/>
            </p:nvSpPr>
            <p:spPr>
              <a:xfrm flipH="1">
                <a:off x="4000496" y="3286124"/>
                <a:ext cx="642942" cy="430887"/>
              </a:xfrm>
              <a:prstGeom prst="rect">
                <a:avLst/>
              </a:prstGeom>
              <a:noFill/>
            </p:spPr>
            <p:txBody>
              <a:bodyPr wrap="square" rtlCol="0">
                <a:spAutoFit/>
              </a:bodyPr>
              <a:lstStyle/>
              <a:p>
                <a:r>
                  <a:rPr lang="en-US" sz="2200" b="1" dirty="0">
                    <a:solidFill>
                      <a:srgbClr val="FD6203"/>
                    </a:solidFill>
                  </a:rPr>
                  <a:t>U</a:t>
                </a:r>
                <a:r>
                  <a:rPr lang="ru-RU" sz="2200" b="1" baseline="-25000" dirty="0">
                    <a:solidFill>
                      <a:srgbClr val="FD6203"/>
                    </a:solidFill>
                    <a:latin typeface="Times New Roman"/>
                    <a:cs typeface="Times New Roman"/>
                  </a:rPr>
                  <a:t>Т</a:t>
                </a:r>
                <a:endParaRPr lang="ru-RU" sz="2200" b="1" baseline="-25000" dirty="0">
                  <a:solidFill>
                    <a:srgbClr val="FD6203"/>
                  </a:solidFill>
                </a:endParaRPr>
              </a:p>
            </p:txBody>
          </p:sp>
          <p:grpSp>
            <p:nvGrpSpPr>
              <p:cNvPr id="141" name="Группа 140"/>
              <p:cNvGrpSpPr/>
              <p:nvPr/>
            </p:nvGrpSpPr>
            <p:grpSpPr>
              <a:xfrm>
                <a:off x="5929322" y="2571744"/>
                <a:ext cx="714380" cy="1071570"/>
                <a:chOff x="5929322" y="2571744"/>
                <a:chExt cx="714380" cy="1071570"/>
              </a:xfrm>
            </p:grpSpPr>
            <p:grpSp>
              <p:nvGrpSpPr>
                <p:cNvPr id="135" name="Группа 134"/>
                <p:cNvGrpSpPr/>
                <p:nvPr/>
              </p:nvGrpSpPr>
              <p:grpSpPr>
                <a:xfrm>
                  <a:off x="5929322" y="2571744"/>
                  <a:ext cx="714380" cy="1071570"/>
                  <a:chOff x="2928926" y="2643182"/>
                  <a:chExt cx="714380" cy="1071570"/>
                </a:xfrm>
              </p:grpSpPr>
              <p:sp>
                <p:nvSpPr>
                  <p:cNvPr id="136" name="Скругленный прямоугольник 135"/>
                  <p:cNvSpPr/>
                  <p:nvPr/>
                </p:nvSpPr>
                <p:spPr>
                  <a:xfrm>
                    <a:off x="2928926"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sp>
                <p:nvSpPr>
                  <p:cNvPr id="137" name="TextBox 136"/>
                  <p:cNvSpPr txBox="1"/>
                  <p:nvPr/>
                </p:nvSpPr>
                <p:spPr>
                  <a:xfrm>
                    <a:off x="3071802" y="2643182"/>
                    <a:ext cx="428628" cy="430887"/>
                  </a:xfrm>
                  <a:prstGeom prst="rect">
                    <a:avLst/>
                  </a:prstGeom>
                  <a:noFill/>
                </p:spPr>
                <p:txBody>
                  <a:bodyPr wrap="square" rtlCol="0">
                    <a:spAutoFit/>
                  </a:bodyPr>
                  <a:lstStyle/>
                  <a:p>
                    <a:pPr algn="ctr"/>
                    <a:r>
                      <a:rPr lang="ru-RU" sz="2200" b="1" dirty="0"/>
                      <a:t>2</a:t>
                    </a:r>
                    <a:endParaRPr lang="ru-RU" sz="2200" b="1" dirty="0"/>
                  </a:p>
                </p:txBody>
              </p:sp>
            </p:grpSp>
            <p:sp>
              <p:nvSpPr>
                <p:cNvPr id="139" name="Равнобедренный треугольник 138"/>
                <p:cNvSpPr/>
                <p:nvPr/>
              </p:nvSpPr>
              <p:spPr>
                <a:xfrm rot="5400000">
                  <a:off x="6048038" y="3167409"/>
                  <a:ext cx="285752" cy="237431"/>
                </a:xfrm>
                <a:prstGeom prst="triangle">
                  <a:avLst>
                    <a:gd name="adj" fmla="val 5000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0" name="Равнобедренный треугольник 139"/>
                <p:cNvSpPr/>
                <p:nvPr/>
              </p:nvSpPr>
              <p:spPr>
                <a:xfrm rot="5400000">
                  <a:off x="6333790" y="3167409"/>
                  <a:ext cx="285752" cy="237431"/>
                </a:xfrm>
                <a:prstGeom prst="triangle">
                  <a:avLst>
                    <a:gd name="adj" fmla="val 5000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43" name="Прямая со стрелкой 142"/>
              <p:cNvCxnSpPr>
                <a:stCxn id="124" idx="3"/>
                <a:endCxn id="136" idx="1"/>
              </p:cNvCxnSpPr>
              <p:nvPr/>
            </p:nvCxnSpPr>
            <p:spPr>
              <a:xfrm>
                <a:off x="5500694" y="3286124"/>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flipH="1">
                <a:off x="5429256" y="2643182"/>
                <a:ext cx="642942" cy="430887"/>
              </a:xfrm>
              <a:prstGeom prst="rect">
                <a:avLst/>
              </a:prstGeom>
              <a:noFill/>
            </p:spPr>
            <p:txBody>
              <a:bodyPr wrap="square" rtlCol="0">
                <a:spAutoFit/>
              </a:bodyPr>
              <a:lstStyle/>
              <a:p>
                <a:r>
                  <a:rPr lang="en-US" sz="2200" b="1" dirty="0">
                    <a:solidFill>
                      <a:srgbClr val="FD6203"/>
                    </a:solidFill>
                  </a:rPr>
                  <a:t>U</a:t>
                </a:r>
                <a:r>
                  <a:rPr lang="en-US" sz="2200" b="1" baseline="-25000" dirty="0">
                    <a:solidFill>
                      <a:srgbClr val="FD6203"/>
                    </a:solidFill>
                    <a:latin typeface="Times New Roman"/>
                    <a:cs typeface="Times New Roman"/>
                  </a:rPr>
                  <a:t>Y</a:t>
                </a:r>
                <a:endParaRPr lang="ru-RU" sz="2200" b="1" baseline="-25000" dirty="0">
                  <a:solidFill>
                    <a:srgbClr val="FD6203"/>
                  </a:solidFill>
                </a:endParaRPr>
              </a:p>
            </p:txBody>
          </p:sp>
          <p:grpSp>
            <p:nvGrpSpPr>
              <p:cNvPr id="145" name="Группа 144"/>
              <p:cNvGrpSpPr/>
              <p:nvPr/>
            </p:nvGrpSpPr>
            <p:grpSpPr>
              <a:xfrm>
                <a:off x="6286512" y="1214422"/>
                <a:ext cx="714380" cy="1071570"/>
                <a:chOff x="2928926" y="2643182"/>
                <a:chExt cx="714380" cy="1071570"/>
              </a:xfrm>
            </p:grpSpPr>
            <p:sp>
              <p:nvSpPr>
                <p:cNvPr id="146" name="Скругленный прямоугольник 145"/>
                <p:cNvSpPr/>
                <p:nvPr/>
              </p:nvSpPr>
              <p:spPr>
                <a:xfrm>
                  <a:off x="2928926" y="3000372"/>
                  <a:ext cx="714380" cy="714380"/>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600" b="1" dirty="0">
                      <a:solidFill>
                        <a:schemeClr val="tx1"/>
                      </a:solidFill>
                    </a:rPr>
                    <a:t>ЭД</a:t>
                  </a:r>
                  <a:endParaRPr lang="ru-RU" sz="2600" b="1" dirty="0">
                    <a:solidFill>
                      <a:schemeClr val="tx1"/>
                    </a:solidFill>
                  </a:endParaRPr>
                </a:p>
              </p:txBody>
            </p:sp>
            <p:sp>
              <p:nvSpPr>
                <p:cNvPr id="147" name="TextBox 146"/>
                <p:cNvSpPr txBox="1"/>
                <p:nvPr/>
              </p:nvSpPr>
              <p:spPr>
                <a:xfrm>
                  <a:off x="3071802" y="2643182"/>
                  <a:ext cx="428628" cy="430887"/>
                </a:xfrm>
                <a:prstGeom prst="rect">
                  <a:avLst/>
                </a:prstGeom>
                <a:noFill/>
              </p:spPr>
              <p:txBody>
                <a:bodyPr wrap="square" rtlCol="0">
                  <a:spAutoFit/>
                </a:bodyPr>
                <a:lstStyle/>
                <a:p>
                  <a:pPr algn="ctr"/>
                  <a:r>
                    <a:rPr lang="en-US" sz="2200" b="1" dirty="0"/>
                    <a:t>9</a:t>
                  </a:r>
                  <a:endParaRPr lang="ru-RU" sz="2200" b="1" dirty="0"/>
                </a:p>
              </p:txBody>
            </p:sp>
          </p:grpSp>
          <p:cxnSp>
            <p:nvCxnSpPr>
              <p:cNvPr id="150" name="Shape 149"/>
              <p:cNvCxnSpPr>
                <a:stCxn id="146" idx="1"/>
                <a:endCxn id="13" idx="1"/>
              </p:cNvCxnSpPr>
              <p:nvPr/>
            </p:nvCxnSpPr>
            <p:spPr>
              <a:xfrm rot="10800000" flipV="1">
                <a:off x="1000100" y="1928802"/>
                <a:ext cx="5286412" cy="71438"/>
              </a:xfrm>
              <a:prstGeom prst="bentConnector5">
                <a:avLst>
                  <a:gd name="adj1" fmla="val 23199"/>
                  <a:gd name="adj2" fmla="val -919990"/>
                  <a:gd name="adj3" fmla="val 104324"/>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3" name="Полилиния 152"/>
              <p:cNvSpPr/>
              <p:nvPr/>
            </p:nvSpPr>
            <p:spPr>
              <a:xfrm rot="21411059">
                <a:off x="5224553" y="1456313"/>
                <a:ext cx="1014404" cy="377818"/>
              </a:xfrm>
              <a:custGeom>
                <a:avLst/>
                <a:gdLst>
                  <a:gd name="connsiteX0" fmla="*/ 0 w 1343025"/>
                  <a:gd name="connsiteY0" fmla="*/ 257175 h 544513"/>
                  <a:gd name="connsiteX1" fmla="*/ 123825 w 1343025"/>
                  <a:gd name="connsiteY1" fmla="*/ 257175 h 544513"/>
                  <a:gd name="connsiteX2" fmla="*/ 200025 w 1343025"/>
                  <a:gd name="connsiteY2" fmla="*/ 0 h 544513"/>
                  <a:gd name="connsiteX3" fmla="*/ 209550 w 1343025"/>
                  <a:gd name="connsiteY3" fmla="*/ 257175 h 544513"/>
                  <a:gd name="connsiteX4" fmla="*/ 257175 w 1343025"/>
                  <a:gd name="connsiteY4" fmla="*/ 266700 h 544513"/>
                  <a:gd name="connsiteX5" fmla="*/ 304800 w 1343025"/>
                  <a:gd name="connsiteY5" fmla="*/ 295275 h 544513"/>
                  <a:gd name="connsiteX6" fmla="*/ 342900 w 1343025"/>
                  <a:gd name="connsiteY6" fmla="*/ 514350 h 544513"/>
                  <a:gd name="connsiteX7" fmla="*/ 381000 w 1343025"/>
                  <a:gd name="connsiteY7" fmla="*/ 295275 h 544513"/>
                  <a:gd name="connsiteX8" fmla="*/ 447675 w 1343025"/>
                  <a:gd name="connsiteY8" fmla="*/ 295275 h 544513"/>
                  <a:gd name="connsiteX9" fmla="*/ 762000 w 1343025"/>
                  <a:gd name="connsiteY9" fmla="*/ 304800 h 544513"/>
                  <a:gd name="connsiteX10" fmla="*/ 828675 w 1343025"/>
                  <a:gd name="connsiteY10" fmla="*/ 304800 h 544513"/>
                  <a:gd name="connsiteX11" fmla="*/ 895350 w 1343025"/>
                  <a:gd name="connsiteY11" fmla="*/ 66675 h 544513"/>
                  <a:gd name="connsiteX12" fmla="*/ 914400 w 1343025"/>
                  <a:gd name="connsiteY12" fmla="*/ 323850 h 544513"/>
                  <a:gd name="connsiteX13" fmla="*/ 990600 w 1343025"/>
                  <a:gd name="connsiteY13" fmla="*/ 314325 h 544513"/>
                  <a:gd name="connsiteX14" fmla="*/ 1009650 w 1343025"/>
                  <a:gd name="connsiteY14" fmla="*/ 542925 h 544513"/>
                  <a:gd name="connsiteX15" fmla="*/ 1038225 w 1343025"/>
                  <a:gd name="connsiteY15" fmla="*/ 304800 h 544513"/>
                  <a:gd name="connsiteX16" fmla="*/ 1095375 w 1343025"/>
                  <a:gd name="connsiteY16" fmla="*/ 304800 h 544513"/>
                  <a:gd name="connsiteX17" fmla="*/ 1343025 w 1343025"/>
                  <a:gd name="connsiteY17" fmla="*/ 314325 h 54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025" h="544513">
                    <a:moveTo>
                      <a:pt x="0" y="257175"/>
                    </a:moveTo>
                    <a:cubicBezTo>
                      <a:pt x="45244" y="278606"/>
                      <a:pt x="90488" y="300037"/>
                      <a:pt x="123825" y="257175"/>
                    </a:cubicBezTo>
                    <a:cubicBezTo>
                      <a:pt x="157162" y="214313"/>
                      <a:pt x="185738" y="0"/>
                      <a:pt x="200025" y="0"/>
                    </a:cubicBezTo>
                    <a:cubicBezTo>
                      <a:pt x="214312" y="0"/>
                      <a:pt x="200025" y="212725"/>
                      <a:pt x="209550" y="257175"/>
                    </a:cubicBezTo>
                    <a:cubicBezTo>
                      <a:pt x="219075" y="301625"/>
                      <a:pt x="241300" y="260350"/>
                      <a:pt x="257175" y="266700"/>
                    </a:cubicBezTo>
                    <a:cubicBezTo>
                      <a:pt x="273050" y="273050"/>
                      <a:pt x="290513" y="254000"/>
                      <a:pt x="304800" y="295275"/>
                    </a:cubicBezTo>
                    <a:cubicBezTo>
                      <a:pt x="319088" y="336550"/>
                      <a:pt x="330200" y="514350"/>
                      <a:pt x="342900" y="514350"/>
                    </a:cubicBezTo>
                    <a:cubicBezTo>
                      <a:pt x="355600" y="514350"/>
                      <a:pt x="363538" y="331787"/>
                      <a:pt x="381000" y="295275"/>
                    </a:cubicBezTo>
                    <a:cubicBezTo>
                      <a:pt x="398462" y="258763"/>
                      <a:pt x="447675" y="295275"/>
                      <a:pt x="447675" y="295275"/>
                    </a:cubicBezTo>
                    <a:lnTo>
                      <a:pt x="762000" y="304800"/>
                    </a:lnTo>
                    <a:cubicBezTo>
                      <a:pt x="825500" y="306387"/>
                      <a:pt x="806450" y="344487"/>
                      <a:pt x="828675" y="304800"/>
                    </a:cubicBezTo>
                    <a:cubicBezTo>
                      <a:pt x="850900" y="265113"/>
                      <a:pt x="881063" y="63500"/>
                      <a:pt x="895350" y="66675"/>
                    </a:cubicBezTo>
                    <a:cubicBezTo>
                      <a:pt x="909637" y="69850"/>
                      <a:pt x="898525" y="282575"/>
                      <a:pt x="914400" y="323850"/>
                    </a:cubicBezTo>
                    <a:cubicBezTo>
                      <a:pt x="930275" y="365125"/>
                      <a:pt x="974725" y="277813"/>
                      <a:pt x="990600" y="314325"/>
                    </a:cubicBezTo>
                    <a:cubicBezTo>
                      <a:pt x="1006475" y="350838"/>
                      <a:pt x="1001712" y="544513"/>
                      <a:pt x="1009650" y="542925"/>
                    </a:cubicBezTo>
                    <a:cubicBezTo>
                      <a:pt x="1017588" y="541337"/>
                      <a:pt x="1023938" y="344487"/>
                      <a:pt x="1038225" y="304800"/>
                    </a:cubicBezTo>
                    <a:cubicBezTo>
                      <a:pt x="1052512" y="265113"/>
                      <a:pt x="1095375" y="304800"/>
                      <a:pt x="1095375" y="304800"/>
                    </a:cubicBezTo>
                    <a:lnTo>
                      <a:pt x="1343025" y="314325"/>
                    </a:lnTo>
                  </a:path>
                </a:pathLst>
              </a:custGeom>
              <a:ln w="38100">
                <a:solidFill>
                  <a:srgbClr val="FD6203"/>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9" name="Соединительная линия уступом 158"/>
              <p:cNvCxnSpPr>
                <a:stCxn id="146" idx="3"/>
              </p:cNvCxnSpPr>
              <p:nvPr/>
            </p:nvCxnSpPr>
            <p:spPr>
              <a:xfrm>
                <a:off x="7000892" y="1928802"/>
                <a:ext cx="357190" cy="100013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2" name="Shape 161"/>
              <p:cNvCxnSpPr>
                <a:stCxn id="39" idx="2"/>
              </p:cNvCxnSpPr>
              <p:nvPr/>
            </p:nvCxnSpPr>
            <p:spPr>
              <a:xfrm rot="5400000" flipH="1">
                <a:off x="5965041" y="2250273"/>
                <a:ext cx="214314" cy="2571768"/>
              </a:xfrm>
              <a:prstGeom prst="bentConnector4">
                <a:avLst>
                  <a:gd name="adj1" fmla="val -106666"/>
                  <a:gd name="adj2" fmla="val 113240"/>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00"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САР СД</a:t>
            </a:r>
          </a:p>
        </p:txBody>
      </p:sp>
    </p:spTree>
    <p:extLst>
      <p:ext uri="{BB962C8B-B14F-4D97-AF65-F5344CB8AC3E}">
        <p14:creationId xmlns:p14="http://schemas.microsoft.com/office/powerpoint/2010/main" val="1185933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38678" y="5929330"/>
            <a:ext cx="3471858" cy="614354"/>
          </a:xfrm>
        </p:spPr>
        <p:txBody>
          <a:bodyPr>
            <a:normAutofit/>
          </a:bodyPr>
          <a:lstStyle/>
          <a:p>
            <a:pPr>
              <a:buNone/>
            </a:pPr>
            <a:r>
              <a:rPr lang="ru-RU" sz="2400" dirty="0"/>
              <a:t>Скорость ДВ </a:t>
            </a:r>
            <a:r>
              <a:rPr lang="ru-RU" sz="2400" dirty="0">
                <a:sym typeface="Wingdings 3"/>
              </a:rPr>
              <a:t> </a:t>
            </a:r>
            <a:r>
              <a:rPr lang="en-US" sz="2400" dirty="0" err="1">
                <a:sym typeface="Wingdings 3"/>
              </a:rPr>
              <a:t>V</a:t>
            </a:r>
            <a:r>
              <a:rPr lang="en-US" sz="2400" baseline="-25000" dirty="0" err="1">
                <a:sym typeface="Wingdings 3"/>
              </a:rPr>
              <a:t>y</a:t>
            </a:r>
            <a:r>
              <a:rPr lang="ru-RU" sz="2400" dirty="0">
                <a:sym typeface="Wingdings 3"/>
              </a:rPr>
              <a:t></a:t>
            </a:r>
            <a:endParaRPr lang="ru-RU" sz="2400"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Грубый канал САР СД</a:t>
            </a:r>
          </a:p>
        </p:txBody>
      </p:sp>
      <p:grpSp>
        <p:nvGrpSpPr>
          <p:cNvPr id="182" name="Группа 181"/>
          <p:cNvGrpSpPr/>
          <p:nvPr/>
        </p:nvGrpSpPr>
        <p:grpSpPr>
          <a:xfrm>
            <a:off x="2809852" y="1571612"/>
            <a:ext cx="5930148" cy="3929090"/>
            <a:chOff x="1214414" y="1142984"/>
            <a:chExt cx="5930148" cy="3929090"/>
          </a:xfrm>
        </p:grpSpPr>
        <p:grpSp>
          <p:nvGrpSpPr>
            <p:cNvPr id="176" name="Группа 175"/>
            <p:cNvGrpSpPr/>
            <p:nvPr/>
          </p:nvGrpSpPr>
          <p:grpSpPr>
            <a:xfrm>
              <a:off x="1785918" y="1142984"/>
              <a:ext cx="5358644" cy="3929090"/>
              <a:chOff x="642910" y="1142984"/>
              <a:chExt cx="5358644" cy="3929090"/>
            </a:xfrm>
          </p:grpSpPr>
          <p:cxnSp>
            <p:nvCxnSpPr>
              <p:cNvPr id="6" name="Прямая соединительная линия 5"/>
              <p:cNvCxnSpPr/>
              <p:nvPr/>
            </p:nvCxnSpPr>
            <p:spPr>
              <a:xfrm rot="5400000">
                <a:off x="-963651" y="3178173"/>
                <a:ext cx="3786214"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rot="5400000">
                <a:off x="-34957" y="3249611"/>
                <a:ext cx="2928958" cy="1588"/>
              </a:xfrm>
              <a:prstGeom prst="line">
                <a:avLst/>
              </a:prstGeom>
              <a:ln w="25400">
                <a:solidFill>
                  <a:schemeClr val="tx1">
                    <a:lumMod val="50000"/>
                    <a:lumOff val="50000"/>
                  </a:schemeClr>
                </a:solidFill>
                <a:prstDash val="sysDash"/>
                <a:tailEnd type="none" w="med" len="lg"/>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rot="5400000">
                <a:off x="72200" y="3428206"/>
                <a:ext cx="3286148"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rot="5400000">
                <a:off x="536547" y="3178173"/>
                <a:ext cx="3786214"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42910" y="200024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5400000" flipH="1" flipV="1">
                <a:off x="750067"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928662" y="1643050"/>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a:off x="1535885"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1714480" y="200024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rot="5400000" flipH="1" flipV="1">
                <a:off x="2250265"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428860" y="164305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2965439" y="182085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3143240" y="200024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rot="5400000" flipH="1" flipV="1">
                <a:off x="3679025"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3857620" y="164305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rot="5400000">
                <a:off x="4393405"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4572000" y="200024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rot="5400000" flipH="1" flipV="1">
                <a:off x="5107785" y="182164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5286380" y="164305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5400000" flipH="1" flipV="1">
                <a:off x="1250927" y="1820851"/>
                <a:ext cx="357190"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rot="5400000" flipH="1" flipV="1">
                <a:off x="1965307" y="1820851"/>
                <a:ext cx="357190"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2143108" y="1643050"/>
                <a:ext cx="285752"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1428728" y="2000240"/>
                <a:ext cx="357190"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642910" y="235743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rot="5400000">
                <a:off x="750067"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928662" y="2714620"/>
                <a:ext cx="121444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rot="5400000" flipH="1" flipV="1">
                <a:off x="1964513"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2143108" y="235743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rot="5400000">
                <a:off x="2250265"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2428860" y="2714620"/>
                <a:ext cx="114300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rot="5400000" flipH="1" flipV="1">
                <a:off x="3394067" y="253523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3571868" y="235743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3857620" y="2714620"/>
                <a:ext cx="121444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rot="5400000" flipH="1" flipV="1">
                <a:off x="4893471"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a:off x="5072066" y="235743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rot="5400000">
                <a:off x="5179223"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rot="5400000">
                <a:off x="3679819" y="253523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5357818" y="2714620"/>
                <a:ext cx="64294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nvGrpSpPr>
              <p:cNvPr id="95" name="Группа 94"/>
              <p:cNvGrpSpPr/>
              <p:nvPr/>
            </p:nvGrpSpPr>
            <p:grpSpPr>
              <a:xfrm>
                <a:off x="642910" y="3071810"/>
                <a:ext cx="5357850" cy="358778"/>
                <a:chOff x="642910" y="3071810"/>
                <a:chExt cx="5357850" cy="358778"/>
              </a:xfrm>
            </p:grpSpPr>
            <p:cxnSp>
              <p:nvCxnSpPr>
                <p:cNvPr id="77" name="Прямая соединительная линия 76"/>
                <p:cNvCxnSpPr/>
                <p:nvPr/>
              </p:nvCxnSpPr>
              <p:spPr>
                <a:xfrm>
                  <a:off x="642910" y="342900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flipV="1">
                  <a:off x="928662" y="3071810"/>
                  <a:ext cx="1214446"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2143108" y="342900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rot="5400000">
                  <a:off x="1964513" y="325040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V="1">
                  <a:off x="2428860" y="3071810"/>
                  <a:ext cx="1143008"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3571868" y="342900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flipV="1">
                  <a:off x="3857620" y="3071810"/>
                  <a:ext cx="1214446"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5072066" y="342900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rot="5400000">
                  <a:off x="4893471" y="325040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3394067" y="324961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flipV="1">
                  <a:off x="5357818" y="3214686"/>
                  <a:ext cx="642942" cy="21431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97" name="Прямая соединительная линия 96"/>
              <p:cNvCxnSpPr/>
              <p:nvPr/>
            </p:nvCxnSpPr>
            <p:spPr>
              <a:xfrm>
                <a:off x="642910" y="4143380"/>
                <a:ext cx="107157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p:cNvCxnSpPr/>
              <p:nvPr/>
            </p:nvCxnSpPr>
            <p:spPr>
              <a:xfrm rot="5400000" flipH="1" flipV="1">
                <a:off x="1535885"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rot="5400000">
                <a:off x="893725" y="3821103"/>
                <a:ext cx="2500354"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a:off x="1714480" y="3786190"/>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p:nvPr/>
            </p:nvCxnSpPr>
            <p:spPr>
              <a:xfrm rot="5400000">
                <a:off x="1964513"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a:xfrm>
                <a:off x="2143108" y="4143380"/>
                <a:ext cx="1000926"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p:cNvCxnSpPr/>
              <p:nvPr/>
            </p:nvCxnSpPr>
            <p:spPr>
              <a:xfrm rot="5400000" flipH="1" flipV="1">
                <a:off x="2965439"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a:xfrm>
                <a:off x="3144034" y="3785396"/>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rot="5400000">
                <a:off x="3394067"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a:off x="3571868" y="4143380"/>
                <a:ext cx="1000926"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rot="5400000" flipH="1" flipV="1">
                <a:off x="4394199"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a:off x="4572794" y="3785396"/>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rot="5400000">
                <a:off x="4822827"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p:nvPr/>
            </p:nvCxnSpPr>
            <p:spPr>
              <a:xfrm>
                <a:off x="5000628" y="4143380"/>
                <a:ext cx="1000926" cy="79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p:nvPr/>
            </p:nvCxnSpPr>
            <p:spPr>
              <a:xfrm rot="5400000" flipH="1" flipV="1">
                <a:off x="1250133" y="3964785"/>
                <a:ext cx="357190" cy="1588"/>
              </a:xfrm>
              <a:prstGeom prst="line">
                <a:avLst/>
              </a:prstGeom>
              <a:ln w="254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a:off x="1428728" y="3786190"/>
                <a:ext cx="357190" cy="1588"/>
              </a:xfrm>
              <a:prstGeom prst="line">
                <a:avLst/>
              </a:prstGeom>
              <a:ln w="254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p:nvPr/>
            </p:nvCxnSpPr>
            <p:spPr>
              <a:xfrm>
                <a:off x="2143108" y="1428736"/>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rot="10800000">
                <a:off x="928662" y="1428736"/>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214414" y="1142984"/>
                <a:ext cx="1143008" cy="461665"/>
              </a:xfrm>
              <a:prstGeom prst="rect">
                <a:avLst/>
              </a:prstGeom>
              <a:noFill/>
            </p:spPr>
            <p:txBody>
              <a:bodyPr wrap="square" rtlCol="0">
                <a:spAutoFit/>
              </a:bodyPr>
              <a:lstStyle/>
              <a:p>
                <a:r>
                  <a:rPr lang="en-US" sz="2400" dirty="0"/>
                  <a:t>10 </a:t>
                </a:r>
                <a:r>
                  <a:rPr lang="ru-RU" sz="2400" dirty="0"/>
                  <a:t>мс</a:t>
                </a:r>
                <a:endParaRPr lang="ru-RU" sz="2400" dirty="0"/>
              </a:p>
            </p:txBody>
          </p:sp>
          <p:cxnSp>
            <p:nvCxnSpPr>
              <p:cNvPr id="138" name="Прямая со стрелкой 137"/>
              <p:cNvCxnSpPr/>
              <p:nvPr/>
            </p:nvCxnSpPr>
            <p:spPr>
              <a:xfrm rot="10800000">
                <a:off x="1428728" y="4000504"/>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Прямая со стрелкой 138"/>
              <p:cNvCxnSpPr/>
              <p:nvPr/>
            </p:nvCxnSpPr>
            <p:spPr>
              <a:xfrm rot="10800000">
                <a:off x="1428728" y="1785926"/>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p:nvPr/>
            </p:nvCxnSpPr>
            <p:spPr>
              <a:xfrm>
                <a:off x="642910" y="4500570"/>
                <a:ext cx="5357850"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43" name="Прямая соединительная линия 142"/>
              <p:cNvCxnSpPr/>
              <p:nvPr/>
            </p:nvCxnSpPr>
            <p:spPr>
              <a:xfrm>
                <a:off x="928662" y="4857760"/>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flipV="1">
                <a:off x="1714480" y="4500570"/>
                <a:ext cx="428628"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a:off x="2143108" y="450057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p:cNvCxnSpPr/>
              <p:nvPr/>
            </p:nvCxnSpPr>
            <p:spPr>
              <a:xfrm rot="5400000">
                <a:off x="2250265"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0" name="Прямая соединительная линия 149"/>
              <p:cNvCxnSpPr/>
              <p:nvPr/>
            </p:nvCxnSpPr>
            <p:spPr>
              <a:xfrm>
                <a:off x="2428860" y="4857760"/>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flipV="1">
                <a:off x="3214678" y="4500570"/>
                <a:ext cx="428628"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2" name="Прямая соединительная линия 151"/>
              <p:cNvCxnSpPr/>
              <p:nvPr/>
            </p:nvCxnSpPr>
            <p:spPr>
              <a:xfrm>
                <a:off x="3643306" y="450057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3" name="Прямая соединительная линия 152"/>
              <p:cNvCxnSpPr/>
              <p:nvPr/>
            </p:nvCxnSpPr>
            <p:spPr>
              <a:xfrm rot="5400000">
                <a:off x="3750463"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4" name="Прямая соединительная линия 153"/>
              <p:cNvCxnSpPr/>
              <p:nvPr/>
            </p:nvCxnSpPr>
            <p:spPr>
              <a:xfrm>
                <a:off x="3929058" y="4857760"/>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5" name="Прямая соединительная линия 154"/>
              <p:cNvCxnSpPr/>
              <p:nvPr/>
            </p:nvCxnSpPr>
            <p:spPr>
              <a:xfrm flipV="1">
                <a:off x="4714876" y="4500570"/>
                <a:ext cx="428628" cy="357190"/>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6" name="Прямая соединительная линия 155"/>
              <p:cNvCxnSpPr/>
              <p:nvPr/>
            </p:nvCxnSpPr>
            <p:spPr>
              <a:xfrm>
                <a:off x="5143504" y="450057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7" name="Прямая соединительная линия 156"/>
              <p:cNvCxnSpPr/>
              <p:nvPr/>
            </p:nvCxnSpPr>
            <p:spPr>
              <a:xfrm rot="5400000">
                <a:off x="5250661"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1" name="Прямая соединительная линия 160"/>
              <p:cNvCxnSpPr/>
              <p:nvPr/>
            </p:nvCxnSpPr>
            <p:spPr>
              <a:xfrm>
                <a:off x="5429256" y="4857760"/>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3" name="Прямая соединительная линия 162"/>
              <p:cNvCxnSpPr/>
              <p:nvPr/>
            </p:nvCxnSpPr>
            <p:spPr>
              <a:xfrm>
                <a:off x="928662" y="4714884"/>
                <a:ext cx="500066"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5" name="Прямая соединительная линия 164"/>
              <p:cNvCxnSpPr/>
              <p:nvPr/>
            </p:nvCxnSpPr>
            <p:spPr>
              <a:xfrm flipV="1">
                <a:off x="1428728" y="4500570"/>
                <a:ext cx="714380" cy="214314"/>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p:cNvCxnSpPr/>
              <p:nvPr/>
            </p:nvCxnSpPr>
            <p:spPr>
              <a:xfrm rot="5400000">
                <a:off x="2035951" y="4607727"/>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p:cNvCxnSpPr/>
              <p:nvPr/>
            </p:nvCxnSpPr>
            <p:spPr>
              <a:xfrm>
                <a:off x="2143108" y="4714884"/>
                <a:ext cx="642942"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77" name="TextBox 176"/>
            <p:cNvSpPr txBox="1"/>
            <p:nvPr/>
          </p:nvSpPr>
          <p:spPr>
            <a:xfrm>
              <a:off x="1214414" y="1643050"/>
              <a:ext cx="714380" cy="461665"/>
            </a:xfrm>
            <a:prstGeom prst="rect">
              <a:avLst/>
            </a:prstGeom>
            <a:noFill/>
          </p:spPr>
          <p:txBody>
            <a:bodyPr wrap="square" rtlCol="0">
              <a:spAutoFit/>
            </a:bodyPr>
            <a:lstStyle/>
            <a:p>
              <a:r>
                <a:rPr lang="en-US" sz="2400" b="1" dirty="0"/>
                <a:t>V</a:t>
              </a:r>
              <a:r>
                <a:rPr lang="en-US" sz="2400" b="1" baseline="-25000" dirty="0"/>
                <a:t>T</a:t>
              </a:r>
              <a:endParaRPr lang="ru-RU" sz="2400" b="1" baseline="-25000" dirty="0"/>
            </a:p>
          </p:txBody>
        </p:sp>
        <p:sp>
          <p:nvSpPr>
            <p:cNvPr id="178" name="TextBox 177"/>
            <p:cNvSpPr txBox="1"/>
            <p:nvPr/>
          </p:nvSpPr>
          <p:spPr>
            <a:xfrm>
              <a:off x="1214414" y="2285992"/>
              <a:ext cx="714380" cy="461665"/>
            </a:xfrm>
            <a:prstGeom prst="rect">
              <a:avLst/>
            </a:prstGeom>
            <a:noFill/>
          </p:spPr>
          <p:txBody>
            <a:bodyPr wrap="square" rtlCol="0">
              <a:spAutoFit/>
            </a:bodyPr>
            <a:lstStyle/>
            <a:p>
              <a:r>
                <a:rPr lang="en-US" sz="2400" b="1" dirty="0"/>
                <a:t>V</a:t>
              </a:r>
              <a:r>
                <a:rPr lang="ru-RU" sz="2400" b="1" baseline="-25000" dirty="0"/>
                <a:t>Г</a:t>
              </a:r>
              <a:endParaRPr lang="ru-RU" sz="2400" b="1" baseline="-25000" dirty="0"/>
            </a:p>
          </p:txBody>
        </p:sp>
        <p:sp>
          <p:nvSpPr>
            <p:cNvPr id="179" name="TextBox 178"/>
            <p:cNvSpPr txBox="1"/>
            <p:nvPr/>
          </p:nvSpPr>
          <p:spPr>
            <a:xfrm>
              <a:off x="1214414" y="3000372"/>
              <a:ext cx="714380" cy="461665"/>
            </a:xfrm>
            <a:prstGeom prst="rect">
              <a:avLst/>
            </a:prstGeom>
            <a:noFill/>
          </p:spPr>
          <p:txBody>
            <a:bodyPr wrap="square" rtlCol="0">
              <a:spAutoFit/>
            </a:bodyPr>
            <a:lstStyle/>
            <a:p>
              <a:r>
                <a:rPr lang="en-US" sz="2400" b="1" dirty="0"/>
                <a:t>V</a:t>
              </a:r>
              <a:r>
                <a:rPr lang="ru-RU" sz="2400" b="1" baseline="-25000" dirty="0"/>
                <a:t>1</a:t>
              </a:r>
              <a:endParaRPr lang="ru-RU" sz="2400" b="1" baseline="-25000" dirty="0"/>
            </a:p>
          </p:txBody>
        </p:sp>
        <p:sp>
          <p:nvSpPr>
            <p:cNvPr id="180" name="TextBox 179"/>
            <p:cNvSpPr txBox="1"/>
            <p:nvPr/>
          </p:nvSpPr>
          <p:spPr>
            <a:xfrm>
              <a:off x="1214414" y="3714752"/>
              <a:ext cx="714380" cy="461665"/>
            </a:xfrm>
            <a:prstGeom prst="rect">
              <a:avLst/>
            </a:prstGeom>
            <a:noFill/>
          </p:spPr>
          <p:txBody>
            <a:bodyPr wrap="square" rtlCol="0">
              <a:spAutoFit/>
            </a:bodyPr>
            <a:lstStyle/>
            <a:p>
              <a:r>
                <a:rPr lang="en-US" sz="2400" b="1" dirty="0"/>
                <a:t>V</a:t>
              </a:r>
              <a:r>
                <a:rPr lang="ru-RU" sz="2400" b="1" baseline="-25000" dirty="0"/>
                <a:t>2</a:t>
              </a:r>
              <a:endParaRPr lang="ru-RU" sz="2400" b="1" baseline="-25000" dirty="0"/>
            </a:p>
          </p:txBody>
        </p:sp>
        <p:sp>
          <p:nvSpPr>
            <p:cNvPr id="181" name="TextBox 180"/>
            <p:cNvSpPr txBox="1"/>
            <p:nvPr/>
          </p:nvSpPr>
          <p:spPr>
            <a:xfrm>
              <a:off x="1214414" y="4429132"/>
              <a:ext cx="714380" cy="461665"/>
            </a:xfrm>
            <a:prstGeom prst="rect">
              <a:avLst/>
            </a:prstGeom>
            <a:noFill/>
          </p:spPr>
          <p:txBody>
            <a:bodyPr wrap="square" rtlCol="0">
              <a:spAutoFit/>
            </a:bodyPr>
            <a:lstStyle/>
            <a:p>
              <a:r>
                <a:rPr lang="en-US" sz="2400" b="1" dirty="0" err="1"/>
                <a:t>V</a:t>
              </a:r>
              <a:r>
                <a:rPr lang="en-US" sz="2400" b="1" baseline="-25000" dirty="0" err="1"/>
                <a:t>y</a:t>
              </a:r>
              <a:endParaRPr lang="ru-RU" sz="2400" b="1" baseline="-25000" dirty="0"/>
            </a:p>
          </p:txBody>
        </p:sp>
      </p:grpSp>
      <p:sp>
        <p:nvSpPr>
          <p:cNvPr id="183" name="Овал 182"/>
          <p:cNvSpPr/>
          <p:nvPr/>
        </p:nvSpPr>
        <p:spPr>
          <a:xfrm>
            <a:off x="4419600" y="3589337"/>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 name="Овал 183"/>
          <p:cNvSpPr/>
          <p:nvPr/>
        </p:nvSpPr>
        <p:spPr>
          <a:xfrm>
            <a:off x="4127486" y="3671889"/>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47671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Точный (фазовый) канал САР СД</a:t>
            </a:r>
          </a:p>
        </p:txBody>
      </p:sp>
      <p:sp>
        <p:nvSpPr>
          <p:cNvPr id="207" name="TextBox 206"/>
          <p:cNvSpPr txBox="1"/>
          <p:nvPr/>
        </p:nvSpPr>
        <p:spPr>
          <a:xfrm>
            <a:off x="2381224" y="1357299"/>
            <a:ext cx="714380" cy="461665"/>
          </a:xfrm>
          <a:prstGeom prst="rect">
            <a:avLst/>
          </a:prstGeom>
          <a:noFill/>
        </p:spPr>
        <p:txBody>
          <a:bodyPr wrap="square" rtlCol="0">
            <a:spAutoFit/>
          </a:bodyPr>
          <a:lstStyle/>
          <a:p>
            <a:r>
              <a:rPr lang="en-US" sz="2400" b="1" dirty="0"/>
              <a:t>V</a:t>
            </a:r>
            <a:r>
              <a:rPr lang="ru-RU" sz="2400" b="1" baseline="-25000" dirty="0" err="1"/>
              <a:t>д</a:t>
            </a:r>
            <a:endParaRPr lang="ru-RU" sz="2400" b="1" baseline="-25000" dirty="0"/>
          </a:p>
        </p:txBody>
      </p:sp>
      <p:grpSp>
        <p:nvGrpSpPr>
          <p:cNvPr id="214" name="Группа 213"/>
          <p:cNvGrpSpPr/>
          <p:nvPr/>
        </p:nvGrpSpPr>
        <p:grpSpPr>
          <a:xfrm>
            <a:off x="2381224" y="1571612"/>
            <a:ext cx="7429552" cy="4787140"/>
            <a:chOff x="1142976" y="1571612"/>
            <a:chExt cx="7429552" cy="4787140"/>
          </a:xfrm>
        </p:grpSpPr>
        <p:grpSp>
          <p:nvGrpSpPr>
            <p:cNvPr id="206" name="Группа 205"/>
            <p:cNvGrpSpPr/>
            <p:nvPr/>
          </p:nvGrpSpPr>
          <p:grpSpPr>
            <a:xfrm>
              <a:off x="1571604" y="1571612"/>
              <a:ext cx="7000924" cy="4787140"/>
              <a:chOff x="428596" y="1857364"/>
              <a:chExt cx="7000924" cy="4787140"/>
            </a:xfrm>
          </p:grpSpPr>
          <p:cxnSp>
            <p:nvCxnSpPr>
              <p:cNvPr id="6" name="Прямая соединительная линия 5"/>
              <p:cNvCxnSpPr/>
              <p:nvPr/>
            </p:nvCxnSpPr>
            <p:spPr>
              <a:xfrm>
                <a:off x="642910" y="2714620"/>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rot="5400000" flipH="1" flipV="1">
                <a:off x="821505"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000100" y="235743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5400000">
                <a:off x="2250265"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5400000" flipH="1" flipV="1">
                <a:off x="3679819" y="253523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858414" y="2356636"/>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rot="5400000">
                <a:off x="5108579" y="253523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2428860" y="271462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5286380" y="271462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flipH="1" flipV="1">
                <a:off x="6536545" y="253602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715140" y="235743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820775" y="3749677"/>
                <a:ext cx="3643338"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679423" y="3749677"/>
                <a:ext cx="3500462"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2072464" y="3785396"/>
                <a:ext cx="3571900"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5400000">
                <a:off x="3644100" y="3713958"/>
                <a:ext cx="3286148"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428596" y="2000240"/>
                <a:ext cx="50006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rot="16200000" flipH="1">
                <a:off x="892943"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rot="5400000" flipH="1" flipV="1">
                <a:off x="964381"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1071538" y="2000240"/>
                <a:ext cx="128588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2500298" y="2000240"/>
                <a:ext cx="128588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6200000" flipH="1">
                <a:off x="3750463"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rot="5400000" flipH="1" flipV="1">
                <a:off x="3821901"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3929058" y="2000240"/>
                <a:ext cx="128588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5357818" y="2000240"/>
                <a:ext cx="128588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16200000" flipH="1">
                <a:off x="6607983"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rot="5400000" flipH="1" flipV="1">
                <a:off x="6679421" y="2035959"/>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6786578" y="2000240"/>
                <a:ext cx="64294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rot="5400000" flipH="1" flipV="1">
                <a:off x="2321703" y="1893083"/>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rot="16200000" flipV="1">
                <a:off x="2393141" y="1893083"/>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rot="5400000" flipH="1" flipV="1">
                <a:off x="5179223" y="1893083"/>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rot="16200000" flipV="1">
                <a:off x="5250661" y="1893083"/>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rot="5400000">
                <a:off x="821505"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rot="16200000" flipV="1">
                <a:off x="750067"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rot="5400000">
                <a:off x="3679025"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rot="16200000" flipV="1">
                <a:off x="3607587"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rot="5400000">
                <a:off x="6536545"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rot="16200000" flipV="1">
                <a:off x="6465107" y="2035959"/>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rot="16200000" flipV="1">
                <a:off x="2250265" y="1893083"/>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rot="5400000">
                <a:off x="2178827" y="1893083"/>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rot="16200000" flipV="1">
                <a:off x="5107785" y="1893083"/>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rot="5400000">
                <a:off x="5036347" y="1893083"/>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rot="5400000">
                <a:off x="-570742" y="3713958"/>
                <a:ext cx="2857520" cy="1588"/>
              </a:xfrm>
              <a:prstGeom prst="line">
                <a:avLst/>
              </a:prstGeom>
              <a:ln w="25400">
                <a:solidFill>
                  <a:schemeClr val="accent1">
                    <a:lumMod val="75000"/>
                  </a:schemeClr>
                </a:solidFill>
                <a:prstDash val="sysDash"/>
                <a:tailEnd type="none" w="med" len="lg"/>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rot="5400000">
                <a:off x="858018" y="3499644"/>
                <a:ext cx="2857520" cy="1588"/>
              </a:xfrm>
              <a:prstGeom prst="line">
                <a:avLst/>
              </a:prstGeom>
              <a:ln w="25400">
                <a:solidFill>
                  <a:schemeClr val="accent1">
                    <a:lumMod val="75000"/>
                  </a:schemeClr>
                </a:solidFill>
                <a:prstDash val="sysDash"/>
                <a:tailEnd type="none" w="med" len="lg"/>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rot="10800000">
                <a:off x="857224" y="2571744"/>
                <a:ext cx="285752" cy="1588"/>
              </a:xfrm>
              <a:prstGeom prst="straightConnector1">
                <a:avLst/>
              </a:prstGeom>
              <a:ln w="25400">
                <a:solidFill>
                  <a:schemeClr val="tx1">
                    <a:lumMod val="95000"/>
                    <a:lumOff val="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642910" y="3429000"/>
                <a:ext cx="85725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rot="5400000" flipH="1" flipV="1">
                <a:off x="1321571" y="325040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1500166" y="307181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rot="5400000">
                <a:off x="2750331" y="325040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rot="5400000" flipH="1" flipV="1">
                <a:off x="4179885" y="324961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4358480" y="3071016"/>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rot="5400000">
                <a:off x="5608645" y="324961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2928926" y="342900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5786446" y="342900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rot="5400000" flipH="1" flipV="1">
                <a:off x="7036611" y="325040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rot="5400000">
                <a:off x="-285784" y="4857760"/>
                <a:ext cx="3571900"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rot="5400000">
                <a:off x="2572530" y="4856966"/>
                <a:ext cx="3571900"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rot="10800000">
                <a:off x="1357290" y="3286124"/>
                <a:ext cx="285752" cy="1588"/>
              </a:xfrm>
              <a:prstGeom prst="straightConnector1">
                <a:avLst/>
              </a:prstGeom>
              <a:ln w="25400">
                <a:solidFill>
                  <a:schemeClr val="tx1">
                    <a:lumMod val="95000"/>
                    <a:lumOff val="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rot="5400000">
                <a:off x="-392147" y="4822041"/>
                <a:ext cx="3499668" cy="794"/>
              </a:xfrm>
              <a:prstGeom prst="line">
                <a:avLst/>
              </a:prstGeom>
              <a:ln w="25400">
                <a:solidFill>
                  <a:schemeClr val="accent1">
                    <a:lumMod val="75000"/>
                  </a:schemeClr>
                </a:solidFill>
                <a:prstDash val="sysDash"/>
                <a:tailEnd type="none" w="med" len="lg"/>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p:nvPr/>
            </p:nvCxnSpPr>
            <p:spPr>
              <a:xfrm>
                <a:off x="1000100" y="3143248"/>
                <a:ext cx="500066" cy="1588"/>
              </a:xfrm>
              <a:prstGeom prst="straightConnector1">
                <a:avLst/>
              </a:prstGeom>
              <a:ln w="25400">
                <a:solidFill>
                  <a:schemeClr val="tx1">
                    <a:lumMod val="95000"/>
                    <a:lumOff val="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071538" y="2643182"/>
                <a:ext cx="571504" cy="461665"/>
              </a:xfrm>
              <a:prstGeom prst="rect">
                <a:avLst/>
              </a:prstGeom>
              <a:noFill/>
            </p:spPr>
            <p:txBody>
              <a:bodyPr wrap="square" rtlCol="0">
                <a:spAutoFit/>
              </a:bodyPr>
              <a:lstStyle/>
              <a:p>
                <a:r>
                  <a:rPr lang="el-GR" sz="2400" dirty="0"/>
                  <a:t>Δ</a:t>
                </a:r>
                <a:r>
                  <a:rPr lang="en-US" sz="2400" dirty="0"/>
                  <a:t>t</a:t>
                </a:r>
                <a:r>
                  <a:rPr lang="en-US" sz="2400" baseline="-25000" dirty="0"/>
                  <a:t>1</a:t>
                </a:r>
                <a:endParaRPr lang="ru-RU" sz="2400" baseline="-25000" dirty="0"/>
              </a:p>
            </p:txBody>
          </p:sp>
          <p:cxnSp>
            <p:nvCxnSpPr>
              <p:cNvPr id="101" name="Прямая соединительная линия 100"/>
              <p:cNvCxnSpPr/>
              <p:nvPr/>
            </p:nvCxnSpPr>
            <p:spPr>
              <a:xfrm>
                <a:off x="642910" y="4143380"/>
                <a:ext cx="100013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rot="5400000" flipH="1" flipV="1">
                <a:off x="1464447"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a:off x="1643042" y="378619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a:xfrm rot="5400000">
                <a:off x="2893207"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rot="5400000" flipH="1" flipV="1">
                <a:off x="4322761"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p:nvPr/>
            </p:nvCxnSpPr>
            <p:spPr>
              <a:xfrm>
                <a:off x="4501356" y="3785396"/>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p:nvPr/>
            </p:nvCxnSpPr>
            <p:spPr>
              <a:xfrm rot="5400000">
                <a:off x="5751521" y="3963991"/>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a:xfrm>
                <a:off x="3071802" y="414338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p:nvPr/>
            </p:nvCxnSpPr>
            <p:spPr>
              <a:xfrm>
                <a:off x="5929322" y="414338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a:xfrm rot="5400000" flipH="1" flipV="1">
                <a:off x="7179487" y="396478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11" name="Прямая со стрелкой 110"/>
              <p:cNvCxnSpPr/>
              <p:nvPr/>
            </p:nvCxnSpPr>
            <p:spPr>
              <a:xfrm rot="10800000">
                <a:off x="1500166" y="4000504"/>
                <a:ext cx="285752" cy="1588"/>
              </a:xfrm>
              <a:prstGeom prst="straightConnector1">
                <a:avLst/>
              </a:prstGeom>
              <a:ln w="25400">
                <a:solidFill>
                  <a:schemeClr val="tx1">
                    <a:lumMod val="95000"/>
                    <a:lumOff val="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2" name="Прямая со стрелкой 111"/>
              <p:cNvCxnSpPr/>
              <p:nvPr/>
            </p:nvCxnSpPr>
            <p:spPr>
              <a:xfrm>
                <a:off x="1000100" y="3857628"/>
                <a:ext cx="642942" cy="1588"/>
              </a:xfrm>
              <a:prstGeom prst="straightConnector1">
                <a:avLst/>
              </a:prstGeom>
              <a:ln w="25400">
                <a:solidFill>
                  <a:schemeClr val="tx1">
                    <a:lumMod val="95000"/>
                    <a:lumOff val="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928662" y="3429000"/>
                <a:ext cx="571504" cy="461665"/>
              </a:xfrm>
              <a:prstGeom prst="rect">
                <a:avLst/>
              </a:prstGeom>
              <a:noFill/>
            </p:spPr>
            <p:txBody>
              <a:bodyPr wrap="square" rtlCol="0">
                <a:spAutoFit/>
              </a:bodyPr>
              <a:lstStyle/>
              <a:p>
                <a:r>
                  <a:rPr lang="el-GR" sz="2400" dirty="0"/>
                  <a:t>Δ</a:t>
                </a:r>
                <a:r>
                  <a:rPr lang="en-US" sz="2400" dirty="0"/>
                  <a:t>t</a:t>
                </a:r>
                <a:r>
                  <a:rPr lang="en-US" sz="2400" baseline="-25000" dirty="0"/>
                  <a:t>2</a:t>
                </a:r>
                <a:endParaRPr lang="ru-RU" sz="2400" baseline="-25000" dirty="0"/>
              </a:p>
            </p:txBody>
          </p:sp>
          <p:cxnSp>
            <p:nvCxnSpPr>
              <p:cNvPr id="115" name="Прямая соединительная линия 114"/>
              <p:cNvCxnSpPr/>
              <p:nvPr/>
            </p:nvCxnSpPr>
            <p:spPr>
              <a:xfrm rot="5400000">
                <a:off x="285720" y="5286388"/>
                <a:ext cx="2714644"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grpSp>
            <p:nvGrpSpPr>
              <p:cNvPr id="135" name="Группа 134"/>
              <p:cNvGrpSpPr/>
              <p:nvPr/>
            </p:nvGrpSpPr>
            <p:grpSpPr>
              <a:xfrm>
                <a:off x="714348" y="4500570"/>
                <a:ext cx="6715172" cy="358778"/>
                <a:chOff x="714348" y="4500570"/>
                <a:chExt cx="6715172" cy="358778"/>
              </a:xfrm>
            </p:grpSpPr>
            <p:cxnSp>
              <p:nvCxnSpPr>
                <p:cNvPr id="118" name="Прямая соединительная линия 117"/>
                <p:cNvCxnSpPr/>
                <p:nvPr/>
              </p:nvCxnSpPr>
              <p:spPr>
                <a:xfrm>
                  <a:off x="714348" y="4857760"/>
                  <a:ext cx="78581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rot="5400000" flipH="1" flipV="1">
                  <a:off x="1321571"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p:nvPr/>
              </p:nvCxnSpPr>
              <p:spPr>
                <a:xfrm>
                  <a:off x="1500166" y="4500570"/>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rot="5400000">
                  <a:off x="1464447"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a:off x="1643042" y="4857760"/>
                  <a:ext cx="271464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a:xfrm rot="5400000" flipH="1" flipV="1">
                  <a:off x="4179091"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a:off x="4357686" y="4500570"/>
                  <a:ext cx="142876"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rot="5400000">
                  <a:off x="4321967" y="4679165"/>
                  <a:ext cx="35719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p:nvPr/>
              </p:nvCxnSpPr>
              <p:spPr>
                <a:xfrm>
                  <a:off x="4500562" y="4857760"/>
                  <a:ext cx="292895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grpSp>
            <p:nvGrpSpPr>
              <p:cNvPr id="153" name="Группа 152"/>
              <p:cNvGrpSpPr/>
              <p:nvPr/>
            </p:nvGrpSpPr>
            <p:grpSpPr>
              <a:xfrm>
                <a:off x="714348" y="5143512"/>
                <a:ext cx="6715172" cy="430216"/>
                <a:chOff x="714348" y="5143512"/>
                <a:chExt cx="6715172" cy="430216"/>
              </a:xfrm>
            </p:grpSpPr>
            <p:cxnSp>
              <p:nvCxnSpPr>
                <p:cNvPr id="137" name="Прямая соединительная линия 136"/>
                <p:cNvCxnSpPr/>
                <p:nvPr/>
              </p:nvCxnSpPr>
              <p:spPr>
                <a:xfrm>
                  <a:off x="714348" y="5572140"/>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p:cNvCxnSpPr/>
                <p:nvPr/>
              </p:nvCxnSpPr>
              <p:spPr>
                <a:xfrm flipV="1">
                  <a:off x="1000100" y="5143512"/>
                  <a:ext cx="1428760" cy="42862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p:nvPr/>
              </p:nvCxnSpPr>
              <p:spPr>
                <a:xfrm rot="5400000">
                  <a:off x="2214546" y="5357826"/>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3" name="Прямая соединительная линия 142"/>
                <p:cNvCxnSpPr/>
                <p:nvPr/>
              </p:nvCxnSpPr>
              <p:spPr>
                <a:xfrm>
                  <a:off x="2428860" y="557214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flipV="1">
                  <a:off x="3857620" y="5143512"/>
                  <a:ext cx="1428760" cy="42862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rot="5400000">
                  <a:off x="5072066" y="5357826"/>
                  <a:ext cx="428628"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p:cNvCxnSpPr/>
                <p:nvPr/>
              </p:nvCxnSpPr>
              <p:spPr>
                <a:xfrm>
                  <a:off x="5286380" y="5572140"/>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flipV="1">
                  <a:off x="6715140" y="5286388"/>
                  <a:ext cx="714380" cy="285752"/>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155" name="Прямая соединительная линия 154"/>
              <p:cNvCxnSpPr/>
              <p:nvPr/>
            </p:nvCxnSpPr>
            <p:spPr>
              <a:xfrm rot="5400000">
                <a:off x="1179489" y="4678371"/>
                <a:ext cx="357190"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7" name="Прямая соединительная линия 156"/>
              <p:cNvCxnSpPr/>
              <p:nvPr/>
            </p:nvCxnSpPr>
            <p:spPr>
              <a:xfrm>
                <a:off x="1358084" y="4499776"/>
                <a:ext cx="142082" cy="794"/>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6" name="Прямая соединительная линия 165"/>
              <p:cNvCxnSpPr/>
              <p:nvPr/>
            </p:nvCxnSpPr>
            <p:spPr>
              <a:xfrm rot="5400000">
                <a:off x="1284265" y="4678371"/>
                <a:ext cx="357190"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69" name="Овал 168"/>
              <p:cNvSpPr/>
              <p:nvPr/>
            </p:nvSpPr>
            <p:spPr>
              <a:xfrm>
                <a:off x="1364456" y="5386387"/>
                <a:ext cx="114324" cy="114287"/>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Овал 169"/>
              <p:cNvSpPr/>
              <p:nvPr/>
            </p:nvSpPr>
            <p:spPr>
              <a:xfrm>
                <a:off x="1516877" y="5338748"/>
                <a:ext cx="114324" cy="114287"/>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Овал 170"/>
              <p:cNvSpPr/>
              <p:nvPr/>
            </p:nvSpPr>
            <p:spPr>
              <a:xfrm>
                <a:off x="4369593" y="5343525"/>
                <a:ext cx="114324" cy="114287"/>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2" name="Прямая соединительная линия 171"/>
              <p:cNvCxnSpPr/>
              <p:nvPr/>
            </p:nvCxnSpPr>
            <p:spPr>
              <a:xfrm rot="5400000">
                <a:off x="3250397" y="5393545"/>
                <a:ext cx="2500330"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74" name="Прямая соединительная линия 173"/>
              <p:cNvCxnSpPr/>
              <p:nvPr/>
            </p:nvCxnSpPr>
            <p:spPr>
              <a:xfrm>
                <a:off x="714348" y="5929330"/>
                <a:ext cx="6715172" cy="1588"/>
              </a:xfrm>
              <a:prstGeom prst="line">
                <a:avLst/>
              </a:prstGeom>
              <a:ln w="25400">
                <a:solidFill>
                  <a:schemeClr val="tx1">
                    <a:lumMod val="50000"/>
                    <a:lumOff val="50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86" name="Прямая соединительная линия 185"/>
              <p:cNvCxnSpPr/>
              <p:nvPr/>
            </p:nvCxnSpPr>
            <p:spPr>
              <a:xfrm>
                <a:off x="785786" y="628652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4" name="Прямая соединительная линия 193"/>
              <p:cNvCxnSpPr/>
              <p:nvPr/>
            </p:nvCxnSpPr>
            <p:spPr>
              <a:xfrm flipV="1">
                <a:off x="1500166" y="6215082"/>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6" name="Прямая соединительная линия 195"/>
              <p:cNvCxnSpPr/>
              <p:nvPr/>
            </p:nvCxnSpPr>
            <p:spPr>
              <a:xfrm>
                <a:off x="1643042" y="6215082"/>
                <a:ext cx="271464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7" name="Прямая соединительная линия 196"/>
              <p:cNvCxnSpPr/>
              <p:nvPr/>
            </p:nvCxnSpPr>
            <p:spPr>
              <a:xfrm flipV="1">
                <a:off x="4357686" y="6143644"/>
                <a:ext cx="142876" cy="7143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9" name="Прямая соединительная линия 198"/>
              <p:cNvCxnSpPr/>
              <p:nvPr/>
            </p:nvCxnSpPr>
            <p:spPr>
              <a:xfrm>
                <a:off x="4500562" y="6143644"/>
                <a:ext cx="285752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1" name="Прямая соединительная линия 200"/>
              <p:cNvCxnSpPr/>
              <p:nvPr/>
            </p:nvCxnSpPr>
            <p:spPr>
              <a:xfrm>
                <a:off x="1357290" y="6215082"/>
                <a:ext cx="142876"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3" name="Прямая соединительная линия 202"/>
              <p:cNvCxnSpPr/>
              <p:nvPr/>
            </p:nvCxnSpPr>
            <p:spPr>
              <a:xfrm>
                <a:off x="1500166" y="6215082"/>
                <a:ext cx="142876" cy="7143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5" name="Прямая соединительная линия 204"/>
              <p:cNvCxnSpPr/>
              <p:nvPr/>
            </p:nvCxnSpPr>
            <p:spPr>
              <a:xfrm>
                <a:off x="1643042" y="6286520"/>
                <a:ext cx="2714644" cy="1588"/>
              </a:xfrm>
              <a:prstGeom prst="line">
                <a:avLst/>
              </a:prstGeom>
              <a:ln w="38100">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08" name="TextBox 207"/>
            <p:cNvSpPr txBox="1"/>
            <p:nvPr/>
          </p:nvSpPr>
          <p:spPr>
            <a:xfrm>
              <a:off x="1142976" y="2000240"/>
              <a:ext cx="714380" cy="461665"/>
            </a:xfrm>
            <a:prstGeom prst="rect">
              <a:avLst/>
            </a:prstGeom>
            <a:noFill/>
          </p:spPr>
          <p:txBody>
            <a:bodyPr wrap="square" rtlCol="0">
              <a:spAutoFit/>
            </a:bodyPr>
            <a:lstStyle/>
            <a:p>
              <a:r>
                <a:rPr lang="en-US" sz="2400" b="1" dirty="0"/>
                <a:t>V</a:t>
              </a:r>
              <a:r>
                <a:rPr lang="ru-RU" sz="2400" b="1" baseline="-25000" dirty="0"/>
                <a:t>1</a:t>
              </a:r>
              <a:endParaRPr lang="ru-RU" sz="2400" b="1" baseline="-25000" dirty="0"/>
            </a:p>
          </p:txBody>
        </p:sp>
        <p:sp>
          <p:nvSpPr>
            <p:cNvPr id="209" name="TextBox 208"/>
            <p:cNvSpPr txBox="1"/>
            <p:nvPr/>
          </p:nvSpPr>
          <p:spPr>
            <a:xfrm>
              <a:off x="1142976" y="2714620"/>
              <a:ext cx="714380" cy="461665"/>
            </a:xfrm>
            <a:prstGeom prst="rect">
              <a:avLst/>
            </a:prstGeom>
            <a:noFill/>
          </p:spPr>
          <p:txBody>
            <a:bodyPr wrap="square" rtlCol="0">
              <a:spAutoFit/>
            </a:bodyPr>
            <a:lstStyle/>
            <a:p>
              <a:r>
                <a:rPr lang="en-US" sz="2400" b="1" dirty="0"/>
                <a:t>V</a:t>
              </a:r>
              <a:r>
                <a:rPr lang="ru-RU" sz="2400" b="1" baseline="-25000" dirty="0"/>
                <a:t>2</a:t>
              </a:r>
              <a:endParaRPr lang="ru-RU" sz="2400" b="1" baseline="-25000" dirty="0"/>
            </a:p>
          </p:txBody>
        </p:sp>
        <p:sp>
          <p:nvSpPr>
            <p:cNvPr id="210" name="TextBox 209"/>
            <p:cNvSpPr txBox="1"/>
            <p:nvPr/>
          </p:nvSpPr>
          <p:spPr>
            <a:xfrm>
              <a:off x="1142976" y="3429000"/>
              <a:ext cx="714380" cy="461665"/>
            </a:xfrm>
            <a:prstGeom prst="rect">
              <a:avLst/>
            </a:prstGeom>
            <a:noFill/>
          </p:spPr>
          <p:txBody>
            <a:bodyPr wrap="square" rtlCol="0">
              <a:spAutoFit/>
            </a:bodyPr>
            <a:lstStyle/>
            <a:p>
              <a:r>
                <a:rPr lang="en-US" sz="2400" b="1" dirty="0"/>
                <a:t>V</a:t>
              </a:r>
              <a:r>
                <a:rPr lang="ru-RU" sz="2400" b="1" baseline="-25000" dirty="0"/>
                <a:t>3</a:t>
              </a:r>
              <a:endParaRPr lang="ru-RU" sz="2400" b="1" baseline="-25000" dirty="0"/>
            </a:p>
          </p:txBody>
        </p:sp>
        <p:sp>
          <p:nvSpPr>
            <p:cNvPr id="211" name="TextBox 210"/>
            <p:cNvSpPr txBox="1"/>
            <p:nvPr/>
          </p:nvSpPr>
          <p:spPr>
            <a:xfrm>
              <a:off x="1142976" y="4143380"/>
              <a:ext cx="714380" cy="461665"/>
            </a:xfrm>
            <a:prstGeom prst="rect">
              <a:avLst/>
            </a:prstGeom>
            <a:noFill/>
          </p:spPr>
          <p:txBody>
            <a:bodyPr wrap="square" rtlCol="0">
              <a:spAutoFit/>
            </a:bodyPr>
            <a:lstStyle/>
            <a:p>
              <a:r>
                <a:rPr lang="en-US" sz="2400" b="1" dirty="0"/>
                <a:t>V</a:t>
              </a:r>
              <a:r>
                <a:rPr lang="el-GR" sz="2400" b="1" baseline="-25000" dirty="0">
                  <a:latin typeface="Times New Roman"/>
                  <a:cs typeface="Times New Roman"/>
                </a:rPr>
                <a:t>φ</a:t>
              </a:r>
              <a:endParaRPr lang="ru-RU" sz="2400" b="1" baseline="-25000" dirty="0"/>
            </a:p>
          </p:txBody>
        </p:sp>
        <p:sp>
          <p:nvSpPr>
            <p:cNvPr id="212" name="TextBox 211"/>
            <p:cNvSpPr txBox="1"/>
            <p:nvPr/>
          </p:nvSpPr>
          <p:spPr>
            <a:xfrm>
              <a:off x="1142976" y="4857760"/>
              <a:ext cx="714380" cy="461665"/>
            </a:xfrm>
            <a:prstGeom prst="rect">
              <a:avLst/>
            </a:prstGeom>
            <a:noFill/>
          </p:spPr>
          <p:txBody>
            <a:bodyPr wrap="square" rtlCol="0">
              <a:spAutoFit/>
            </a:bodyPr>
            <a:lstStyle/>
            <a:p>
              <a:r>
                <a:rPr lang="en-US" sz="2400" b="1" dirty="0"/>
                <a:t>V</a:t>
              </a:r>
              <a:r>
                <a:rPr lang="ru-RU" sz="2400" b="1" baseline="-25000" dirty="0">
                  <a:latin typeface="Times New Roman"/>
                  <a:cs typeface="Times New Roman"/>
                </a:rPr>
                <a:t>ТР</a:t>
              </a:r>
              <a:endParaRPr lang="ru-RU" sz="2400" b="1" baseline="-25000" dirty="0"/>
            </a:p>
          </p:txBody>
        </p:sp>
        <p:sp>
          <p:nvSpPr>
            <p:cNvPr id="213" name="TextBox 212"/>
            <p:cNvSpPr txBox="1"/>
            <p:nvPr/>
          </p:nvSpPr>
          <p:spPr>
            <a:xfrm>
              <a:off x="1142976" y="5572140"/>
              <a:ext cx="714380" cy="461665"/>
            </a:xfrm>
            <a:prstGeom prst="rect">
              <a:avLst/>
            </a:prstGeom>
            <a:noFill/>
          </p:spPr>
          <p:txBody>
            <a:bodyPr wrap="square" rtlCol="0">
              <a:spAutoFit/>
            </a:bodyPr>
            <a:lstStyle/>
            <a:p>
              <a:r>
                <a:rPr lang="en-US" sz="2400" b="1" dirty="0"/>
                <a:t>V</a:t>
              </a:r>
              <a:r>
                <a:rPr lang="el-GR" sz="2400" b="1" baseline="-25000" dirty="0">
                  <a:latin typeface="Times New Roman"/>
                  <a:cs typeface="Times New Roman"/>
                </a:rPr>
                <a:t>φ</a:t>
              </a:r>
              <a:r>
                <a:rPr lang="ru-RU" sz="2400" b="1" baseline="-25000" dirty="0">
                  <a:latin typeface="Times New Roman"/>
                  <a:cs typeface="Times New Roman"/>
                </a:rPr>
                <a:t>Г</a:t>
              </a:r>
              <a:endParaRPr lang="ru-RU" sz="2400" b="1" baseline="-25000" dirty="0"/>
            </a:p>
          </p:txBody>
        </p:sp>
      </p:grpSp>
    </p:spTree>
    <p:extLst>
      <p:ext uri="{BB962C8B-B14F-4D97-AF65-F5344CB8AC3E}">
        <p14:creationId xmlns:p14="http://schemas.microsoft.com/office/powerpoint/2010/main" val="993274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428736"/>
            <a:ext cx="8229600" cy="5000660"/>
          </a:xfrm>
        </p:spPr>
        <p:txBody>
          <a:bodyPr>
            <a:normAutofit/>
          </a:bodyPr>
          <a:lstStyle/>
          <a:p>
            <a:pPr>
              <a:buNone/>
            </a:pPr>
            <a:r>
              <a:rPr lang="en-US" dirty="0" smtClean="0"/>
              <a:t>CLV – Constant Linear Velocity</a:t>
            </a:r>
          </a:p>
          <a:p>
            <a:pPr>
              <a:buNone/>
            </a:pPr>
            <a:r>
              <a:rPr lang="en-US" dirty="0" smtClean="0"/>
              <a:t>ω – const</a:t>
            </a:r>
          </a:p>
          <a:p>
            <a:pPr>
              <a:buNone/>
            </a:pPr>
            <a:r>
              <a:rPr lang="en-US" dirty="0" smtClean="0"/>
              <a:t>CAV – Constant Angular Velocity</a:t>
            </a:r>
          </a:p>
          <a:p>
            <a:pPr>
              <a:spcAft>
                <a:spcPts val="600"/>
              </a:spcAft>
              <a:buNone/>
            </a:pPr>
            <a:r>
              <a:rPr lang="ru-RU" b="1" dirty="0" smtClean="0"/>
              <a:t>Запись электронным лучом.</a:t>
            </a:r>
          </a:p>
          <a:p>
            <a:pPr indent="15875">
              <a:buNone/>
            </a:pPr>
            <a:r>
              <a:rPr lang="ru-RU" dirty="0" smtClean="0"/>
              <a:t>Фоторезистивный слой – акриловая смола, пленка </a:t>
            </a:r>
            <a:r>
              <a:rPr lang="en-US" dirty="0" smtClean="0"/>
              <a:t>SO</a:t>
            </a:r>
            <a:r>
              <a:rPr lang="en-US" baseline="-25000" dirty="0" smtClean="0"/>
              <a:t>2</a:t>
            </a:r>
            <a:r>
              <a:rPr lang="en-US" dirty="0" smtClean="0"/>
              <a:t>. </a:t>
            </a:r>
            <a:r>
              <a:rPr lang="ru-RU" dirty="0" smtClean="0"/>
              <a:t>Диаметр пита ~ 0,25 мкм.</a:t>
            </a:r>
          </a:p>
          <a:p>
            <a:pPr>
              <a:spcAft>
                <a:spcPts val="600"/>
              </a:spcAft>
              <a:buNone/>
            </a:pPr>
            <a:r>
              <a:rPr lang="ru-RU" b="1" dirty="0" smtClean="0"/>
              <a:t>Механическая запись.</a:t>
            </a:r>
          </a:p>
          <a:p>
            <a:pPr indent="15875">
              <a:buNone/>
            </a:pPr>
            <a:r>
              <a:rPr lang="ru-RU" dirty="0" smtClean="0"/>
              <a:t>Поливинилхлорид 0,12 мм. Алмазная игла с пьезоэлектрическим элементом.</a:t>
            </a:r>
          </a:p>
          <a:p>
            <a:pPr>
              <a:spcAft>
                <a:spcPts val="600"/>
              </a:spcAft>
              <a:buNone/>
            </a:pPr>
            <a:r>
              <a:rPr lang="ru-RU" b="1" dirty="0" smtClean="0"/>
              <a:t>Запись на диски с кристаллическим аморфным слоем.</a:t>
            </a:r>
          </a:p>
          <a:p>
            <a:pPr>
              <a:spcAft>
                <a:spcPts val="600"/>
              </a:spcAft>
              <a:buNone/>
            </a:pPr>
            <a:r>
              <a:rPr lang="ru-RU" b="1" dirty="0" smtClean="0"/>
              <a:t>Запись на диски с термомагнитным эффектом.</a:t>
            </a:r>
            <a:endParaRPr lang="ru-RU" b="1" dirty="0"/>
          </a:p>
        </p:txBody>
      </p:sp>
      <p:sp>
        <p:nvSpPr>
          <p:cNvPr id="5"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r>
              <a:rPr lang="ru-RU" sz="2800" b="1" dirty="0"/>
              <a:t>Видеопроигрыватели</a:t>
            </a:r>
          </a:p>
        </p:txBody>
      </p:sp>
    </p:spTree>
    <p:extLst>
      <p:ext uri="{BB962C8B-B14F-4D97-AF65-F5344CB8AC3E}">
        <p14:creationId xmlns:p14="http://schemas.microsoft.com/office/powerpoint/2010/main" val="3199988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4429132"/>
            <a:ext cx="4143404" cy="2214578"/>
          </a:xfrm>
        </p:spPr>
        <p:txBody>
          <a:bodyPr>
            <a:normAutofit fontScale="77500" lnSpcReduction="20000"/>
          </a:bodyPr>
          <a:lstStyle/>
          <a:p>
            <a:pPr>
              <a:buNone/>
            </a:pPr>
            <a:r>
              <a:rPr lang="ru-RU" dirty="0" smtClean="0"/>
              <a:t>1 – лазер</a:t>
            </a:r>
          </a:p>
          <a:p>
            <a:pPr>
              <a:buNone/>
            </a:pPr>
            <a:r>
              <a:rPr lang="ru-RU" dirty="0" smtClean="0"/>
              <a:t>2 – оптический модулятор</a:t>
            </a:r>
          </a:p>
          <a:p>
            <a:pPr>
              <a:buNone/>
            </a:pPr>
            <a:r>
              <a:rPr lang="ru-RU" dirty="0" smtClean="0"/>
              <a:t>3 – оптическая система</a:t>
            </a:r>
          </a:p>
          <a:p>
            <a:pPr>
              <a:buNone/>
            </a:pPr>
            <a:r>
              <a:rPr lang="ru-RU" dirty="0" smtClean="0"/>
              <a:t>4 – головка записи</a:t>
            </a:r>
          </a:p>
          <a:p>
            <a:pPr>
              <a:buNone/>
            </a:pPr>
            <a:r>
              <a:rPr lang="ru-RU" dirty="0" smtClean="0"/>
              <a:t>5 – привод фокусирующей системы</a:t>
            </a:r>
          </a:p>
          <a:p>
            <a:pPr marL="266700" indent="-266700">
              <a:buNone/>
            </a:pPr>
            <a:r>
              <a:rPr lang="ru-RU" dirty="0" smtClean="0"/>
              <a:t>6 – механизм линейного перемещения головки записи</a:t>
            </a:r>
          </a:p>
        </p:txBody>
      </p:sp>
      <p:grpSp>
        <p:nvGrpSpPr>
          <p:cNvPr id="56" name="Группа 55"/>
          <p:cNvGrpSpPr/>
          <p:nvPr/>
        </p:nvGrpSpPr>
        <p:grpSpPr>
          <a:xfrm>
            <a:off x="3095604" y="1500174"/>
            <a:ext cx="5715040" cy="3071834"/>
            <a:chOff x="1714480" y="1428736"/>
            <a:chExt cx="5715040" cy="3071834"/>
          </a:xfrm>
        </p:grpSpPr>
        <p:sp>
          <p:nvSpPr>
            <p:cNvPr id="5" name="Скругленный прямоугольник 4"/>
            <p:cNvSpPr/>
            <p:nvPr/>
          </p:nvSpPr>
          <p:spPr>
            <a:xfrm>
              <a:off x="4572000" y="1428736"/>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5</a:t>
              </a:r>
              <a:endParaRPr lang="ru-RU" sz="2600" b="1" dirty="0">
                <a:solidFill>
                  <a:schemeClr val="tx1"/>
                </a:solidFill>
              </a:endParaRPr>
            </a:p>
          </p:txBody>
        </p:sp>
        <p:sp>
          <p:nvSpPr>
            <p:cNvPr id="7" name="Скругленный прямоугольник 6"/>
            <p:cNvSpPr/>
            <p:nvPr/>
          </p:nvSpPr>
          <p:spPr>
            <a:xfrm>
              <a:off x="5143504" y="228599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4</a:t>
              </a:r>
              <a:endParaRPr lang="ru-RU" sz="2600" b="1" dirty="0">
                <a:solidFill>
                  <a:schemeClr val="tx1"/>
                </a:solidFill>
              </a:endParaRPr>
            </a:p>
          </p:txBody>
        </p:sp>
        <p:sp>
          <p:nvSpPr>
            <p:cNvPr id="8" name="Скругленный прямоугольник 7"/>
            <p:cNvSpPr/>
            <p:nvPr/>
          </p:nvSpPr>
          <p:spPr>
            <a:xfrm>
              <a:off x="6215074" y="228599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6</a:t>
              </a:r>
              <a:endParaRPr lang="ru-RU" sz="2600" b="1" dirty="0">
                <a:solidFill>
                  <a:schemeClr val="tx1"/>
                </a:solidFill>
              </a:endParaRPr>
            </a:p>
          </p:txBody>
        </p:sp>
        <p:sp>
          <p:nvSpPr>
            <p:cNvPr id="9" name="Стрелка вправо 8"/>
            <p:cNvSpPr/>
            <p:nvPr/>
          </p:nvSpPr>
          <p:spPr>
            <a:xfrm>
              <a:off x="4572000" y="2500306"/>
              <a:ext cx="571504" cy="142876"/>
            </a:xfrm>
            <a:prstGeom prst="rightArrow">
              <a:avLst>
                <a:gd name="adj1" fmla="val 50000"/>
                <a:gd name="adj2" fmla="val 96666"/>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4000496" y="228599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3</a:t>
              </a:r>
              <a:endParaRPr lang="ru-RU" sz="2600" b="1" dirty="0">
                <a:solidFill>
                  <a:schemeClr val="tx1"/>
                </a:solidFill>
              </a:endParaRPr>
            </a:p>
          </p:txBody>
        </p:sp>
        <p:cxnSp>
          <p:nvCxnSpPr>
            <p:cNvPr id="11" name="Shape 10"/>
            <p:cNvCxnSpPr>
              <a:stCxn id="6" idx="0"/>
              <a:endCxn id="5" idx="1"/>
            </p:cNvCxnSpPr>
            <p:nvPr/>
          </p:nvCxnSpPr>
          <p:spPr>
            <a:xfrm rot="5400000" flipH="1" flipV="1">
              <a:off x="4143372" y="1857364"/>
              <a:ext cx="571504"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hape 12"/>
            <p:cNvCxnSpPr>
              <a:stCxn id="5" idx="3"/>
              <a:endCxn id="7" idx="0"/>
            </p:cNvCxnSpPr>
            <p:nvPr/>
          </p:nvCxnSpPr>
          <p:spPr>
            <a:xfrm>
              <a:off x="5143504" y="1714488"/>
              <a:ext cx="285752" cy="571504"/>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8" idx="1"/>
              <a:endCxn id="7" idx="3"/>
            </p:cNvCxnSpPr>
            <p:nvPr/>
          </p:nvCxnSpPr>
          <p:spPr>
            <a:xfrm rot="10800000">
              <a:off x="5715008" y="2571744"/>
              <a:ext cx="500066"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Стрелка вправо 16"/>
            <p:cNvSpPr/>
            <p:nvPr/>
          </p:nvSpPr>
          <p:spPr>
            <a:xfrm>
              <a:off x="3428992" y="2500306"/>
              <a:ext cx="571504" cy="142876"/>
            </a:xfrm>
            <a:prstGeom prst="rightArrow">
              <a:avLst>
                <a:gd name="adj1" fmla="val 50000"/>
                <a:gd name="adj2" fmla="val 98889"/>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2857488" y="228599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2</a:t>
              </a:r>
              <a:endParaRPr lang="ru-RU" sz="2600" b="1" dirty="0">
                <a:solidFill>
                  <a:schemeClr val="tx1"/>
                </a:solidFill>
              </a:endParaRPr>
            </a:p>
          </p:txBody>
        </p:sp>
        <p:sp>
          <p:nvSpPr>
            <p:cNvPr id="19" name="Стрелка вправо 18"/>
            <p:cNvSpPr/>
            <p:nvPr/>
          </p:nvSpPr>
          <p:spPr>
            <a:xfrm>
              <a:off x="2285984" y="2500306"/>
              <a:ext cx="571504" cy="142876"/>
            </a:xfrm>
            <a:prstGeom prst="rightArrow">
              <a:avLst>
                <a:gd name="adj1" fmla="val 50000"/>
                <a:gd name="adj2" fmla="val 85555"/>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p:cNvSpPr/>
            <p:nvPr/>
          </p:nvSpPr>
          <p:spPr>
            <a:xfrm>
              <a:off x="1714480" y="2285992"/>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1</a:t>
              </a:r>
              <a:endParaRPr lang="ru-RU" sz="2600" b="1" dirty="0">
                <a:solidFill>
                  <a:schemeClr val="tx1"/>
                </a:solidFill>
              </a:endParaRPr>
            </a:p>
          </p:txBody>
        </p:sp>
        <p:sp>
          <p:nvSpPr>
            <p:cNvPr id="21" name="Скругленный прямоугольник 20"/>
            <p:cNvSpPr/>
            <p:nvPr/>
          </p:nvSpPr>
          <p:spPr>
            <a:xfrm>
              <a:off x="4000496" y="3143248"/>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9</a:t>
              </a:r>
              <a:endParaRPr lang="ru-RU" sz="2600" b="1" dirty="0">
                <a:solidFill>
                  <a:schemeClr val="tx1"/>
                </a:solidFill>
              </a:endParaRPr>
            </a:p>
          </p:txBody>
        </p:sp>
        <p:sp>
          <p:nvSpPr>
            <p:cNvPr id="22" name="Стрелка вправо 21"/>
            <p:cNvSpPr/>
            <p:nvPr/>
          </p:nvSpPr>
          <p:spPr>
            <a:xfrm rot="5400000">
              <a:off x="5297491" y="2917823"/>
              <a:ext cx="263529" cy="142876"/>
            </a:xfrm>
            <a:prstGeom prst="rightArrow">
              <a:avLst>
                <a:gd name="adj1" fmla="val 50000"/>
                <a:gd name="adj2" fmla="val 92222"/>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кругленный прямоугольник 22"/>
            <p:cNvSpPr/>
            <p:nvPr/>
          </p:nvSpPr>
          <p:spPr>
            <a:xfrm>
              <a:off x="5143504" y="3143248"/>
              <a:ext cx="1571636" cy="71438"/>
            </a:xfrm>
            <a:prstGeom prst="roundRect">
              <a:avLst/>
            </a:prstGeom>
            <a:solidFill>
              <a:schemeClr val="tx1">
                <a:lumMod val="50000"/>
                <a:lumOff val="50000"/>
              </a:schemeClr>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25" name="Прямая соединительная линия 24"/>
            <p:cNvCxnSpPr>
              <a:stCxn id="23" idx="2"/>
            </p:cNvCxnSpPr>
            <p:nvPr/>
          </p:nvCxnSpPr>
          <p:spPr>
            <a:xfrm rot="5400000">
              <a:off x="5822165" y="3321843"/>
              <a:ext cx="214314" cy="1588"/>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sp>
          <p:nvSpPr>
            <p:cNvPr id="28" name="Скругленный прямоугольник 27"/>
            <p:cNvSpPr/>
            <p:nvPr/>
          </p:nvSpPr>
          <p:spPr>
            <a:xfrm>
              <a:off x="5643570" y="3429000"/>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solidFill>
                    <a:schemeClr val="tx1"/>
                  </a:solidFill>
                </a:rPr>
                <a:t>10</a:t>
              </a:r>
              <a:endParaRPr lang="ru-RU" sz="2200" b="1" dirty="0">
                <a:solidFill>
                  <a:schemeClr val="tx1"/>
                </a:solidFill>
              </a:endParaRPr>
            </a:p>
          </p:txBody>
        </p:sp>
        <p:sp>
          <p:nvSpPr>
            <p:cNvPr id="29" name="Скругленный прямоугольник 28"/>
            <p:cNvSpPr/>
            <p:nvPr/>
          </p:nvSpPr>
          <p:spPr>
            <a:xfrm>
              <a:off x="6858016" y="3429000"/>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solidFill>
                    <a:schemeClr val="tx1"/>
                  </a:solidFill>
                </a:rPr>
                <a:t>11</a:t>
              </a:r>
              <a:endParaRPr lang="ru-RU" sz="2200" b="1" dirty="0">
                <a:solidFill>
                  <a:schemeClr val="tx1"/>
                </a:solidFill>
              </a:endParaRPr>
            </a:p>
          </p:txBody>
        </p:sp>
        <p:cxnSp>
          <p:nvCxnSpPr>
            <p:cNvPr id="31" name="Shape 30"/>
            <p:cNvCxnSpPr>
              <a:stCxn id="29" idx="0"/>
              <a:endCxn id="8" idx="3"/>
            </p:cNvCxnSpPr>
            <p:nvPr/>
          </p:nvCxnSpPr>
          <p:spPr>
            <a:xfrm rot="16200000" flipV="1">
              <a:off x="6536545" y="2821777"/>
              <a:ext cx="857256" cy="357190"/>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29" idx="1"/>
              <a:endCxn id="28" idx="3"/>
            </p:cNvCxnSpPr>
            <p:nvPr/>
          </p:nvCxnSpPr>
          <p:spPr>
            <a:xfrm rot="10800000">
              <a:off x="6215074" y="3714752"/>
              <a:ext cx="64294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Скругленный прямоугольник 33"/>
            <p:cNvSpPr/>
            <p:nvPr/>
          </p:nvSpPr>
          <p:spPr>
            <a:xfrm>
              <a:off x="2857488" y="3143248"/>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8</a:t>
              </a:r>
              <a:endParaRPr lang="ru-RU" sz="2600" b="1" dirty="0">
                <a:solidFill>
                  <a:schemeClr val="tx1"/>
                </a:solidFill>
              </a:endParaRPr>
            </a:p>
          </p:txBody>
        </p:sp>
        <p:sp>
          <p:nvSpPr>
            <p:cNvPr id="35" name="Скругленный прямоугольник 34"/>
            <p:cNvSpPr/>
            <p:nvPr/>
          </p:nvSpPr>
          <p:spPr>
            <a:xfrm>
              <a:off x="1714480" y="3143248"/>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7</a:t>
              </a:r>
              <a:endParaRPr lang="ru-RU" sz="2600" b="1" dirty="0">
                <a:solidFill>
                  <a:schemeClr val="tx1"/>
                </a:solidFill>
              </a:endParaRPr>
            </a:p>
          </p:txBody>
        </p:sp>
        <p:sp>
          <p:nvSpPr>
            <p:cNvPr id="36" name="Скругленный прямоугольник 35"/>
            <p:cNvSpPr/>
            <p:nvPr/>
          </p:nvSpPr>
          <p:spPr>
            <a:xfrm>
              <a:off x="2857488" y="3929066"/>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solidFill>
                    <a:schemeClr val="tx1"/>
                  </a:solidFill>
                </a:rPr>
                <a:t>12</a:t>
              </a:r>
              <a:endParaRPr lang="ru-RU" sz="2200" b="1" dirty="0">
                <a:solidFill>
                  <a:schemeClr val="tx1"/>
                </a:solidFill>
              </a:endParaRPr>
            </a:p>
          </p:txBody>
        </p:sp>
        <p:sp>
          <p:nvSpPr>
            <p:cNvPr id="37" name="Скругленный прямоугольник 36"/>
            <p:cNvSpPr/>
            <p:nvPr/>
          </p:nvSpPr>
          <p:spPr>
            <a:xfrm>
              <a:off x="4572000" y="3929066"/>
              <a:ext cx="57150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solidFill>
                    <a:schemeClr val="tx1"/>
                  </a:solidFill>
                </a:rPr>
                <a:t>13</a:t>
              </a:r>
              <a:endParaRPr lang="ru-RU" sz="2200" b="1" dirty="0">
                <a:solidFill>
                  <a:schemeClr val="tx1"/>
                </a:solidFill>
              </a:endParaRPr>
            </a:p>
          </p:txBody>
        </p:sp>
        <p:cxnSp>
          <p:nvCxnSpPr>
            <p:cNvPr id="40" name="Shape 39"/>
            <p:cNvCxnSpPr>
              <a:stCxn id="37" idx="0"/>
              <a:endCxn id="21" idx="3"/>
            </p:cNvCxnSpPr>
            <p:nvPr/>
          </p:nvCxnSpPr>
          <p:spPr>
            <a:xfrm rot="16200000" flipV="1">
              <a:off x="4464843" y="3536157"/>
              <a:ext cx="500066" cy="285752"/>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41"/>
            <p:cNvCxnSpPr>
              <a:stCxn id="37" idx="3"/>
              <a:endCxn id="29" idx="2"/>
            </p:cNvCxnSpPr>
            <p:nvPr/>
          </p:nvCxnSpPr>
          <p:spPr>
            <a:xfrm flipV="1">
              <a:off x="5143504" y="4000504"/>
              <a:ext cx="2000264" cy="214314"/>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stCxn id="36" idx="0"/>
              <a:endCxn id="34" idx="2"/>
            </p:cNvCxnSpPr>
            <p:nvPr/>
          </p:nvCxnSpPr>
          <p:spPr>
            <a:xfrm rot="5400000" flipH="1" flipV="1">
              <a:off x="3036083" y="3821909"/>
              <a:ext cx="21431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a:stCxn id="34" idx="0"/>
              <a:endCxn id="18" idx="2"/>
            </p:cNvCxnSpPr>
            <p:nvPr/>
          </p:nvCxnSpPr>
          <p:spPr>
            <a:xfrm rot="5400000" flipH="1" flipV="1">
              <a:off x="3000364" y="3000372"/>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a:stCxn id="35" idx="3"/>
              <a:endCxn id="34" idx="1"/>
            </p:cNvCxnSpPr>
            <p:nvPr/>
          </p:nvCxnSpPr>
          <p:spPr>
            <a:xfrm>
              <a:off x="2285984" y="3429000"/>
              <a:ext cx="57150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a:stCxn id="21" idx="1"/>
              <a:endCxn id="34" idx="3"/>
            </p:cNvCxnSpPr>
            <p:nvPr/>
          </p:nvCxnSpPr>
          <p:spPr>
            <a:xfrm rot="10800000">
              <a:off x="3428992" y="3429000"/>
              <a:ext cx="571504"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a:stCxn id="37" idx="1"/>
              <a:endCxn id="36" idx="3"/>
            </p:cNvCxnSpPr>
            <p:nvPr/>
          </p:nvCxnSpPr>
          <p:spPr>
            <a:xfrm rot="10800000">
              <a:off x="3428992" y="4214818"/>
              <a:ext cx="114300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7" name="Содержимое 2"/>
          <p:cNvSpPr txBox="1">
            <a:spLocks/>
          </p:cNvSpPr>
          <p:nvPr/>
        </p:nvSpPr>
        <p:spPr>
          <a:xfrm>
            <a:off x="6667504" y="4429132"/>
            <a:ext cx="3857652" cy="2214578"/>
          </a:xfrm>
          <a:prstGeom prst="rect">
            <a:avLst/>
          </a:prstGeom>
        </p:spPr>
        <p:txBody>
          <a:bodyPr vert="horz" lIns="91440" tIns="45720" rIns="91440" bIns="45720" rtlCol="0">
            <a:normAutofit fontScale="62500" lnSpcReduction="20000"/>
          </a:bodyPr>
          <a:lstStyle/>
          <a:p>
            <a:pPr marL="342900" indent="-342900">
              <a:spcBef>
                <a:spcPct val="20000"/>
              </a:spcBef>
              <a:defRPr/>
            </a:pPr>
            <a:r>
              <a:rPr lang="ru-RU" sz="3200" dirty="0"/>
              <a:t>7 – источник звука</a:t>
            </a:r>
          </a:p>
          <a:p>
            <a:pPr marL="342900" indent="-342900">
              <a:spcBef>
                <a:spcPct val="20000"/>
              </a:spcBef>
              <a:defRPr/>
            </a:pPr>
            <a:r>
              <a:rPr lang="ru-RU" sz="3200" dirty="0"/>
              <a:t>8 – кодирующее устройство</a:t>
            </a:r>
          </a:p>
          <a:p>
            <a:pPr marL="342900" indent="-342900">
              <a:spcBef>
                <a:spcPct val="20000"/>
              </a:spcBef>
              <a:defRPr/>
            </a:pPr>
            <a:r>
              <a:rPr lang="ru-RU" sz="3200" dirty="0"/>
              <a:t>9 – генератор нумерации кадров</a:t>
            </a:r>
          </a:p>
          <a:p>
            <a:pPr marL="342900" indent="-342900">
              <a:spcBef>
                <a:spcPct val="20000"/>
              </a:spcBef>
              <a:defRPr/>
            </a:pPr>
            <a:r>
              <a:rPr lang="ru-RU" sz="3200" dirty="0"/>
              <a:t>10 – двигатель диска</a:t>
            </a:r>
          </a:p>
          <a:p>
            <a:pPr marL="342900" indent="-342900">
              <a:spcBef>
                <a:spcPct val="20000"/>
              </a:spcBef>
              <a:defRPr/>
            </a:pPr>
            <a:r>
              <a:rPr lang="ru-RU" sz="3200" dirty="0"/>
              <a:t>11 – САР головки записи</a:t>
            </a:r>
          </a:p>
          <a:p>
            <a:pPr marL="342900" indent="-342900">
              <a:spcBef>
                <a:spcPct val="20000"/>
              </a:spcBef>
              <a:defRPr/>
            </a:pPr>
            <a:r>
              <a:rPr lang="ru-RU" sz="3200" dirty="0"/>
              <a:t>12 – источник изображения</a:t>
            </a:r>
          </a:p>
          <a:p>
            <a:pPr marL="342900" indent="-342900">
              <a:spcBef>
                <a:spcPct val="20000"/>
              </a:spcBef>
              <a:defRPr/>
            </a:pPr>
            <a:r>
              <a:rPr lang="ru-RU" sz="3200" dirty="0"/>
              <a:t>13 - синхронизатор</a:t>
            </a:r>
            <a:endParaRPr lang="ru-RU" sz="3200" dirty="0"/>
          </a:p>
        </p:txBody>
      </p:sp>
      <p:sp>
        <p:nvSpPr>
          <p:cNvPr id="58"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spcBef>
                <a:spcPct val="0"/>
              </a:spcBef>
              <a:defRPr/>
            </a:pPr>
            <a:r>
              <a:rPr lang="ru-RU" sz="2800" b="1" dirty="0"/>
              <a:t>Структурная схема оптического устройства записи изображения на видеодиск</a:t>
            </a:r>
          </a:p>
        </p:txBody>
      </p:sp>
    </p:spTree>
    <p:extLst>
      <p:ext uri="{BB962C8B-B14F-4D97-AF65-F5344CB8AC3E}">
        <p14:creationId xmlns:p14="http://schemas.microsoft.com/office/powerpoint/2010/main" val="571138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643051"/>
            <a:ext cx="8229600" cy="4525963"/>
          </a:xfrm>
        </p:spPr>
        <p:txBody>
          <a:bodyPr/>
          <a:lstStyle/>
          <a:p>
            <a:pPr lvl="0">
              <a:buNone/>
            </a:pPr>
            <a:r>
              <a:rPr lang="ru-RU" sz="2200" dirty="0"/>
              <a:t>Отраженный световой поток</a:t>
            </a:r>
          </a:p>
          <a:p>
            <a:pPr lvl="0">
              <a:buNone/>
            </a:pPr>
            <a:r>
              <a:rPr lang="en-US" sz="2600" dirty="0"/>
              <a:t>LOR</a:t>
            </a:r>
            <a:r>
              <a:rPr lang="ru-RU" sz="2600" dirty="0"/>
              <a:t> – </a:t>
            </a:r>
            <a:r>
              <a:rPr lang="en-US" sz="2600" dirty="0"/>
              <a:t>Laser Optical Reflective</a:t>
            </a:r>
          </a:p>
          <a:p>
            <a:pPr lvl="0">
              <a:buNone/>
            </a:pPr>
            <a:r>
              <a:rPr lang="ru-RU" sz="2600" b="1" dirty="0"/>
              <a:t>С применением одного фотоприемника</a:t>
            </a:r>
          </a:p>
          <a:p>
            <a:endParaRPr lang="ru-RU" b="1" dirty="0"/>
          </a:p>
        </p:txBody>
      </p:sp>
      <p:grpSp>
        <p:nvGrpSpPr>
          <p:cNvPr id="60" name="Группа 59"/>
          <p:cNvGrpSpPr/>
          <p:nvPr/>
        </p:nvGrpSpPr>
        <p:grpSpPr>
          <a:xfrm>
            <a:off x="2452662" y="3071810"/>
            <a:ext cx="3363702" cy="3215504"/>
            <a:chOff x="2285984" y="3429794"/>
            <a:chExt cx="3363702" cy="3215504"/>
          </a:xfrm>
        </p:grpSpPr>
        <p:sp>
          <p:nvSpPr>
            <p:cNvPr id="8" name="Прямоугольник 7"/>
            <p:cNvSpPr/>
            <p:nvPr/>
          </p:nvSpPr>
          <p:spPr>
            <a:xfrm>
              <a:off x="2428860" y="4143380"/>
              <a:ext cx="714380" cy="71438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p:cNvCxnSpPr/>
            <p:nvPr/>
          </p:nvCxnSpPr>
          <p:spPr>
            <a:xfrm rot="5400000" flipH="1" flipV="1">
              <a:off x="2428860" y="4143380"/>
              <a:ext cx="714380" cy="714380"/>
            </a:xfrm>
            <a:prstGeom prst="line">
              <a:avLst/>
            </a:prstGeom>
            <a:ln w="508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5400000">
              <a:off x="1928794" y="4071942"/>
              <a:ext cx="128588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a:off x="2464579" y="3893347"/>
              <a:ext cx="92869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stealth" w="med" len="lg"/>
            </a:ln>
          </p:spPr>
          <p:style>
            <a:lnRef idx="1">
              <a:schemeClr val="accent1"/>
            </a:lnRef>
            <a:fillRef idx="0">
              <a:schemeClr val="accent1"/>
            </a:fillRef>
            <a:effectRef idx="0">
              <a:schemeClr val="accent1"/>
            </a:effectRef>
            <a:fontRef idx="minor">
              <a:schemeClr val="tx1"/>
            </a:fontRef>
          </p:style>
        </p:cxnSp>
        <p:grpSp>
          <p:nvGrpSpPr>
            <p:cNvPr id="17" name="Группа 16"/>
            <p:cNvGrpSpPr/>
            <p:nvPr/>
          </p:nvGrpSpPr>
          <p:grpSpPr>
            <a:xfrm rot="5400000">
              <a:off x="2607455" y="4964917"/>
              <a:ext cx="285752" cy="928694"/>
              <a:chOff x="3143240" y="5286388"/>
              <a:chExt cx="464017" cy="1221231"/>
            </a:xfrm>
          </p:grpSpPr>
          <p:sp>
            <p:nvSpPr>
              <p:cNvPr id="15" name="Дуга 14"/>
              <p:cNvSpPr/>
              <p:nvPr/>
            </p:nvSpPr>
            <p:spPr>
              <a:xfrm>
                <a:off x="3143240" y="5286388"/>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Дуга 15"/>
              <p:cNvSpPr/>
              <p:nvPr/>
            </p:nvSpPr>
            <p:spPr>
              <a:xfrm rot="10800000">
                <a:off x="3178629" y="5293173"/>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19" name="Прямая соединительная линия 18"/>
            <p:cNvCxnSpPr/>
            <p:nvPr/>
          </p:nvCxnSpPr>
          <p:spPr>
            <a:xfrm rot="5400000">
              <a:off x="2143108" y="5000636"/>
              <a:ext cx="714380" cy="142876"/>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w="med" len="lg"/>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6200000" flipH="1">
              <a:off x="2107389" y="5750735"/>
              <a:ext cx="1000132" cy="357190"/>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rot="16200000" flipH="1">
              <a:off x="2464579" y="4822041"/>
              <a:ext cx="1071570"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rot="5400000">
              <a:off x="2428860" y="5786454"/>
              <a:ext cx="1000132" cy="285752"/>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non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16200000" flipH="1">
              <a:off x="2357422" y="5786454"/>
              <a:ext cx="428628"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2732657" y="5806521"/>
              <a:ext cx="430651" cy="104764"/>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grpSp>
          <p:nvGrpSpPr>
            <p:cNvPr id="42" name="Группа 41"/>
            <p:cNvGrpSpPr/>
            <p:nvPr/>
          </p:nvGrpSpPr>
          <p:grpSpPr>
            <a:xfrm>
              <a:off x="2428860" y="6429396"/>
              <a:ext cx="2143140" cy="215902"/>
              <a:chOff x="2428860" y="6429396"/>
              <a:chExt cx="2143140" cy="215902"/>
            </a:xfrm>
          </p:grpSpPr>
          <p:cxnSp>
            <p:nvCxnSpPr>
              <p:cNvPr id="33" name="Прямая соединительная линия 32"/>
              <p:cNvCxnSpPr/>
              <p:nvPr/>
            </p:nvCxnSpPr>
            <p:spPr>
              <a:xfrm>
                <a:off x="2428860" y="6429396"/>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rot="5400000">
                <a:off x="3036083" y="6536553"/>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3143240" y="664371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rot="5400000" flipH="1" flipV="1">
                <a:off x="3750463" y="6536553"/>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3857620" y="6429396"/>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44" name="Прямая со стрелкой 43"/>
            <p:cNvCxnSpPr/>
            <p:nvPr/>
          </p:nvCxnSpPr>
          <p:spPr>
            <a:xfrm>
              <a:off x="2928926" y="4357694"/>
              <a:ext cx="92869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2571736" y="4714884"/>
              <a:ext cx="128588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arrow"/>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3857620" y="4143380"/>
              <a:ext cx="357190" cy="71438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0" name="Прямая со стрелкой 49"/>
            <p:cNvCxnSpPr>
              <a:stCxn id="48" idx="3"/>
            </p:cNvCxnSpPr>
            <p:nvPr/>
          </p:nvCxnSpPr>
          <p:spPr>
            <a:xfrm>
              <a:off x="4214810" y="4500570"/>
              <a:ext cx="35719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3" name="Группа 52"/>
            <p:cNvGrpSpPr/>
            <p:nvPr/>
          </p:nvGrpSpPr>
          <p:grpSpPr>
            <a:xfrm>
              <a:off x="4572000" y="4143380"/>
              <a:ext cx="714380" cy="785818"/>
              <a:chOff x="4822033" y="4107661"/>
              <a:chExt cx="714380" cy="785818"/>
            </a:xfrm>
          </p:grpSpPr>
          <p:sp>
            <p:nvSpPr>
              <p:cNvPr id="51" name="Равнобедренный треугольник 50"/>
              <p:cNvSpPr/>
              <p:nvPr/>
            </p:nvSpPr>
            <p:spPr>
              <a:xfrm rot="5400000">
                <a:off x="4786314" y="4143380"/>
                <a:ext cx="785818" cy="714380"/>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Равнобедренный треугольник 51"/>
              <p:cNvSpPr/>
              <p:nvPr/>
            </p:nvSpPr>
            <p:spPr>
              <a:xfrm rot="5400000">
                <a:off x="4893471" y="4321975"/>
                <a:ext cx="285752" cy="214314"/>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55" name="Прямая соединительная линия 54"/>
            <p:cNvCxnSpPr>
              <a:stCxn id="51" idx="0"/>
            </p:cNvCxnSpPr>
            <p:nvPr/>
          </p:nvCxnSpPr>
          <p:spPr>
            <a:xfrm>
              <a:off x="5286380" y="4536289"/>
              <a:ext cx="363306" cy="305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14744" y="3643314"/>
              <a:ext cx="714380" cy="461665"/>
            </a:xfrm>
            <a:prstGeom prst="rect">
              <a:avLst/>
            </a:prstGeom>
            <a:noFill/>
          </p:spPr>
          <p:txBody>
            <a:bodyPr wrap="square" rtlCol="0">
              <a:spAutoFit/>
            </a:bodyPr>
            <a:lstStyle/>
            <a:p>
              <a:r>
                <a:rPr lang="ru-RU" sz="2400" dirty="0"/>
                <a:t>ФП</a:t>
              </a:r>
              <a:endParaRPr lang="ru-RU" sz="2400" dirty="0"/>
            </a:p>
          </p:txBody>
        </p:sp>
        <p:sp>
          <p:nvSpPr>
            <p:cNvPr id="57" name="TextBox 56"/>
            <p:cNvSpPr txBox="1"/>
            <p:nvPr/>
          </p:nvSpPr>
          <p:spPr>
            <a:xfrm>
              <a:off x="3000364" y="3643314"/>
              <a:ext cx="571504" cy="461665"/>
            </a:xfrm>
            <a:prstGeom prst="rect">
              <a:avLst/>
            </a:prstGeom>
            <a:noFill/>
          </p:spPr>
          <p:txBody>
            <a:bodyPr wrap="square" rtlCol="0">
              <a:spAutoFit/>
            </a:bodyPr>
            <a:lstStyle/>
            <a:p>
              <a:r>
                <a:rPr lang="ru-RU" sz="2400" dirty="0"/>
                <a:t>СК</a:t>
              </a:r>
              <a:endParaRPr lang="ru-RU" sz="2400" dirty="0"/>
            </a:p>
          </p:txBody>
        </p:sp>
        <p:sp>
          <p:nvSpPr>
            <p:cNvPr id="58" name="TextBox 57"/>
            <p:cNvSpPr txBox="1"/>
            <p:nvPr/>
          </p:nvSpPr>
          <p:spPr>
            <a:xfrm>
              <a:off x="3786182" y="5929330"/>
              <a:ext cx="857256" cy="461665"/>
            </a:xfrm>
            <a:prstGeom prst="rect">
              <a:avLst/>
            </a:prstGeom>
            <a:noFill/>
          </p:spPr>
          <p:txBody>
            <a:bodyPr wrap="square" rtlCol="0">
              <a:spAutoFit/>
            </a:bodyPr>
            <a:lstStyle/>
            <a:p>
              <a:r>
                <a:rPr lang="ru-RU" sz="2400" dirty="0"/>
                <a:t>Диск</a:t>
              </a:r>
              <a:endParaRPr lang="ru-RU" sz="2400" dirty="0"/>
            </a:p>
          </p:txBody>
        </p:sp>
        <p:sp>
          <p:nvSpPr>
            <p:cNvPr id="59" name="TextBox 58"/>
            <p:cNvSpPr txBox="1"/>
            <p:nvPr/>
          </p:nvSpPr>
          <p:spPr>
            <a:xfrm>
              <a:off x="3143240" y="5430058"/>
              <a:ext cx="1571636" cy="461665"/>
            </a:xfrm>
            <a:prstGeom prst="rect">
              <a:avLst/>
            </a:prstGeom>
            <a:noFill/>
          </p:spPr>
          <p:txBody>
            <a:bodyPr wrap="square" rtlCol="0">
              <a:spAutoFit/>
            </a:bodyPr>
            <a:lstStyle/>
            <a:p>
              <a:r>
                <a:rPr lang="ru-RU" sz="2400" dirty="0"/>
                <a:t>Объектив</a:t>
              </a:r>
              <a:endParaRPr lang="ru-RU" sz="2400" dirty="0"/>
            </a:p>
          </p:txBody>
        </p:sp>
      </p:grpSp>
      <p:grpSp>
        <p:nvGrpSpPr>
          <p:cNvPr id="87" name="Группа 86"/>
          <p:cNvGrpSpPr/>
          <p:nvPr/>
        </p:nvGrpSpPr>
        <p:grpSpPr>
          <a:xfrm>
            <a:off x="6167439" y="3143248"/>
            <a:ext cx="3121501" cy="2428892"/>
            <a:chOff x="4593771" y="4071942"/>
            <a:chExt cx="3121501" cy="2428892"/>
          </a:xfrm>
        </p:grpSpPr>
        <p:cxnSp>
          <p:nvCxnSpPr>
            <p:cNvPr id="62" name="Прямая со стрелкой 61"/>
            <p:cNvCxnSpPr/>
            <p:nvPr/>
          </p:nvCxnSpPr>
          <p:spPr>
            <a:xfrm rot="5400000" flipH="1" flipV="1">
              <a:off x="5286380" y="4857760"/>
              <a:ext cx="1428760"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a:off x="4643438" y="5572140"/>
              <a:ext cx="278608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500694" y="4071942"/>
              <a:ext cx="714380" cy="461665"/>
            </a:xfrm>
            <a:prstGeom prst="rect">
              <a:avLst/>
            </a:prstGeom>
            <a:noFill/>
          </p:spPr>
          <p:txBody>
            <a:bodyPr wrap="square" rtlCol="0">
              <a:spAutoFit/>
            </a:bodyPr>
            <a:lstStyle/>
            <a:p>
              <a:r>
                <a:rPr lang="en-US" sz="2400" dirty="0"/>
                <a:t>U</a:t>
              </a:r>
              <a:endParaRPr lang="ru-RU" sz="2400" dirty="0"/>
            </a:p>
          </p:txBody>
        </p:sp>
        <p:sp>
          <p:nvSpPr>
            <p:cNvPr id="66" name="TextBox 65"/>
            <p:cNvSpPr txBox="1"/>
            <p:nvPr/>
          </p:nvSpPr>
          <p:spPr>
            <a:xfrm>
              <a:off x="7000892" y="5572140"/>
              <a:ext cx="714380" cy="461665"/>
            </a:xfrm>
            <a:prstGeom prst="rect">
              <a:avLst/>
            </a:prstGeom>
            <a:noFill/>
          </p:spPr>
          <p:txBody>
            <a:bodyPr wrap="square" rtlCol="0">
              <a:spAutoFit/>
            </a:bodyPr>
            <a:lstStyle/>
            <a:p>
              <a:pPr algn="ctr"/>
              <a:r>
                <a:rPr lang="en-US" sz="2400" i="1" dirty="0"/>
                <a:t>x</a:t>
              </a:r>
              <a:endParaRPr lang="ru-RU" sz="2400" i="1" dirty="0"/>
            </a:p>
          </p:txBody>
        </p:sp>
        <p:cxnSp>
          <p:nvCxnSpPr>
            <p:cNvPr id="68" name="Прямая соединительная линия 67"/>
            <p:cNvCxnSpPr/>
            <p:nvPr/>
          </p:nvCxnSpPr>
          <p:spPr>
            <a:xfrm rot="5400000">
              <a:off x="4464049" y="5322107"/>
              <a:ext cx="1643868" cy="794"/>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rot="5400000">
              <a:off x="5857884" y="5286388"/>
              <a:ext cx="1714512"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rot="5400000">
              <a:off x="5251455" y="5749941"/>
              <a:ext cx="1500198"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grpSp>
          <p:nvGrpSpPr>
            <p:cNvPr id="81" name="Группа 80"/>
            <p:cNvGrpSpPr/>
            <p:nvPr/>
          </p:nvGrpSpPr>
          <p:grpSpPr>
            <a:xfrm>
              <a:off x="4714876" y="5929330"/>
              <a:ext cx="2571768" cy="287340"/>
              <a:chOff x="4714876" y="5929330"/>
              <a:chExt cx="2571768" cy="287340"/>
            </a:xfrm>
          </p:grpSpPr>
          <p:cxnSp>
            <p:nvCxnSpPr>
              <p:cNvPr id="73" name="Прямая соединительная линия 72"/>
              <p:cNvCxnSpPr/>
              <p:nvPr/>
            </p:nvCxnSpPr>
            <p:spPr>
              <a:xfrm>
                <a:off x="4714876" y="5929330"/>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rot="5400000">
                <a:off x="5143504" y="6072206"/>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5286380" y="6215082"/>
                <a:ext cx="142876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rot="5400000" flipH="1" flipV="1">
                <a:off x="6572264" y="6072206"/>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6715140" y="5929330"/>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83" name="Полилиния 82"/>
            <p:cNvSpPr/>
            <p:nvPr/>
          </p:nvSpPr>
          <p:spPr>
            <a:xfrm>
              <a:off x="4593771" y="4659086"/>
              <a:ext cx="2623458" cy="914400"/>
            </a:xfrm>
            <a:custGeom>
              <a:avLst/>
              <a:gdLst>
                <a:gd name="connsiteX0" fmla="*/ 0 w 2623458"/>
                <a:gd name="connsiteY0" fmla="*/ 914400 h 914400"/>
                <a:gd name="connsiteX1" fmla="*/ 261258 w 2623458"/>
                <a:gd name="connsiteY1" fmla="*/ 849085 h 914400"/>
                <a:gd name="connsiteX2" fmla="*/ 391886 w 2623458"/>
                <a:gd name="connsiteY2" fmla="*/ 707571 h 914400"/>
                <a:gd name="connsiteX3" fmla="*/ 522515 w 2623458"/>
                <a:gd name="connsiteY3" fmla="*/ 283028 h 914400"/>
                <a:gd name="connsiteX4" fmla="*/ 696686 w 2623458"/>
                <a:gd name="connsiteY4" fmla="*/ 54428 h 914400"/>
                <a:gd name="connsiteX5" fmla="*/ 859972 w 2623458"/>
                <a:gd name="connsiteY5" fmla="*/ 228600 h 914400"/>
                <a:gd name="connsiteX6" fmla="*/ 1012372 w 2623458"/>
                <a:gd name="connsiteY6" fmla="*/ 511628 h 914400"/>
                <a:gd name="connsiteX7" fmla="*/ 1153886 w 2623458"/>
                <a:gd name="connsiteY7" fmla="*/ 631371 h 914400"/>
                <a:gd name="connsiteX8" fmla="*/ 1415143 w 2623458"/>
                <a:gd name="connsiteY8" fmla="*/ 696685 h 914400"/>
                <a:gd name="connsiteX9" fmla="*/ 1676400 w 2623458"/>
                <a:gd name="connsiteY9" fmla="*/ 620485 h 914400"/>
                <a:gd name="connsiteX10" fmla="*/ 1796143 w 2623458"/>
                <a:gd name="connsiteY10" fmla="*/ 522514 h 914400"/>
                <a:gd name="connsiteX11" fmla="*/ 1981200 w 2623458"/>
                <a:gd name="connsiteY11" fmla="*/ 195943 h 914400"/>
                <a:gd name="connsiteX12" fmla="*/ 2111829 w 2623458"/>
                <a:gd name="connsiteY12" fmla="*/ 0 h 914400"/>
                <a:gd name="connsiteX13" fmla="*/ 2264229 w 2623458"/>
                <a:gd name="connsiteY13" fmla="*/ 195943 h 914400"/>
                <a:gd name="connsiteX14" fmla="*/ 2405743 w 2623458"/>
                <a:gd name="connsiteY14" fmla="*/ 609600 h 914400"/>
                <a:gd name="connsiteX15" fmla="*/ 2481943 w 2623458"/>
                <a:gd name="connsiteY15" fmla="*/ 794657 h 914400"/>
                <a:gd name="connsiteX16" fmla="*/ 2623458 w 2623458"/>
                <a:gd name="connsiteY16" fmla="*/ 870857 h 914400"/>
                <a:gd name="connsiteX0" fmla="*/ 0 w 2623458"/>
                <a:gd name="connsiteY0" fmla="*/ 914400 h 914400"/>
                <a:gd name="connsiteX1" fmla="*/ 261258 w 2623458"/>
                <a:gd name="connsiteY1" fmla="*/ 849085 h 914400"/>
                <a:gd name="connsiteX2" fmla="*/ 391886 w 2623458"/>
                <a:gd name="connsiteY2" fmla="*/ 707571 h 914400"/>
                <a:gd name="connsiteX3" fmla="*/ 522515 w 2623458"/>
                <a:gd name="connsiteY3" fmla="*/ 283028 h 914400"/>
                <a:gd name="connsiteX4" fmla="*/ 696686 w 2623458"/>
                <a:gd name="connsiteY4" fmla="*/ 54428 h 914400"/>
                <a:gd name="connsiteX5" fmla="*/ 859972 w 2623458"/>
                <a:gd name="connsiteY5" fmla="*/ 228600 h 914400"/>
                <a:gd name="connsiteX6" fmla="*/ 1012372 w 2623458"/>
                <a:gd name="connsiteY6" fmla="*/ 511628 h 914400"/>
                <a:gd name="connsiteX7" fmla="*/ 1153886 w 2623458"/>
                <a:gd name="connsiteY7" fmla="*/ 631371 h 914400"/>
                <a:gd name="connsiteX8" fmla="*/ 1415143 w 2623458"/>
                <a:gd name="connsiteY8" fmla="*/ 696685 h 914400"/>
                <a:gd name="connsiteX9" fmla="*/ 1676400 w 2623458"/>
                <a:gd name="connsiteY9" fmla="*/ 620485 h 914400"/>
                <a:gd name="connsiteX10" fmla="*/ 1796143 w 2623458"/>
                <a:gd name="connsiteY10" fmla="*/ 522514 h 914400"/>
                <a:gd name="connsiteX11" fmla="*/ 1981200 w 2623458"/>
                <a:gd name="connsiteY11" fmla="*/ 195943 h 914400"/>
                <a:gd name="connsiteX12" fmla="*/ 2111829 w 2623458"/>
                <a:gd name="connsiteY12" fmla="*/ 0 h 914400"/>
                <a:gd name="connsiteX13" fmla="*/ 2264229 w 2623458"/>
                <a:gd name="connsiteY13" fmla="*/ 195943 h 914400"/>
                <a:gd name="connsiteX14" fmla="*/ 2405743 w 2623458"/>
                <a:gd name="connsiteY14" fmla="*/ 609600 h 914400"/>
                <a:gd name="connsiteX15" fmla="*/ 2481943 w 2623458"/>
                <a:gd name="connsiteY15" fmla="*/ 794657 h 914400"/>
                <a:gd name="connsiteX16" fmla="*/ 2623458 w 2623458"/>
                <a:gd name="connsiteY16" fmla="*/ 870857 h 914400"/>
                <a:gd name="connsiteX0" fmla="*/ 0 w 2623458"/>
                <a:gd name="connsiteY0" fmla="*/ 914400 h 914400"/>
                <a:gd name="connsiteX1" fmla="*/ 261258 w 2623458"/>
                <a:gd name="connsiteY1" fmla="*/ 849085 h 914400"/>
                <a:gd name="connsiteX2" fmla="*/ 391886 w 2623458"/>
                <a:gd name="connsiteY2" fmla="*/ 707571 h 914400"/>
                <a:gd name="connsiteX3" fmla="*/ 522515 w 2623458"/>
                <a:gd name="connsiteY3" fmla="*/ 283028 h 914400"/>
                <a:gd name="connsiteX4" fmla="*/ 696686 w 2623458"/>
                <a:gd name="connsiteY4" fmla="*/ 54428 h 914400"/>
                <a:gd name="connsiteX5" fmla="*/ 859972 w 2623458"/>
                <a:gd name="connsiteY5" fmla="*/ 228600 h 914400"/>
                <a:gd name="connsiteX6" fmla="*/ 1012372 w 2623458"/>
                <a:gd name="connsiteY6" fmla="*/ 511628 h 914400"/>
                <a:gd name="connsiteX7" fmla="*/ 1153886 w 2623458"/>
                <a:gd name="connsiteY7" fmla="*/ 631371 h 914400"/>
                <a:gd name="connsiteX8" fmla="*/ 1415143 w 2623458"/>
                <a:gd name="connsiteY8" fmla="*/ 696685 h 914400"/>
                <a:gd name="connsiteX9" fmla="*/ 1676400 w 2623458"/>
                <a:gd name="connsiteY9" fmla="*/ 620485 h 914400"/>
                <a:gd name="connsiteX10" fmla="*/ 1796143 w 2623458"/>
                <a:gd name="connsiteY10" fmla="*/ 522514 h 914400"/>
                <a:gd name="connsiteX11" fmla="*/ 1854641 w 2623458"/>
                <a:gd name="connsiteY11" fmla="*/ 451745 h 914400"/>
                <a:gd name="connsiteX12" fmla="*/ 1981200 w 2623458"/>
                <a:gd name="connsiteY12" fmla="*/ 195943 h 914400"/>
                <a:gd name="connsiteX13" fmla="*/ 2111829 w 2623458"/>
                <a:gd name="connsiteY13" fmla="*/ 0 h 914400"/>
                <a:gd name="connsiteX14" fmla="*/ 2264229 w 2623458"/>
                <a:gd name="connsiteY14" fmla="*/ 195943 h 914400"/>
                <a:gd name="connsiteX15" fmla="*/ 2405743 w 2623458"/>
                <a:gd name="connsiteY15" fmla="*/ 609600 h 914400"/>
                <a:gd name="connsiteX16" fmla="*/ 2481943 w 2623458"/>
                <a:gd name="connsiteY16" fmla="*/ 794657 h 914400"/>
                <a:gd name="connsiteX17" fmla="*/ 2623458 w 2623458"/>
                <a:gd name="connsiteY17" fmla="*/ 87085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3458" h="914400">
                  <a:moveTo>
                    <a:pt x="0" y="914400"/>
                  </a:moveTo>
                  <a:cubicBezTo>
                    <a:pt x="97972" y="898978"/>
                    <a:pt x="195944" y="883556"/>
                    <a:pt x="261258" y="849085"/>
                  </a:cubicBezTo>
                  <a:cubicBezTo>
                    <a:pt x="326572" y="814614"/>
                    <a:pt x="348343" y="801914"/>
                    <a:pt x="391886" y="707571"/>
                  </a:cubicBezTo>
                  <a:cubicBezTo>
                    <a:pt x="435429" y="613228"/>
                    <a:pt x="471715" y="391885"/>
                    <a:pt x="522515" y="283028"/>
                  </a:cubicBezTo>
                  <a:cubicBezTo>
                    <a:pt x="573315" y="174171"/>
                    <a:pt x="640443" y="63499"/>
                    <a:pt x="696686" y="54428"/>
                  </a:cubicBezTo>
                  <a:cubicBezTo>
                    <a:pt x="752929" y="45357"/>
                    <a:pt x="807358" y="152400"/>
                    <a:pt x="859972" y="228600"/>
                  </a:cubicBezTo>
                  <a:cubicBezTo>
                    <a:pt x="912586" y="304800"/>
                    <a:pt x="963386" y="444500"/>
                    <a:pt x="1012372" y="511628"/>
                  </a:cubicBezTo>
                  <a:cubicBezTo>
                    <a:pt x="1061358" y="578756"/>
                    <a:pt x="1086758" y="600528"/>
                    <a:pt x="1153886" y="631371"/>
                  </a:cubicBezTo>
                  <a:cubicBezTo>
                    <a:pt x="1221014" y="662214"/>
                    <a:pt x="1328057" y="698499"/>
                    <a:pt x="1415143" y="696685"/>
                  </a:cubicBezTo>
                  <a:cubicBezTo>
                    <a:pt x="1502229" y="694871"/>
                    <a:pt x="1612900" y="649514"/>
                    <a:pt x="1676400" y="620485"/>
                  </a:cubicBezTo>
                  <a:cubicBezTo>
                    <a:pt x="1739900" y="591456"/>
                    <a:pt x="1766436" y="550637"/>
                    <a:pt x="1796143" y="522514"/>
                  </a:cubicBezTo>
                  <a:cubicBezTo>
                    <a:pt x="1825850" y="494391"/>
                    <a:pt x="1823798" y="506173"/>
                    <a:pt x="1854641" y="451745"/>
                  </a:cubicBezTo>
                  <a:cubicBezTo>
                    <a:pt x="1885484" y="397317"/>
                    <a:pt x="1938335" y="271234"/>
                    <a:pt x="1981200" y="195943"/>
                  </a:cubicBezTo>
                  <a:cubicBezTo>
                    <a:pt x="2024065" y="120652"/>
                    <a:pt x="2064658" y="0"/>
                    <a:pt x="2111829" y="0"/>
                  </a:cubicBezTo>
                  <a:cubicBezTo>
                    <a:pt x="2159000" y="0"/>
                    <a:pt x="2215243" y="94343"/>
                    <a:pt x="2264229" y="195943"/>
                  </a:cubicBezTo>
                  <a:cubicBezTo>
                    <a:pt x="2313215" y="297543"/>
                    <a:pt x="2369457" y="509814"/>
                    <a:pt x="2405743" y="609600"/>
                  </a:cubicBezTo>
                  <a:cubicBezTo>
                    <a:pt x="2442029" y="709386"/>
                    <a:pt x="2445657" y="751114"/>
                    <a:pt x="2481943" y="794657"/>
                  </a:cubicBezTo>
                  <a:cubicBezTo>
                    <a:pt x="2518229" y="838200"/>
                    <a:pt x="2570843" y="854528"/>
                    <a:pt x="2623458" y="870857"/>
                  </a:cubicBezTo>
                </a:path>
              </a:pathLst>
            </a:cu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6" name="TextBox 85"/>
            <p:cNvSpPr txBox="1"/>
            <p:nvPr/>
          </p:nvSpPr>
          <p:spPr>
            <a:xfrm>
              <a:off x="6786578" y="5929330"/>
              <a:ext cx="642942" cy="461665"/>
            </a:xfrm>
            <a:prstGeom prst="rect">
              <a:avLst/>
            </a:prstGeom>
            <a:noFill/>
          </p:spPr>
          <p:txBody>
            <a:bodyPr wrap="square" rtlCol="0">
              <a:spAutoFit/>
            </a:bodyPr>
            <a:lstStyle/>
            <a:p>
              <a:r>
                <a:rPr lang="ru-RU" sz="2400" dirty="0"/>
                <a:t>пит</a:t>
              </a:r>
              <a:endParaRPr lang="ru-RU" sz="2400" dirty="0"/>
            </a:p>
          </p:txBody>
        </p:sp>
      </p:grpSp>
      <p:sp>
        <p:nvSpPr>
          <p:cNvPr id="88" name="TextBox 87"/>
          <p:cNvSpPr txBox="1"/>
          <p:nvPr/>
        </p:nvSpPr>
        <p:spPr>
          <a:xfrm>
            <a:off x="5453058" y="5929331"/>
            <a:ext cx="4143404" cy="461665"/>
          </a:xfrm>
          <a:prstGeom prst="rect">
            <a:avLst/>
          </a:prstGeom>
          <a:noFill/>
        </p:spPr>
        <p:txBody>
          <a:bodyPr wrap="square" rtlCol="0">
            <a:spAutoFit/>
          </a:bodyPr>
          <a:lstStyle/>
          <a:p>
            <a:r>
              <a:rPr lang="ru-RU" sz="2400" dirty="0"/>
              <a:t>СК – светоделительный кубик</a:t>
            </a:r>
            <a:endParaRPr lang="ru-RU" sz="2400" dirty="0"/>
          </a:p>
        </p:txBody>
      </p:sp>
      <p:sp>
        <p:nvSpPr>
          <p:cNvPr id="89"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spcBef>
                <a:spcPct val="0"/>
              </a:spcBef>
              <a:defRPr/>
            </a:pPr>
            <a:r>
              <a:rPr lang="ru-RU" sz="2800" b="1" dirty="0"/>
              <a:t>Воспроизведение информации с видеодиска Оптические способы</a:t>
            </a:r>
          </a:p>
        </p:txBody>
      </p:sp>
    </p:spTree>
    <p:extLst>
      <p:ext uri="{BB962C8B-B14F-4D97-AF65-F5344CB8AC3E}">
        <p14:creationId xmlns:p14="http://schemas.microsoft.com/office/powerpoint/2010/main" val="3348593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643051"/>
            <a:ext cx="8229600" cy="4525963"/>
          </a:xfrm>
        </p:spPr>
        <p:txBody>
          <a:bodyPr/>
          <a:lstStyle/>
          <a:p>
            <a:pPr lvl="0">
              <a:buNone/>
            </a:pPr>
            <a:r>
              <a:rPr lang="ru-RU" sz="2200" dirty="0"/>
              <a:t>Проходящий  световой поток</a:t>
            </a:r>
          </a:p>
          <a:p>
            <a:pPr lvl="0">
              <a:buNone/>
            </a:pPr>
            <a:r>
              <a:rPr lang="en-US" sz="2600" dirty="0"/>
              <a:t>LOT</a:t>
            </a:r>
            <a:r>
              <a:rPr lang="ru-RU" sz="2600" dirty="0"/>
              <a:t> – </a:t>
            </a:r>
            <a:r>
              <a:rPr lang="en-US" sz="2600" dirty="0"/>
              <a:t>Laser Optical </a:t>
            </a:r>
            <a:r>
              <a:rPr lang="en-US" sz="2600" dirty="0" err="1"/>
              <a:t>Transmissive</a:t>
            </a:r>
            <a:endParaRPr lang="en-US" sz="2600" dirty="0"/>
          </a:p>
          <a:p>
            <a:pPr lvl="0">
              <a:buNone/>
            </a:pPr>
            <a:r>
              <a:rPr lang="ru-RU" sz="2600" b="1" dirty="0"/>
              <a:t>С применением двух фотоприемников</a:t>
            </a:r>
          </a:p>
          <a:p>
            <a:endParaRPr lang="ru-RU" b="1" dirty="0"/>
          </a:p>
        </p:txBody>
      </p:sp>
      <p:grpSp>
        <p:nvGrpSpPr>
          <p:cNvPr id="2" name="Группа 59"/>
          <p:cNvGrpSpPr/>
          <p:nvPr/>
        </p:nvGrpSpPr>
        <p:grpSpPr>
          <a:xfrm>
            <a:off x="2452662" y="3071810"/>
            <a:ext cx="3363702" cy="3215504"/>
            <a:chOff x="2285984" y="3429794"/>
            <a:chExt cx="3363702" cy="3215504"/>
          </a:xfrm>
        </p:grpSpPr>
        <p:sp>
          <p:nvSpPr>
            <p:cNvPr id="8" name="Прямоугольник 7"/>
            <p:cNvSpPr/>
            <p:nvPr/>
          </p:nvSpPr>
          <p:spPr>
            <a:xfrm>
              <a:off x="2428860" y="4143380"/>
              <a:ext cx="714380" cy="71438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p:cNvCxnSpPr/>
            <p:nvPr/>
          </p:nvCxnSpPr>
          <p:spPr>
            <a:xfrm rot="5400000" flipH="1" flipV="1">
              <a:off x="2428860" y="4143380"/>
              <a:ext cx="714380" cy="714380"/>
            </a:xfrm>
            <a:prstGeom prst="line">
              <a:avLst/>
            </a:prstGeom>
            <a:ln w="508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5400000">
              <a:off x="1928794" y="4071942"/>
              <a:ext cx="128588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a:off x="2464579" y="3893347"/>
              <a:ext cx="92869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stealth" w="med" len="lg"/>
            </a:ln>
          </p:spPr>
          <p:style>
            <a:lnRef idx="1">
              <a:schemeClr val="accent1"/>
            </a:lnRef>
            <a:fillRef idx="0">
              <a:schemeClr val="accent1"/>
            </a:fillRef>
            <a:effectRef idx="0">
              <a:schemeClr val="accent1"/>
            </a:effectRef>
            <a:fontRef idx="minor">
              <a:schemeClr val="tx1"/>
            </a:fontRef>
          </p:style>
        </p:cxnSp>
        <p:grpSp>
          <p:nvGrpSpPr>
            <p:cNvPr id="4" name="Группа 16"/>
            <p:cNvGrpSpPr/>
            <p:nvPr/>
          </p:nvGrpSpPr>
          <p:grpSpPr>
            <a:xfrm rot="5400000">
              <a:off x="2607455" y="4964917"/>
              <a:ext cx="285752" cy="928694"/>
              <a:chOff x="3143240" y="5286388"/>
              <a:chExt cx="464017" cy="1221231"/>
            </a:xfrm>
          </p:grpSpPr>
          <p:sp>
            <p:nvSpPr>
              <p:cNvPr id="15" name="Дуга 14"/>
              <p:cNvSpPr/>
              <p:nvPr/>
            </p:nvSpPr>
            <p:spPr>
              <a:xfrm>
                <a:off x="3143240" y="5286388"/>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Дуга 15"/>
              <p:cNvSpPr/>
              <p:nvPr/>
            </p:nvSpPr>
            <p:spPr>
              <a:xfrm rot="10800000">
                <a:off x="3178629" y="5293173"/>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19" name="Прямая соединительная линия 18"/>
            <p:cNvCxnSpPr/>
            <p:nvPr/>
          </p:nvCxnSpPr>
          <p:spPr>
            <a:xfrm rot="5400000">
              <a:off x="2143108" y="5000636"/>
              <a:ext cx="714380" cy="142876"/>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w="med" len="lg"/>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6200000" flipH="1">
              <a:off x="2107389" y="5750735"/>
              <a:ext cx="1000132" cy="357190"/>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rot="16200000" flipH="1">
              <a:off x="2464579" y="4822041"/>
              <a:ext cx="1071570"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rot="5400000">
              <a:off x="2428860" y="5786454"/>
              <a:ext cx="1000132" cy="285752"/>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non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16200000" flipH="1">
              <a:off x="2357422" y="5786454"/>
              <a:ext cx="428628"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2732657" y="5806521"/>
              <a:ext cx="430651" cy="104764"/>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grpSp>
          <p:nvGrpSpPr>
            <p:cNvPr id="6" name="Группа 41"/>
            <p:cNvGrpSpPr/>
            <p:nvPr/>
          </p:nvGrpSpPr>
          <p:grpSpPr>
            <a:xfrm>
              <a:off x="2428860" y="6429396"/>
              <a:ext cx="2143140" cy="215902"/>
              <a:chOff x="2428860" y="6429396"/>
              <a:chExt cx="2143140" cy="215902"/>
            </a:xfrm>
          </p:grpSpPr>
          <p:cxnSp>
            <p:nvCxnSpPr>
              <p:cNvPr id="33" name="Прямая соединительная линия 32"/>
              <p:cNvCxnSpPr/>
              <p:nvPr/>
            </p:nvCxnSpPr>
            <p:spPr>
              <a:xfrm>
                <a:off x="2428860" y="6429396"/>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rot="5400000">
                <a:off x="3036083" y="6536553"/>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3143240" y="6643710"/>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rot="5400000" flipH="1" flipV="1">
                <a:off x="3750463" y="6536553"/>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3857620" y="6429396"/>
                <a:ext cx="71438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44" name="Прямая со стрелкой 43"/>
            <p:cNvCxnSpPr/>
            <p:nvPr/>
          </p:nvCxnSpPr>
          <p:spPr>
            <a:xfrm>
              <a:off x="2928926" y="4357694"/>
              <a:ext cx="92869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2571736" y="4714884"/>
              <a:ext cx="1285884"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a:tailEnd type="arrow"/>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3857620" y="4143380"/>
              <a:ext cx="214314" cy="357984"/>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0" name="Прямая со стрелкой 49"/>
            <p:cNvCxnSpPr>
              <a:stCxn id="48" idx="3"/>
            </p:cNvCxnSpPr>
            <p:nvPr/>
          </p:nvCxnSpPr>
          <p:spPr>
            <a:xfrm>
              <a:off x="4071934" y="4322372"/>
              <a:ext cx="496674" cy="889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Равнобедренный треугольник 50"/>
            <p:cNvSpPr/>
            <p:nvPr/>
          </p:nvSpPr>
          <p:spPr>
            <a:xfrm rot="5400000">
              <a:off x="4536281" y="4179099"/>
              <a:ext cx="785818" cy="714380"/>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5" name="Прямая соединительная линия 54"/>
            <p:cNvCxnSpPr>
              <a:stCxn id="51" idx="0"/>
            </p:cNvCxnSpPr>
            <p:nvPr/>
          </p:nvCxnSpPr>
          <p:spPr>
            <a:xfrm>
              <a:off x="5286380" y="4536289"/>
              <a:ext cx="363306" cy="3054"/>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14744" y="3715546"/>
              <a:ext cx="857256" cy="461665"/>
            </a:xfrm>
            <a:prstGeom prst="rect">
              <a:avLst/>
            </a:prstGeom>
            <a:noFill/>
          </p:spPr>
          <p:txBody>
            <a:bodyPr wrap="square" rtlCol="0">
              <a:spAutoFit/>
            </a:bodyPr>
            <a:lstStyle/>
            <a:p>
              <a:r>
                <a:rPr lang="ru-RU" sz="2400" dirty="0"/>
                <a:t>ФП</a:t>
              </a:r>
              <a:r>
                <a:rPr lang="en-US" sz="2400" dirty="0"/>
                <a:t>1</a:t>
              </a:r>
              <a:endParaRPr lang="ru-RU" sz="2400" dirty="0"/>
            </a:p>
          </p:txBody>
        </p:sp>
        <p:sp>
          <p:nvSpPr>
            <p:cNvPr id="57" name="TextBox 56"/>
            <p:cNvSpPr txBox="1"/>
            <p:nvPr/>
          </p:nvSpPr>
          <p:spPr>
            <a:xfrm>
              <a:off x="3000364" y="3643314"/>
              <a:ext cx="571504" cy="461665"/>
            </a:xfrm>
            <a:prstGeom prst="rect">
              <a:avLst/>
            </a:prstGeom>
            <a:noFill/>
          </p:spPr>
          <p:txBody>
            <a:bodyPr wrap="square" rtlCol="0">
              <a:spAutoFit/>
            </a:bodyPr>
            <a:lstStyle/>
            <a:p>
              <a:r>
                <a:rPr lang="ru-RU" sz="2400" dirty="0"/>
                <a:t>СК</a:t>
              </a:r>
              <a:endParaRPr lang="ru-RU" sz="2400" dirty="0"/>
            </a:p>
          </p:txBody>
        </p:sp>
        <p:sp>
          <p:nvSpPr>
            <p:cNvPr id="58" name="TextBox 57"/>
            <p:cNvSpPr txBox="1"/>
            <p:nvPr/>
          </p:nvSpPr>
          <p:spPr>
            <a:xfrm>
              <a:off x="3786182" y="5929330"/>
              <a:ext cx="857256" cy="461665"/>
            </a:xfrm>
            <a:prstGeom prst="rect">
              <a:avLst/>
            </a:prstGeom>
            <a:noFill/>
          </p:spPr>
          <p:txBody>
            <a:bodyPr wrap="square" rtlCol="0">
              <a:spAutoFit/>
            </a:bodyPr>
            <a:lstStyle/>
            <a:p>
              <a:r>
                <a:rPr lang="ru-RU" sz="2400" dirty="0"/>
                <a:t>Диск</a:t>
              </a:r>
              <a:endParaRPr lang="ru-RU" sz="2400" dirty="0"/>
            </a:p>
          </p:txBody>
        </p:sp>
        <p:sp>
          <p:nvSpPr>
            <p:cNvPr id="59" name="TextBox 58"/>
            <p:cNvSpPr txBox="1"/>
            <p:nvPr/>
          </p:nvSpPr>
          <p:spPr>
            <a:xfrm>
              <a:off x="3143240" y="5430058"/>
              <a:ext cx="1571636" cy="461665"/>
            </a:xfrm>
            <a:prstGeom prst="rect">
              <a:avLst/>
            </a:prstGeom>
            <a:noFill/>
          </p:spPr>
          <p:txBody>
            <a:bodyPr wrap="square" rtlCol="0">
              <a:spAutoFit/>
            </a:bodyPr>
            <a:lstStyle/>
            <a:p>
              <a:r>
                <a:rPr lang="ru-RU" sz="2400" dirty="0"/>
                <a:t>Объектив</a:t>
              </a:r>
              <a:endParaRPr lang="ru-RU" sz="2400" dirty="0"/>
            </a:p>
          </p:txBody>
        </p:sp>
        <p:sp>
          <p:nvSpPr>
            <p:cNvPr id="53" name="TextBox 52"/>
            <p:cNvSpPr txBox="1"/>
            <p:nvPr/>
          </p:nvSpPr>
          <p:spPr>
            <a:xfrm>
              <a:off x="3714744" y="4858554"/>
              <a:ext cx="857256" cy="461665"/>
            </a:xfrm>
            <a:prstGeom prst="rect">
              <a:avLst/>
            </a:prstGeom>
            <a:noFill/>
          </p:spPr>
          <p:txBody>
            <a:bodyPr wrap="square" rtlCol="0">
              <a:spAutoFit/>
            </a:bodyPr>
            <a:lstStyle/>
            <a:p>
              <a:r>
                <a:rPr lang="ru-RU" sz="2400" dirty="0"/>
                <a:t>ФП</a:t>
              </a:r>
              <a:r>
                <a:rPr lang="en-US" sz="2400" dirty="0"/>
                <a:t>2</a:t>
              </a:r>
              <a:endParaRPr lang="ru-RU" sz="2400" dirty="0"/>
            </a:p>
          </p:txBody>
        </p:sp>
        <p:sp>
          <p:nvSpPr>
            <p:cNvPr id="61" name="Прямоугольник 60"/>
            <p:cNvSpPr/>
            <p:nvPr/>
          </p:nvSpPr>
          <p:spPr>
            <a:xfrm>
              <a:off x="3857620" y="4572802"/>
              <a:ext cx="214314" cy="357984"/>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3" name="Прямая со стрелкой 62"/>
            <p:cNvCxnSpPr/>
            <p:nvPr/>
          </p:nvCxnSpPr>
          <p:spPr>
            <a:xfrm>
              <a:off x="4071934" y="4715678"/>
              <a:ext cx="496674" cy="889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572000" y="4144174"/>
              <a:ext cx="357190" cy="461665"/>
            </a:xfrm>
            <a:prstGeom prst="rect">
              <a:avLst/>
            </a:prstGeom>
            <a:noFill/>
          </p:spPr>
          <p:txBody>
            <a:bodyPr wrap="square" rtlCol="0">
              <a:spAutoFit/>
            </a:bodyPr>
            <a:lstStyle/>
            <a:p>
              <a:r>
                <a:rPr lang="en-US" sz="2400" dirty="0"/>
                <a:t>+</a:t>
              </a:r>
              <a:endParaRPr lang="ru-RU" sz="2400" dirty="0"/>
            </a:p>
          </p:txBody>
        </p:sp>
        <p:sp>
          <p:nvSpPr>
            <p:cNvPr id="70" name="TextBox 69"/>
            <p:cNvSpPr txBox="1"/>
            <p:nvPr/>
          </p:nvSpPr>
          <p:spPr>
            <a:xfrm>
              <a:off x="4572000" y="4429926"/>
              <a:ext cx="357190" cy="461665"/>
            </a:xfrm>
            <a:prstGeom prst="rect">
              <a:avLst/>
            </a:prstGeom>
            <a:noFill/>
          </p:spPr>
          <p:txBody>
            <a:bodyPr wrap="square" rtlCol="0">
              <a:spAutoFit/>
            </a:bodyPr>
            <a:lstStyle/>
            <a:p>
              <a:r>
                <a:rPr lang="ru-RU" sz="2400" dirty="0"/>
                <a:t>–</a:t>
              </a:r>
              <a:endParaRPr lang="ru-RU" sz="2400" dirty="0"/>
            </a:p>
          </p:txBody>
        </p:sp>
      </p:grpSp>
      <p:cxnSp>
        <p:nvCxnSpPr>
          <p:cNvPr id="64" name="Прямая со стрелкой 63"/>
          <p:cNvCxnSpPr/>
          <p:nvPr/>
        </p:nvCxnSpPr>
        <p:spPr>
          <a:xfrm>
            <a:off x="6238876" y="4214818"/>
            <a:ext cx="278608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117904" y="3000373"/>
            <a:ext cx="450399" cy="461665"/>
          </a:xfrm>
          <a:prstGeom prst="rect">
            <a:avLst/>
          </a:prstGeom>
          <a:noFill/>
        </p:spPr>
        <p:txBody>
          <a:bodyPr wrap="square" rtlCol="0">
            <a:spAutoFit/>
          </a:bodyPr>
          <a:lstStyle/>
          <a:p>
            <a:r>
              <a:rPr lang="en-US" sz="2400" dirty="0"/>
              <a:t>U</a:t>
            </a:r>
            <a:endParaRPr lang="ru-RU" sz="2400" dirty="0"/>
          </a:p>
        </p:txBody>
      </p:sp>
      <p:sp>
        <p:nvSpPr>
          <p:cNvPr id="66" name="TextBox 65"/>
          <p:cNvSpPr txBox="1"/>
          <p:nvPr/>
        </p:nvSpPr>
        <p:spPr>
          <a:xfrm>
            <a:off x="8596330" y="4214819"/>
            <a:ext cx="714380" cy="461665"/>
          </a:xfrm>
          <a:prstGeom prst="rect">
            <a:avLst/>
          </a:prstGeom>
          <a:noFill/>
        </p:spPr>
        <p:txBody>
          <a:bodyPr wrap="square" rtlCol="0">
            <a:spAutoFit/>
          </a:bodyPr>
          <a:lstStyle/>
          <a:p>
            <a:pPr algn="ctr"/>
            <a:r>
              <a:rPr lang="en-US" sz="2400" i="1" dirty="0"/>
              <a:t>x</a:t>
            </a:r>
            <a:endParaRPr lang="ru-RU" sz="2400" i="1" dirty="0"/>
          </a:p>
        </p:txBody>
      </p:sp>
      <p:cxnSp>
        <p:nvCxnSpPr>
          <p:cNvPr id="68" name="Прямая соединительная линия 67"/>
          <p:cNvCxnSpPr/>
          <p:nvPr/>
        </p:nvCxnSpPr>
        <p:spPr>
          <a:xfrm rot="5400000">
            <a:off x="6274595" y="4250537"/>
            <a:ext cx="1643868" cy="794"/>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rot="5400000">
            <a:off x="7311240" y="4285462"/>
            <a:ext cx="1714512"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rot="5400000">
            <a:off x="6848924" y="4847088"/>
            <a:ext cx="1500198" cy="1588"/>
          </a:xfrm>
          <a:prstGeom prst="line">
            <a:avLst/>
          </a:prstGeom>
          <a:ln w="25400">
            <a:solidFill>
              <a:schemeClr val="tx1">
                <a:lumMod val="95000"/>
                <a:lumOff val="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6525422" y="4999842"/>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rot="5400000">
            <a:off x="6954050" y="5142718"/>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7096132" y="5286388"/>
            <a:ext cx="1071570"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rot="5400000" flipH="1" flipV="1">
            <a:off x="8025620" y="5142718"/>
            <a:ext cx="285752"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8168496" y="4999842"/>
            <a:ext cx="57150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453058" y="5929331"/>
            <a:ext cx="4143404" cy="461665"/>
          </a:xfrm>
          <a:prstGeom prst="rect">
            <a:avLst/>
          </a:prstGeom>
          <a:noFill/>
        </p:spPr>
        <p:txBody>
          <a:bodyPr wrap="square" rtlCol="0">
            <a:spAutoFit/>
          </a:bodyPr>
          <a:lstStyle/>
          <a:p>
            <a:r>
              <a:rPr lang="ru-RU" sz="2400" dirty="0"/>
              <a:t>СК – светоделительный кубик</a:t>
            </a:r>
            <a:endParaRPr lang="ru-RU" sz="2400" dirty="0"/>
          </a:p>
        </p:txBody>
      </p:sp>
      <p:sp>
        <p:nvSpPr>
          <p:cNvPr id="72" name="TextBox 71"/>
          <p:cNvSpPr txBox="1"/>
          <p:nvPr/>
        </p:nvSpPr>
        <p:spPr>
          <a:xfrm>
            <a:off x="5381620" y="3714753"/>
            <a:ext cx="500066" cy="461665"/>
          </a:xfrm>
          <a:prstGeom prst="rect">
            <a:avLst/>
          </a:prstGeom>
          <a:noFill/>
        </p:spPr>
        <p:txBody>
          <a:bodyPr wrap="square" rtlCol="0">
            <a:spAutoFit/>
          </a:bodyPr>
          <a:lstStyle/>
          <a:p>
            <a:r>
              <a:rPr lang="en-US" sz="2400" dirty="0"/>
              <a:t>U</a:t>
            </a:r>
            <a:endParaRPr lang="ru-RU" sz="2400" dirty="0"/>
          </a:p>
        </p:txBody>
      </p:sp>
      <p:cxnSp>
        <p:nvCxnSpPr>
          <p:cNvPr id="78" name="Прямая со стрелкой 77"/>
          <p:cNvCxnSpPr/>
          <p:nvPr/>
        </p:nvCxnSpPr>
        <p:spPr>
          <a:xfrm rot="16200000" flipV="1">
            <a:off x="7051894" y="3636503"/>
            <a:ext cx="1083817" cy="8855"/>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Полилиния 90"/>
          <p:cNvSpPr/>
          <p:nvPr/>
        </p:nvSpPr>
        <p:spPr>
          <a:xfrm>
            <a:off x="6596066" y="3500439"/>
            <a:ext cx="2052654" cy="1338943"/>
          </a:xfrm>
          <a:custGeom>
            <a:avLst/>
            <a:gdLst>
              <a:gd name="connsiteX0" fmla="*/ 0 w 2373086"/>
              <a:gd name="connsiteY0" fmla="*/ 674914 h 1338943"/>
              <a:gd name="connsiteX1" fmla="*/ 174171 w 2373086"/>
              <a:gd name="connsiteY1" fmla="*/ 370114 h 1338943"/>
              <a:gd name="connsiteX2" fmla="*/ 359229 w 2373086"/>
              <a:gd name="connsiteY2" fmla="*/ 119743 h 1338943"/>
              <a:gd name="connsiteX3" fmla="*/ 544286 w 2373086"/>
              <a:gd name="connsiteY3" fmla="*/ 21771 h 1338943"/>
              <a:gd name="connsiteX4" fmla="*/ 783771 w 2373086"/>
              <a:gd name="connsiteY4" fmla="*/ 87086 h 1338943"/>
              <a:gd name="connsiteX5" fmla="*/ 1066800 w 2373086"/>
              <a:gd name="connsiteY5" fmla="*/ 544286 h 1338943"/>
              <a:gd name="connsiteX6" fmla="*/ 1382486 w 2373086"/>
              <a:gd name="connsiteY6" fmla="*/ 1099457 h 1338943"/>
              <a:gd name="connsiteX7" fmla="*/ 1654629 w 2373086"/>
              <a:gd name="connsiteY7" fmla="*/ 1295400 h 1338943"/>
              <a:gd name="connsiteX8" fmla="*/ 1905000 w 2373086"/>
              <a:gd name="connsiteY8" fmla="*/ 1317171 h 1338943"/>
              <a:gd name="connsiteX9" fmla="*/ 2100943 w 2373086"/>
              <a:gd name="connsiteY9" fmla="*/ 1164771 h 1338943"/>
              <a:gd name="connsiteX10" fmla="*/ 2242457 w 2373086"/>
              <a:gd name="connsiteY10" fmla="*/ 881743 h 1338943"/>
              <a:gd name="connsiteX11" fmla="*/ 2318657 w 2373086"/>
              <a:gd name="connsiteY11" fmla="*/ 816428 h 1338943"/>
              <a:gd name="connsiteX12" fmla="*/ 2373086 w 2373086"/>
              <a:gd name="connsiteY12" fmla="*/ 783771 h 133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086" h="1338943">
                <a:moveTo>
                  <a:pt x="0" y="674914"/>
                </a:moveTo>
                <a:cubicBezTo>
                  <a:pt x="57150" y="568778"/>
                  <a:pt x="114300" y="462642"/>
                  <a:pt x="174171" y="370114"/>
                </a:cubicBezTo>
                <a:cubicBezTo>
                  <a:pt x="234042" y="277586"/>
                  <a:pt x="297543" y="177800"/>
                  <a:pt x="359229" y="119743"/>
                </a:cubicBezTo>
                <a:cubicBezTo>
                  <a:pt x="420915" y="61686"/>
                  <a:pt x="473529" y="27214"/>
                  <a:pt x="544286" y="21771"/>
                </a:cubicBezTo>
                <a:cubicBezTo>
                  <a:pt x="615043" y="16328"/>
                  <a:pt x="696685" y="0"/>
                  <a:pt x="783771" y="87086"/>
                </a:cubicBezTo>
                <a:cubicBezTo>
                  <a:pt x="870857" y="174172"/>
                  <a:pt x="967014" y="375558"/>
                  <a:pt x="1066800" y="544286"/>
                </a:cubicBezTo>
                <a:cubicBezTo>
                  <a:pt x="1166586" y="713014"/>
                  <a:pt x="1284515" y="974271"/>
                  <a:pt x="1382486" y="1099457"/>
                </a:cubicBezTo>
                <a:cubicBezTo>
                  <a:pt x="1480457" y="1224643"/>
                  <a:pt x="1567543" y="1259114"/>
                  <a:pt x="1654629" y="1295400"/>
                </a:cubicBezTo>
                <a:cubicBezTo>
                  <a:pt x="1741715" y="1331686"/>
                  <a:pt x="1830614" y="1338943"/>
                  <a:pt x="1905000" y="1317171"/>
                </a:cubicBezTo>
                <a:cubicBezTo>
                  <a:pt x="1979386" y="1295400"/>
                  <a:pt x="2044700" y="1237342"/>
                  <a:pt x="2100943" y="1164771"/>
                </a:cubicBezTo>
                <a:cubicBezTo>
                  <a:pt x="2157186" y="1092200"/>
                  <a:pt x="2206171" y="939800"/>
                  <a:pt x="2242457" y="881743"/>
                </a:cubicBezTo>
                <a:cubicBezTo>
                  <a:pt x="2278743" y="823686"/>
                  <a:pt x="2296886" y="832757"/>
                  <a:pt x="2318657" y="816428"/>
                </a:cubicBezTo>
                <a:cubicBezTo>
                  <a:pt x="2340428" y="800099"/>
                  <a:pt x="2356757" y="791935"/>
                  <a:pt x="2373086" y="783771"/>
                </a:cubicBezTo>
              </a:path>
            </a:pathLst>
          </a:cu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4"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spcBef>
                <a:spcPct val="0"/>
              </a:spcBef>
              <a:defRPr/>
            </a:pPr>
            <a:r>
              <a:rPr lang="ru-RU" sz="2800" b="1" dirty="0"/>
              <a:t>Воспроизведение информации с видеодиска Оптические способы</a:t>
            </a:r>
          </a:p>
        </p:txBody>
      </p:sp>
    </p:spTree>
    <p:extLst>
      <p:ext uri="{BB962C8B-B14F-4D97-AF65-F5344CB8AC3E}">
        <p14:creationId xmlns:p14="http://schemas.microsoft.com/office/powerpoint/2010/main" val="2857506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Технологии вещания. </a:t>
            </a:r>
            <a:r>
              <a:rPr lang="ru-RU" dirty="0" smtClean="0"/>
              <a:t>Кабельное </a:t>
            </a:r>
            <a:r>
              <a:rPr lang="ru-RU" dirty="0"/>
              <a:t>телевидение</a:t>
            </a:r>
          </a:p>
        </p:txBody>
      </p:sp>
      <p:sp>
        <p:nvSpPr>
          <p:cNvPr id="3" name="Объект 2"/>
          <p:cNvSpPr>
            <a:spLocks noGrp="1"/>
          </p:cNvSpPr>
          <p:nvPr>
            <p:ph idx="1"/>
          </p:nvPr>
        </p:nvSpPr>
        <p:spPr/>
        <p:txBody>
          <a:bodyPr/>
          <a:lstStyle/>
          <a:p>
            <a:r>
              <a:rPr lang="ru-RU" dirty="0"/>
              <a:t>В отличие от эфирного телевидения, кабельное распространяется по коаксиальным или волоконно-оптическим сетям непосредственно до конечных потребителей. Благодаря отсутствию эфирного промежутка обеспечивается высокое качество сигнала и хорошая помехозащищённость. Кроме того, кабельная технология даёт широкие возможности создания платных каналов. Недостаток кабельного ТВ заключается в высокой удельной стоимости доставки контента из-за необходимости прокладки сетей. По этой же причине невозможен охват широкой аудитории, доступной для эфирного телевидения.</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171" y="3857414"/>
            <a:ext cx="6019800" cy="2796699"/>
          </a:xfrm>
          <a:prstGeom prst="rect">
            <a:avLst/>
          </a:prstGeom>
        </p:spPr>
      </p:pic>
    </p:spTree>
    <p:extLst>
      <p:ext uri="{BB962C8B-B14F-4D97-AF65-F5344CB8AC3E}">
        <p14:creationId xmlns:p14="http://schemas.microsoft.com/office/powerpoint/2010/main" val="11016236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600202"/>
            <a:ext cx="7972452" cy="2185989"/>
          </a:xfrm>
        </p:spPr>
        <p:txBody>
          <a:bodyPr>
            <a:normAutofit/>
          </a:bodyPr>
          <a:lstStyle/>
          <a:p>
            <a:pPr>
              <a:buNone/>
            </a:pPr>
            <a:r>
              <a:rPr lang="en-US" sz="2600" b="1" dirty="0"/>
              <a:t>CED – Capacitance Electronic Disk</a:t>
            </a:r>
          </a:p>
          <a:p>
            <a:pPr>
              <a:buNone/>
            </a:pPr>
            <a:r>
              <a:rPr lang="ru-RU" sz="2600" dirty="0"/>
              <a:t>(направляющие канавки для </a:t>
            </a:r>
            <a:r>
              <a:rPr lang="ru-RU" sz="2600" dirty="0" err="1"/>
              <a:t>видеоснимателя</a:t>
            </a:r>
            <a:r>
              <a:rPr lang="ru-RU" sz="2600" dirty="0"/>
              <a:t>)</a:t>
            </a:r>
          </a:p>
          <a:p>
            <a:pPr>
              <a:buNone/>
            </a:pPr>
            <a:r>
              <a:rPr lang="en-US" sz="2600" b="1" dirty="0"/>
              <a:t>VHD</a:t>
            </a:r>
            <a:r>
              <a:rPr lang="ru-RU" sz="2600" b="1" dirty="0"/>
              <a:t> – </a:t>
            </a:r>
            <a:r>
              <a:rPr lang="en-US" sz="2600" b="1" dirty="0"/>
              <a:t>Video High Density</a:t>
            </a:r>
            <a:endParaRPr lang="ru-RU" sz="2600" b="1" dirty="0"/>
          </a:p>
          <a:p>
            <a:pPr>
              <a:buNone/>
            </a:pPr>
            <a:r>
              <a:rPr lang="ru-RU" sz="2600" dirty="0"/>
              <a:t>(запись пилот сигналов </a:t>
            </a:r>
            <a:r>
              <a:rPr lang="en-US" sz="2600" i="1" dirty="0"/>
              <a:t>f</a:t>
            </a:r>
            <a:r>
              <a:rPr lang="en-US" sz="2600" baseline="-25000" dirty="0"/>
              <a:t>1</a:t>
            </a:r>
            <a:r>
              <a:rPr lang="en-US" sz="2600" dirty="0"/>
              <a:t> </a:t>
            </a:r>
            <a:r>
              <a:rPr lang="ru-RU" sz="2600" dirty="0"/>
              <a:t>и </a:t>
            </a:r>
            <a:r>
              <a:rPr lang="en-US" sz="2600" i="1" dirty="0"/>
              <a:t>f</a:t>
            </a:r>
            <a:r>
              <a:rPr lang="en-US" sz="2600" baseline="-25000" dirty="0"/>
              <a:t>2</a:t>
            </a:r>
            <a:r>
              <a:rPr lang="en-US" sz="2600" dirty="0"/>
              <a:t>)</a:t>
            </a:r>
            <a:endParaRPr lang="ru-RU" sz="2600" dirty="0"/>
          </a:p>
        </p:txBody>
      </p:sp>
      <p:sp>
        <p:nvSpPr>
          <p:cNvPr id="5"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spcBef>
                <a:spcPct val="0"/>
              </a:spcBef>
              <a:defRPr/>
            </a:pPr>
            <a:r>
              <a:rPr lang="ru-RU" sz="2800" b="1" dirty="0"/>
              <a:t>Воспроизведение информации с видеодиска Емкостные способы</a:t>
            </a:r>
          </a:p>
        </p:txBody>
      </p:sp>
    </p:spTree>
    <p:extLst>
      <p:ext uri="{BB962C8B-B14F-4D97-AF65-F5344CB8AC3E}">
        <p14:creationId xmlns:p14="http://schemas.microsoft.com/office/powerpoint/2010/main" val="469692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38348" y="1600201"/>
            <a:ext cx="7972452" cy="4525963"/>
          </a:xfrm>
        </p:spPr>
        <p:txBody>
          <a:bodyPr>
            <a:normAutofit/>
          </a:bodyPr>
          <a:lstStyle/>
          <a:p>
            <a:pPr>
              <a:buNone/>
            </a:pPr>
            <a:r>
              <a:rPr lang="ru-RU" sz="2600" b="1" dirty="0"/>
              <a:t>САР РС </a:t>
            </a:r>
            <a:r>
              <a:rPr lang="ru-RU" sz="2600" dirty="0"/>
              <a:t>– радиального слежения</a:t>
            </a:r>
          </a:p>
          <a:p>
            <a:pPr>
              <a:buNone/>
            </a:pPr>
            <a:r>
              <a:rPr lang="ru-RU" sz="2600" b="1" dirty="0"/>
              <a:t>САР ТС </a:t>
            </a:r>
            <a:r>
              <a:rPr lang="ru-RU" sz="2600" dirty="0"/>
              <a:t>– тангенциального слежения</a:t>
            </a:r>
          </a:p>
          <a:p>
            <a:pPr>
              <a:buNone/>
            </a:pPr>
            <a:r>
              <a:rPr lang="ru-RU" sz="2600" b="1" dirty="0"/>
              <a:t>САР </a:t>
            </a:r>
            <a:r>
              <a:rPr lang="en-US" sz="2600" b="1" dirty="0"/>
              <a:t>n</a:t>
            </a:r>
            <a:r>
              <a:rPr lang="ru-RU" sz="2600" b="1" baseline="-25000" dirty="0" err="1"/>
              <a:t>д</a:t>
            </a:r>
            <a:r>
              <a:rPr lang="ru-RU" sz="2600" b="1" dirty="0"/>
              <a:t> </a:t>
            </a:r>
            <a:r>
              <a:rPr lang="ru-RU" sz="2600" dirty="0"/>
              <a:t>– частоты вращения диска</a:t>
            </a:r>
          </a:p>
          <a:p>
            <a:pPr>
              <a:buNone/>
            </a:pPr>
            <a:r>
              <a:rPr lang="ru-RU" sz="2600" b="1" dirty="0"/>
              <a:t>САР Ф </a:t>
            </a:r>
            <a:r>
              <a:rPr lang="ru-RU" sz="2600" dirty="0"/>
              <a:t>– вертикального слежения (фокусировки)</a:t>
            </a:r>
            <a:endParaRPr lang="ru-RU" sz="2600" dirty="0"/>
          </a:p>
        </p:txBody>
      </p:sp>
      <p:sp>
        <p:nvSpPr>
          <p:cNvPr id="5" name="Заголовок 1"/>
          <p:cNvSpPr txBox="1">
            <a:spLocks/>
          </p:cNvSpPr>
          <p:nvPr/>
        </p:nvSpPr>
        <p:spPr>
          <a:xfrm>
            <a:off x="2095472" y="357166"/>
            <a:ext cx="8072494" cy="928694"/>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t>Системы автоматического регулирования в видеопроигрывателях</a:t>
            </a:r>
          </a:p>
        </p:txBody>
      </p:sp>
    </p:spTree>
    <p:extLst>
      <p:ext uri="{BB962C8B-B14F-4D97-AF65-F5344CB8AC3E}">
        <p14:creationId xmlns:p14="http://schemas.microsoft.com/office/powerpoint/2010/main" val="2321863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667472" y="3929066"/>
            <a:ext cx="3786246" cy="2143140"/>
          </a:xfrm>
        </p:spPr>
        <p:txBody>
          <a:bodyPr>
            <a:normAutofit lnSpcReduction="10000"/>
          </a:bodyPr>
          <a:lstStyle/>
          <a:p>
            <a:pPr marL="542925" indent="-542925">
              <a:buNone/>
            </a:pPr>
            <a:r>
              <a:rPr lang="ru-RU" dirty="0" smtClean="0"/>
              <a:t>ДР – детектор </a:t>
            </a:r>
            <a:r>
              <a:rPr lang="ru-RU" dirty="0" err="1" smtClean="0"/>
              <a:t>рассовмещения</a:t>
            </a:r>
            <a:endParaRPr lang="ru-RU" dirty="0" smtClean="0"/>
          </a:p>
          <a:p>
            <a:pPr marL="542925" indent="-542925">
              <a:buNone/>
            </a:pPr>
            <a:r>
              <a:rPr lang="ru-RU" dirty="0" smtClean="0"/>
              <a:t>ФП – фотоприемник</a:t>
            </a:r>
          </a:p>
          <a:p>
            <a:pPr marL="542925" indent="-542925">
              <a:buNone/>
            </a:pPr>
            <a:r>
              <a:rPr lang="ru-RU" dirty="0" smtClean="0"/>
              <a:t>ЗО – зеркальный отражатель</a:t>
            </a:r>
          </a:p>
          <a:p>
            <a:pPr marL="542925" indent="-542925">
              <a:buNone/>
            </a:pPr>
            <a:r>
              <a:rPr lang="ru-RU" dirty="0" smtClean="0"/>
              <a:t>СД – синхронный детектор</a:t>
            </a:r>
          </a:p>
          <a:p>
            <a:pPr marL="542925" indent="-542925">
              <a:buNone/>
            </a:pPr>
            <a:r>
              <a:rPr lang="ru-RU" dirty="0" smtClean="0"/>
              <a:t>Г – генератор </a:t>
            </a:r>
            <a:endParaRPr lang="ru-RU" dirty="0"/>
          </a:p>
        </p:txBody>
      </p:sp>
      <p:grpSp>
        <p:nvGrpSpPr>
          <p:cNvPr id="109" name="Группа 108"/>
          <p:cNvGrpSpPr/>
          <p:nvPr/>
        </p:nvGrpSpPr>
        <p:grpSpPr>
          <a:xfrm>
            <a:off x="2381224" y="1500175"/>
            <a:ext cx="4714908" cy="3819251"/>
            <a:chOff x="857224" y="1500174"/>
            <a:chExt cx="4714908" cy="3819251"/>
          </a:xfrm>
        </p:grpSpPr>
        <p:cxnSp>
          <p:nvCxnSpPr>
            <p:cNvPr id="8" name="Прямая соединительная линия 7"/>
            <p:cNvCxnSpPr/>
            <p:nvPr/>
          </p:nvCxnSpPr>
          <p:spPr>
            <a:xfrm>
              <a:off x="1019849" y="2852057"/>
              <a:ext cx="1357322" cy="1588"/>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000000" scaled="0"/>
              </a:gradFill>
              <a:tailEnd type="none" w="med" len="lg"/>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rot="19819818">
              <a:off x="2542546" y="2698469"/>
              <a:ext cx="142876" cy="785818"/>
            </a:xfrm>
            <a:prstGeom prst="rect">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p:cNvCxnSpPr/>
            <p:nvPr/>
          </p:nvCxnSpPr>
          <p:spPr>
            <a:xfrm>
              <a:off x="1000100" y="3286124"/>
              <a:ext cx="1643074" cy="1588"/>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000000" scaled="0"/>
              </a:gra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flipH="1" flipV="1">
              <a:off x="1453243" y="2498272"/>
              <a:ext cx="576943" cy="130629"/>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000000" scaled="0"/>
              </a:gra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16200000" flipV="1">
              <a:off x="1358899" y="2730498"/>
              <a:ext cx="1009650" cy="107954"/>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000000" scaled="0"/>
              </a:gradFill>
              <a:tailEnd type="none" w="med" len="lg"/>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rot="19822732">
              <a:off x="1613371" y="2650874"/>
              <a:ext cx="142876" cy="78581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 стрелкой 19"/>
            <p:cNvCxnSpPr/>
            <p:nvPr/>
          </p:nvCxnSpPr>
          <p:spPr>
            <a:xfrm>
              <a:off x="1142976" y="3286124"/>
              <a:ext cx="428628"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1500166" y="1857364"/>
              <a:ext cx="642942" cy="428628"/>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ФП</a:t>
              </a:r>
              <a:endParaRPr lang="ru-RU" sz="2400" dirty="0">
                <a:solidFill>
                  <a:schemeClr val="tx1"/>
                </a:solidFill>
              </a:endParaRPr>
            </a:p>
          </p:txBody>
        </p:sp>
        <p:cxnSp>
          <p:nvCxnSpPr>
            <p:cNvPr id="24" name="Прямая со стрелкой 23"/>
            <p:cNvCxnSpPr/>
            <p:nvPr/>
          </p:nvCxnSpPr>
          <p:spPr>
            <a:xfrm>
              <a:off x="1062037" y="2847975"/>
              <a:ext cx="428628"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3143240" y="1500174"/>
              <a:ext cx="642942" cy="428628"/>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СД</a:t>
              </a:r>
              <a:endParaRPr lang="ru-RU" sz="2400" dirty="0">
                <a:solidFill>
                  <a:schemeClr val="tx1"/>
                </a:solidFill>
              </a:endParaRPr>
            </a:p>
          </p:txBody>
        </p:sp>
        <p:sp>
          <p:nvSpPr>
            <p:cNvPr id="26" name="Прямоугольник 25"/>
            <p:cNvSpPr/>
            <p:nvPr/>
          </p:nvSpPr>
          <p:spPr>
            <a:xfrm>
              <a:off x="4214810" y="1500174"/>
              <a:ext cx="642942" cy="428628"/>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Г</a:t>
              </a:r>
              <a:endParaRPr lang="ru-RU" sz="2400" dirty="0">
                <a:solidFill>
                  <a:schemeClr val="tx1"/>
                </a:solidFill>
              </a:endParaRPr>
            </a:p>
          </p:txBody>
        </p:sp>
        <p:sp>
          <p:nvSpPr>
            <p:cNvPr id="27" name="Прямоугольник 26"/>
            <p:cNvSpPr/>
            <p:nvPr/>
          </p:nvSpPr>
          <p:spPr>
            <a:xfrm>
              <a:off x="3143240" y="2571744"/>
              <a:ext cx="642942" cy="428628"/>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Σ</a:t>
              </a:r>
              <a:endParaRPr lang="ru-RU" sz="2400" dirty="0">
                <a:solidFill>
                  <a:schemeClr val="tx1"/>
                </a:solidFill>
              </a:endParaRPr>
            </a:p>
          </p:txBody>
        </p:sp>
        <p:cxnSp>
          <p:nvCxnSpPr>
            <p:cNvPr id="29" name="Shape 28"/>
            <p:cNvCxnSpPr>
              <a:stCxn id="23" idx="0"/>
              <a:endCxn id="25" idx="1"/>
            </p:cNvCxnSpPr>
            <p:nvPr/>
          </p:nvCxnSpPr>
          <p:spPr>
            <a:xfrm rot="5400000" flipH="1" flipV="1">
              <a:off x="2411000" y="1125125"/>
              <a:ext cx="142876" cy="1321603"/>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a:stCxn id="27" idx="1"/>
            </p:cNvCxnSpPr>
            <p:nvPr/>
          </p:nvCxnSpPr>
          <p:spPr>
            <a:xfrm rot="10800000">
              <a:off x="2928926" y="2786058"/>
              <a:ext cx="214314" cy="1588"/>
            </a:xfrm>
            <a:prstGeom prst="line">
              <a:avLst/>
            </a:prstGeom>
            <a:ln w="38100">
              <a:solidFill>
                <a:schemeClr val="tx1">
                  <a:lumMod val="95000"/>
                  <a:lumOff val="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rot="10800000" flipV="1">
              <a:off x="2647950" y="2786058"/>
              <a:ext cx="280976" cy="223842"/>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00364" y="3071810"/>
              <a:ext cx="642942" cy="461665"/>
            </a:xfrm>
            <a:prstGeom prst="rect">
              <a:avLst/>
            </a:prstGeom>
            <a:noFill/>
          </p:spPr>
          <p:txBody>
            <a:bodyPr wrap="square" rtlCol="0">
              <a:spAutoFit/>
            </a:bodyPr>
            <a:lstStyle/>
            <a:p>
              <a:r>
                <a:rPr lang="ru-RU" sz="2400" dirty="0"/>
                <a:t>ЗО</a:t>
              </a:r>
              <a:endParaRPr lang="ru-RU" sz="2400" dirty="0"/>
            </a:p>
          </p:txBody>
        </p:sp>
        <p:cxnSp>
          <p:nvCxnSpPr>
            <p:cNvPr id="39" name="Прямая со стрелкой 38"/>
            <p:cNvCxnSpPr>
              <a:stCxn id="25" idx="2"/>
              <a:endCxn id="27" idx="0"/>
            </p:cNvCxnSpPr>
            <p:nvPr/>
          </p:nvCxnSpPr>
          <p:spPr>
            <a:xfrm rot="5400000">
              <a:off x="3143240" y="2250273"/>
              <a:ext cx="64294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a:stCxn id="26" idx="1"/>
              <a:endCxn id="25" idx="3"/>
            </p:cNvCxnSpPr>
            <p:nvPr/>
          </p:nvCxnSpPr>
          <p:spPr>
            <a:xfrm rot="10800000">
              <a:off x="3786182" y="1714488"/>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a:stCxn id="26" idx="2"/>
              <a:endCxn id="27" idx="3"/>
            </p:cNvCxnSpPr>
            <p:nvPr/>
          </p:nvCxnSpPr>
          <p:spPr>
            <a:xfrm rot="5400000">
              <a:off x="3732604" y="1982381"/>
              <a:ext cx="857256" cy="750099"/>
            </a:xfrm>
            <a:prstGeom prst="bentConnector2">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9" name="Группа 16"/>
            <p:cNvGrpSpPr/>
            <p:nvPr/>
          </p:nvGrpSpPr>
          <p:grpSpPr>
            <a:xfrm rot="5400000">
              <a:off x="2390772" y="3829047"/>
              <a:ext cx="214314" cy="785818"/>
              <a:chOff x="3143240" y="5286388"/>
              <a:chExt cx="464017" cy="1221231"/>
            </a:xfrm>
          </p:grpSpPr>
          <p:sp>
            <p:nvSpPr>
              <p:cNvPr id="77" name="Дуга 76"/>
              <p:cNvSpPr/>
              <p:nvPr/>
            </p:nvSpPr>
            <p:spPr>
              <a:xfrm>
                <a:off x="3143240" y="5286388"/>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8" name="Дуга 77"/>
              <p:cNvSpPr/>
              <p:nvPr/>
            </p:nvSpPr>
            <p:spPr>
              <a:xfrm rot="10800000">
                <a:off x="3178629" y="5293173"/>
                <a:ext cx="428628" cy="1214446"/>
              </a:xfrm>
              <a:prstGeom prst="arc">
                <a:avLst>
                  <a:gd name="adj1" fmla="val 16200000"/>
                  <a:gd name="adj2" fmla="val 5315619"/>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50" name="Прямая соединительная линия 49"/>
            <p:cNvCxnSpPr/>
            <p:nvPr/>
          </p:nvCxnSpPr>
          <p:spPr>
            <a:xfrm rot="5400000">
              <a:off x="1679555" y="3536157"/>
              <a:ext cx="1356528" cy="794"/>
            </a:xfrm>
            <a:prstGeom prst="line">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600000" scaled="0"/>
              </a:gradFill>
              <a:tailEnd type="none" w="med" len="lg"/>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rot="16200000" flipH="1">
              <a:off x="2107389" y="4464851"/>
              <a:ext cx="642942"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rot="5400000">
              <a:off x="2179621" y="3750471"/>
              <a:ext cx="927900" cy="794"/>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3600000" scaled="0"/>
              </a:gradFill>
              <a:tailEnd type="non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rot="5400000">
              <a:off x="2250265" y="4464851"/>
              <a:ext cx="642942" cy="142876"/>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none"/>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rot="16200000" flipH="1">
              <a:off x="2384713" y="3749948"/>
              <a:ext cx="500061" cy="1033"/>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p:nvPr/>
          </p:nvCxnSpPr>
          <p:spPr>
            <a:xfrm rot="16200000" flipH="1">
              <a:off x="2112699" y="3740420"/>
              <a:ext cx="500061" cy="1033"/>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2143108" y="3286124"/>
              <a:ext cx="428628"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p:nvPr/>
          </p:nvCxnSpPr>
          <p:spPr>
            <a:xfrm>
              <a:off x="1928794" y="2857496"/>
              <a:ext cx="428628" cy="1588"/>
            </a:xfrm>
            <a:prstGeom prst="straightConnector1">
              <a:avLst/>
            </a:prstGeom>
            <a:ln w="381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786182" y="2857496"/>
              <a:ext cx="1785950" cy="461665"/>
            </a:xfrm>
            <a:prstGeom prst="rect">
              <a:avLst/>
            </a:prstGeom>
            <a:noFill/>
          </p:spPr>
          <p:txBody>
            <a:bodyPr wrap="square" rtlCol="0">
              <a:spAutoFit/>
            </a:bodyPr>
            <a:lstStyle/>
            <a:p>
              <a:r>
                <a:rPr lang="ru-RU" sz="2400" dirty="0"/>
                <a:t>(30 ÷ 40 кГц)</a:t>
              </a:r>
              <a:endParaRPr lang="ru-RU" sz="2400" dirty="0"/>
            </a:p>
          </p:txBody>
        </p:sp>
        <p:sp>
          <p:nvSpPr>
            <p:cNvPr id="94" name="Прямоугольник 93"/>
            <p:cNvSpPr/>
            <p:nvPr/>
          </p:nvSpPr>
          <p:spPr>
            <a:xfrm>
              <a:off x="857224" y="1500174"/>
              <a:ext cx="2143140" cy="3000396"/>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TextBox 94"/>
            <p:cNvSpPr txBox="1"/>
            <p:nvPr/>
          </p:nvSpPr>
          <p:spPr>
            <a:xfrm>
              <a:off x="928662" y="3929066"/>
              <a:ext cx="642942" cy="461665"/>
            </a:xfrm>
            <a:prstGeom prst="rect">
              <a:avLst/>
            </a:prstGeom>
            <a:noFill/>
          </p:spPr>
          <p:txBody>
            <a:bodyPr wrap="square" rtlCol="0">
              <a:spAutoFit/>
            </a:bodyPr>
            <a:lstStyle/>
            <a:p>
              <a:r>
                <a:rPr lang="ru-RU" sz="2400" dirty="0"/>
                <a:t>ДР</a:t>
              </a:r>
              <a:endParaRPr lang="ru-RU" sz="2400" dirty="0"/>
            </a:p>
          </p:txBody>
        </p:sp>
        <p:sp>
          <p:nvSpPr>
            <p:cNvPr id="96" name="Полилиния 95"/>
            <p:cNvSpPr/>
            <p:nvPr/>
          </p:nvSpPr>
          <p:spPr>
            <a:xfrm>
              <a:off x="1251807" y="4649427"/>
              <a:ext cx="2905125" cy="557212"/>
            </a:xfrm>
            <a:custGeom>
              <a:avLst/>
              <a:gdLst>
                <a:gd name="connsiteX0" fmla="*/ 0 w 2905125"/>
                <a:gd name="connsiteY0" fmla="*/ 552450 h 557212"/>
                <a:gd name="connsiteX1" fmla="*/ 133350 w 2905125"/>
                <a:gd name="connsiteY1" fmla="*/ 552450 h 557212"/>
                <a:gd name="connsiteX2" fmla="*/ 647700 w 2905125"/>
                <a:gd name="connsiteY2" fmla="*/ 523875 h 557212"/>
                <a:gd name="connsiteX3" fmla="*/ 1047750 w 2905125"/>
                <a:gd name="connsiteY3" fmla="*/ 381000 h 557212"/>
                <a:gd name="connsiteX4" fmla="*/ 1457325 w 2905125"/>
                <a:gd name="connsiteY4" fmla="*/ 180975 h 557212"/>
                <a:gd name="connsiteX5" fmla="*/ 1819275 w 2905125"/>
                <a:gd name="connsiteY5" fmla="*/ 76200 h 557212"/>
                <a:gd name="connsiteX6" fmla="*/ 2295525 w 2905125"/>
                <a:gd name="connsiteY6" fmla="*/ 28575 h 557212"/>
                <a:gd name="connsiteX7" fmla="*/ 2905125 w 2905125"/>
                <a:gd name="connsiteY7"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125" h="557212">
                  <a:moveTo>
                    <a:pt x="0" y="552450"/>
                  </a:moveTo>
                  <a:cubicBezTo>
                    <a:pt x="12700" y="554831"/>
                    <a:pt x="25400" y="557212"/>
                    <a:pt x="133350" y="552450"/>
                  </a:cubicBezTo>
                  <a:cubicBezTo>
                    <a:pt x="241300" y="547688"/>
                    <a:pt x="495300" y="552450"/>
                    <a:pt x="647700" y="523875"/>
                  </a:cubicBezTo>
                  <a:cubicBezTo>
                    <a:pt x="800100" y="495300"/>
                    <a:pt x="912813" y="438150"/>
                    <a:pt x="1047750" y="381000"/>
                  </a:cubicBezTo>
                  <a:cubicBezTo>
                    <a:pt x="1182687" y="323850"/>
                    <a:pt x="1328738" y="231775"/>
                    <a:pt x="1457325" y="180975"/>
                  </a:cubicBezTo>
                  <a:cubicBezTo>
                    <a:pt x="1585912" y="130175"/>
                    <a:pt x="1679575" y="101600"/>
                    <a:pt x="1819275" y="76200"/>
                  </a:cubicBezTo>
                  <a:cubicBezTo>
                    <a:pt x="1958975" y="50800"/>
                    <a:pt x="2114550" y="41275"/>
                    <a:pt x="2295525" y="28575"/>
                  </a:cubicBezTo>
                  <a:cubicBezTo>
                    <a:pt x="2476500" y="15875"/>
                    <a:pt x="2690812" y="7937"/>
                    <a:pt x="2905125" y="0"/>
                  </a:cubicBezTo>
                </a:path>
              </a:pathLst>
            </a:custGeom>
            <a:ln w="25400">
              <a:solidFill>
                <a:schemeClr val="tx1">
                  <a:lumMod val="95000"/>
                  <a:lumOff val="5000"/>
                </a:schemeClr>
              </a:solidFill>
              <a:prstDash val="sysDash"/>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7" name="Овал 96"/>
            <p:cNvSpPr/>
            <p:nvPr/>
          </p:nvSpPr>
          <p:spPr>
            <a:xfrm>
              <a:off x="3499704" y="4592276"/>
              <a:ext cx="571504"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Овал 97"/>
            <p:cNvSpPr/>
            <p:nvPr/>
          </p:nvSpPr>
          <p:spPr>
            <a:xfrm rot="21390174">
              <a:off x="3075835" y="4616099"/>
              <a:ext cx="357190"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Овал 98"/>
            <p:cNvSpPr/>
            <p:nvPr/>
          </p:nvSpPr>
          <p:spPr>
            <a:xfrm>
              <a:off x="1327335" y="5133844"/>
              <a:ext cx="357190"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Овал 99"/>
            <p:cNvSpPr/>
            <p:nvPr/>
          </p:nvSpPr>
          <p:spPr>
            <a:xfrm rot="20696300">
              <a:off x="1725960" y="5064646"/>
              <a:ext cx="571504"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Овал 100"/>
            <p:cNvSpPr/>
            <p:nvPr/>
          </p:nvSpPr>
          <p:spPr>
            <a:xfrm rot="20423473">
              <a:off x="2798637" y="4723969"/>
              <a:ext cx="232885" cy="91219"/>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Овал 101"/>
            <p:cNvSpPr/>
            <p:nvPr/>
          </p:nvSpPr>
          <p:spPr>
            <a:xfrm rot="20028691">
              <a:off x="2347180" y="4854214"/>
              <a:ext cx="357190"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TextBox 102"/>
            <p:cNvSpPr txBox="1"/>
            <p:nvPr/>
          </p:nvSpPr>
          <p:spPr>
            <a:xfrm>
              <a:off x="3286116" y="4143380"/>
              <a:ext cx="1000132" cy="461665"/>
            </a:xfrm>
            <a:prstGeom prst="rect">
              <a:avLst/>
            </a:prstGeom>
            <a:noFill/>
          </p:spPr>
          <p:txBody>
            <a:bodyPr wrap="square" rtlCol="0">
              <a:spAutoFit/>
            </a:bodyPr>
            <a:lstStyle/>
            <a:p>
              <a:r>
                <a:rPr lang="ru-RU" sz="2400" dirty="0"/>
                <a:t>питы</a:t>
              </a:r>
              <a:endParaRPr lang="ru-RU" sz="2400" dirty="0"/>
            </a:p>
          </p:txBody>
        </p:sp>
        <p:sp>
          <p:nvSpPr>
            <p:cNvPr id="104" name="TextBox 103"/>
            <p:cNvSpPr txBox="1"/>
            <p:nvPr/>
          </p:nvSpPr>
          <p:spPr>
            <a:xfrm>
              <a:off x="2714612" y="4857760"/>
              <a:ext cx="1785950" cy="461665"/>
            </a:xfrm>
            <a:prstGeom prst="rect">
              <a:avLst/>
            </a:prstGeom>
            <a:noFill/>
          </p:spPr>
          <p:txBody>
            <a:bodyPr wrap="square" rtlCol="0">
              <a:spAutoFit/>
            </a:bodyPr>
            <a:lstStyle/>
            <a:p>
              <a:r>
                <a:rPr lang="el-GR" sz="2400" dirty="0"/>
                <a:t>Δ</a:t>
              </a:r>
              <a:r>
                <a:rPr lang="en-US" sz="2400" dirty="0"/>
                <a:t>R≈ 0</a:t>
              </a:r>
              <a:r>
                <a:rPr lang="ru-RU" sz="2400" dirty="0"/>
                <a:t>,1 мкм</a:t>
              </a:r>
              <a:endParaRPr lang="ru-RU" sz="2400" dirty="0"/>
            </a:p>
          </p:txBody>
        </p:sp>
        <p:cxnSp>
          <p:nvCxnSpPr>
            <p:cNvPr id="107" name="Прямая со стрелкой 106"/>
            <p:cNvCxnSpPr/>
            <p:nvPr/>
          </p:nvCxnSpPr>
          <p:spPr>
            <a:xfrm rot="16200000" flipH="1">
              <a:off x="2196304" y="4734717"/>
              <a:ext cx="642148" cy="356396"/>
            </a:xfrm>
            <a:prstGeom prst="straightConnector1">
              <a:avLst/>
            </a:prstGeom>
            <a:ln w="25400">
              <a:solidFill>
                <a:schemeClr val="tx1">
                  <a:lumMod val="95000"/>
                  <a:lumOff val="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sp>
        <p:nvSpPr>
          <p:cNvPr id="110"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t>САР радиального слежения</a:t>
            </a:r>
          </a:p>
        </p:txBody>
      </p:sp>
    </p:spTree>
    <p:extLst>
      <p:ext uri="{BB962C8B-B14F-4D97-AF65-F5344CB8AC3E}">
        <p14:creationId xmlns:p14="http://schemas.microsoft.com/office/powerpoint/2010/main" val="3819533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667372" y="3357562"/>
            <a:ext cx="4714908" cy="2928958"/>
          </a:xfrm>
        </p:spPr>
        <p:txBody>
          <a:bodyPr>
            <a:normAutofit fontScale="92500"/>
          </a:bodyPr>
          <a:lstStyle/>
          <a:p>
            <a:pPr marL="892175" indent="-892175">
              <a:buNone/>
            </a:pPr>
            <a:r>
              <a:rPr lang="ru-RU" sz="2600" dirty="0"/>
              <a:t>ДОФ – датчик ошибки фокусировки</a:t>
            </a:r>
          </a:p>
          <a:p>
            <a:pPr marL="892175" indent="-892175">
              <a:buNone/>
            </a:pPr>
            <a:r>
              <a:rPr lang="ru-RU" sz="2600" dirty="0"/>
              <a:t>БУ – блок выработки аналогового сигнала управления</a:t>
            </a:r>
          </a:p>
          <a:p>
            <a:pPr marL="892175" indent="-892175">
              <a:buNone/>
            </a:pPr>
            <a:r>
              <a:rPr lang="ru-RU" sz="2600" dirty="0"/>
              <a:t>ИЭ – исполнительный  элемент (электродинамический линейный двигатель) - </a:t>
            </a:r>
            <a:r>
              <a:rPr lang="ru-RU" sz="2600" dirty="0" err="1"/>
              <a:t>позиционер</a:t>
            </a:r>
            <a:endParaRPr lang="ru-RU" sz="2600" dirty="0"/>
          </a:p>
        </p:txBody>
      </p:sp>
      <p:grpSp>
        <p:nvGrpSpPr>
          <p:cNvPr id="72" name="Группа 71"/>
          <p:cNvGrpSpPr/>
          <p:nvPr/>
        </p:nvGrpSpPr>
        <p:grpSpPr>
          <a:xfrm>
            <a:off x="2238348" y="1285860"/>
            <a:ext cx="3000396" cy="2858314"/>
            <a:chOff x="1785918" y="1500174"/>
            <a:chExt cx="3000396" cy="2858314"/>
          </a:xfrm>
        </p:grpSpPr>
        <p:sp>
          <p:nvSpPr>
            <p:cNvPr id="6" name="Скругленный прямоугольник 5"/>
            <p:cNvSpPr/>
            <p:nvPr/>
          </p:nvSpPr>
          <p:spPr>
            <a:xfrm>
              <a:off x="2714612" y="1500174"/>
              <a:ext cx="928694"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ДОФ</a:t>
              </a:r>
              <a:endParaRPr lang="ru-RU" sz="2600" b="1" dirty="0">
                <a:solidFill>
                  <a:schemeClr val="tx1"/>
                </a:solidFill>
              </a:endParaRPr>
            </a:p>
          </p:txBody>
        </p:sp>
        <p:sp>
          <p:nvSpPr>
            <p:cNvPr id="7" name="Скругленный прямоугольник 6"/>
            <p:cNvSpPr/>
            <p:nvPr/>
          </p:nvSpPr>
          <p:spPr>
            <a:xfrm>
              <a:off x="4071934" y="1500174"/>
              <a:ext cx="714380" cy="571504"/>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solidFill>
                    <a:schemeClr val="tx1"/>
                  </a:solidFill>
                </a:rPr>
                <a:t>БУ</a:t>
              </a:r>
              <a:endParaRPr lang="ru-RU" sz="2600" b="1" dirty="0">
                <a:solidFill>
                  <a:schemeClr val="tx1"/>
                </a:solidFill>
              </a:endParaRPr>
            </a:p>
          </p:txBody>
        </p:sp>
        <p:sp>
          <p:nvSpPr>
            <p:cNvPr id="20" name="Скругленный прямоугольник 19"/>
            <p:cNvSpPr/>
            <p:nvPr/>
          </p:nvSpPr>
          <p:spPr>
            <a:xfrm>
              <a:off x="1785918" y="3714752"/>
              <a:ext cx="1571636" cy="71438"/>
            </a:xfrm>
            <a:prstGeom prst="roundRect">
              <a:avLst/>
            </a:prstGeom>
            <a:solidFill>
              <a:schemeClr val="tx1">
                <a:lumMod val="50000"/>
                <a:lumOff val="50000"/>
              </a:schemeClr>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b="1" dirty="0">
                <a:solidFill>
                  <a:schemeClr val="tx1"/>
                </a:solidFill>
              </a:endParaRPr>
            </a:p>
          </p:txBody>
        </p:sp>
        <p:cxnSp>
          <p:nvCxnSpPr>
            <p:cNvPr id="21" name="Прямая соединительная линия 20"/>
            <p:cNvCxnSpPr>
              <a:stCxn id="20" idx="2"/>
            </p:cNvCxnSpPr>
            <p:nvPr/>
          </p:nvCxnSpPr>
          <p:spPr>
            <a:xfrm rot="5400000">
              <a:off x="2285984" y="4071942"/>
              <a:ext cx="571504" cy="1588"/>
            </a:xfrm>
            <a:prstGeom prst="line">
              <a:avLst/>
            </a:prstGeom>
            <a:ln w="38100">
              <a:solidFill>
                <a:schemeClr val="tx1">
                  <a:lumMod val="95000"/>
                  <a:lumOff val="5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46" name="Группа 45"/>
            <p:cNvGrpSpPr/>
            <p:nvPr/>
          </p:nvGrpSpPr>
          <p:grpSpPr>
            <a:xfrm>
              <a:off x="4000496" y="2428868"/>
              <a:ext cx="714380" cy="785818"/>
              <a:chOff x="3286116" y="2571744"/>
              <a:chExt cx="714380" cy="785818"/>
            </a:xfrm>
          </p:grpSpPr>
          <p:sp>
            <p:nvSpPr>
              <p:cNvPr id="40" name="Равнобедренный треугольник 39"/>
              <p:cNvSpPr/>
              <p:nvPr/>
            </p:nvSpPr>
            <p:spPr>
              <a:xfrm rot="16200000">
                <a:off x="3250397" y="2607463"/>
                <a:ext cx="785818" cy="714380"/>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Равнобедренный треугольник 43"/>
              <p:cNvSpPr/>
              <p:nvPr/>
            </p:nvSpPr>
            <p:spPr>
              <a:xfrm rot="16200000">
                <a:off x="3536149" y="2893215"/>
                <a:ext cx="214314" cy="142876"/>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Равнобедренный треугольник 44"/>
              <p:cNvSpPr/>
              <p:nvPr/>
            </p:nvSpPr>
            <p:spPr>
              <a:xfrm rot="16200000">
                <a:off x="3731423" y="2890500"/>
                <a:ext cx="214314" cy="142876"/>
              </a:xfrm>
              <a:prstGeom prst="triangle">
                <a:avLst/>
              </a:prstGeom>
              <a:solidFill>
                <a:schemeClr val="bg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8" name="Группа 57"/>
            <p:cNvGrpSpPr/>
            <p:nvPr/>
          </p:nvGrpSpPr>
          <p:grpSpPr>
            <a:xfrm>
              <a:off x="2643174" y="2428868"/>
              <a:ext cx="1000132" cy="1000132"/>
              <a:chOff x="1857356" y="2500306"/>
              <a:chExt cx="1000132" cy="1000132"/>
            </a:xfrm>
          </p:grpSpPr>
          <p:sp>
            <p:nvSpPr>
              <p:cNvPr id="15" name="Скругленный прямоугольник 14"/>
              <p:cNvSpPr/>
              <p:nvPr/>
            </p:nvSpPr>
            <p:spPr>
              <a:xfrm>
                <a:off x="2071670" y="2500306"/>
                <a:ext cx="571504" cy="1000132"/>
              </a:xfrm>
              <a:prstGeom prst="roundRect">
                <a:avLst/>
              </a:prstGeom>
              <a:solidFill>
                <a:schemeClr val="bg1">
                  <a:lumMod val="85000"/>
                </a:schemeClr>
              </a:solidFill>
              <a:ln w="317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100" b="1" dirty="0">
                    <a:solidFill>
                      <a:schemeClr val="tx1"/>
                    </a:solidFill>
                  </a:rPr>
                  <a:t>ИЭ</a:t>
                </a:r>
                <a:endParaRPr lang="ru-RU" sz="2100" b="1" dirty="0">
                  <a:solidFill>
                    <a:schemeClr val="tx1"/>
                  </a:solidFill>
                </a:endParaRPr>
              </a:p>
            </p:txBody>
          </p:sp>
          <p:sp>
            <p:nvSpPr>
              <p:cNvPr id="48" name="Овал 47"/>
              <p:cNvSpPr/>
              <p:nvPr/>
            </p:nvSpPr>
            <p:spPr>
              <a:xfrm>
                <a:off x="2091359" y="3209797"/>
                <a:ext cx="542984" cy="18654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a:off x="2714612" y="3000372"/>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2714612" y="2571744"/>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2714612" y="2786058"/>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2714612" y="3214686"/>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1857356" y="2571744"/>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p:cNvSpPr/>
              <p:nvPr/>
            </p:nvSpPr>
            <p:spPr>
              <a:xfrm>
                <a:off x="1857356" y="2786058"/>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p:nvPr/>
            </p:nvSpPr>
            <p:spPr>
              <a:xfrm>
                <a:off x="1857356" y="3000372"/>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p:cNvSpPr/>
              <p:nvPr/>
            </p:nvSpPr>
            <p:spPr>
              <a:xfrm>
                <a:off x="1857356" y="3214686"/>
                <a:ext cx="142876" cy="14287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9" name="Дуга 58"/>
            <p:cNvSpPr/>
            <p:nvPr/>
          </p:nvSpPr>
          <p:spPr>
            <a:xfrm>
              <a:off x="2071670" y="3929066"/>
              <a:ext cx="1000132" cy="357190"/>
            </a:xfrm>
            <a:prstGeom prst="arc">
              <a:avLst>
                <a:gd name="adj1" fmla="val 9978091"/>
                <a:gd name="adj2" fmla="val 2510849"/>
              </a:avLst>
            </a:prstGeom>
            <a:ln w="3810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62" name="Прямая со стрелкой 61"/>
            <p:cNvCxnSpPr>
              <a:stCxn id="15" idx="2"/>
            </p:cNvCxnSpPr>
            <p:nvPr/>
          </p:nvCxnSpPr>
          <p:spPr>
            <a:xfrm rot="5400000">
              <a:off x="3000364" y="3571876"/>
              <a:ext cx="285752"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stCxn id="15" idx="0"/>
              <a:endCxn id="6" idx="2"/>
            </p:cNvCxnSpPr>
            <p:nvPr/>
          </p:nvCxnSpPr>
          <p:spPr>
            <a:xfrm rot="5400000" flipH="1" flipV="1">
              <a:off x="2975200" y="2258098"/>
              <a:ext cx="338811" cy="2731"/>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a:stCxn id="6" idx="3"/>
              <a:endCxn id="7" idx="1"/>
            </p:cNvCxnSpPr>
            <p:nvPr/>
          </p:nvCxnSpPr>
          <p:spPr>
            <a:xfrm>
              <a:off x="3643306" y="1785926"/>
              <a:ext cx="428628" cy="15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Соединительная линия уступом 67"/>
            <p:cNvCxnSpPr>
              <a:stCxn id="7" idx="3"/>
              <a:endCxn id="40" idx="3"/>
            </p:cNvCxnSpPr>
            <p:nvPr/>
          </p:nvCxnSpPr>
          <p:spPr>
            <a:xfrm flipH="1">
              <a:off x="4714876" y="1785926"/>
              <a:ext cx="71438" cy="1035851"/>
            </a:xfrm>
            <a:prstGeom prst="bentConnector3">
              <a:avLst>
                <a:gd name="adj1" fmla="val -319998"/>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a:stCxn id="40" idx="0"/>
              <a:endCxn id="52" idx="6"/>
            </p:cNvCxnSpPr>
            <p:nvPr/>
          </p:nvCxnSpPr>
          <p:spPr>
            <a:xfrm rot="10800000">
              <a:off x="3668486" y="2819401"/>
              <a:ext cx="332010" cy="237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73"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t>Система автоматической фокусировки</a:t>
            </a:r>
          </a:p>
        </p:txBody>
      </p:sp>
    </p:spTree>
    <p:extLst>
      <p:ext uri="{BB962C8B-B14F-4D97-AF65-F5344CB8AC3E}">
        <p14:creationId xmlns:p14="http://schemas.microsoft.com/office/powerpoint/2010/main" val="2412506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1214422"/>
            <a:ext cx="8043890" cy="2143140"/>
          </a:xfrm>
        </p:spPr>
        <p:txBody>
          <a:bodyPr>
            <a:normAutofit/>
          </a:bodyPr>
          <a:lstStyle/>
          <a:p>
            <a:pPr>
              <a:buNone/>
              <a:tabLst>
                <a:tab pos="4572000" algn="l"/>
              </a:tabLst>
            </a:pPr>
            <a:r>
              <a:rPr lang="ru-RU" sz="2400" b="1" dirty="0"/>
              <a:t>Полупроводниковые 	</a:t>
            </a:r>
            <a:r>
              <a:rPr lang="en-US" sz="2400" b="1" dirty="0" err="1"/>
              <a:t>GaAlAs</a:t>
            </a:r>
            <a:endParaRPr lang="ru-RU" sz="2400" b="1" dirty="0"/>
          </a:p>
          <a:p>
            <a:pPr>
              <a:buNone/>
            </a:pPr>
            <a:r>
              <a:rPr lang="ru-RU" sz="2400" dirty="0"/>
              <a:t>660 ÷ 685 нм; 5 мВт; 10000 и. 	800 нм; 3 ÷ 5 мВт; 5000 и.</a:t>
            </a:r>
          </a:p>
          <a:p>
            <a:pPr algn="ctr">
              <a:buNone/>
            </a:pPr>
            <a:r>
              <a:rPr lang="ru-RU" sz="2400" dirty="0"/>
              <a:t>Δ</a:t>
            </a:r>
            <a:r>
              <a:rPr lang="el-GR" sz="2400" dirty="0"/>
              <a:t>λ</a:t>
            </a:r>
            <a:r>
              <a:rPr lang="ru-RU" sz="2400" dirty="0"/>
              <a:t> </a:t>
            </a:r>
            <a:r>
              <a:rPr lang="en-US" sz="2400" dirty="0"/>
              <a:t>&lt;</a:t>
            </a:r>
            <a:r>
              <a:rPr lang="ru-RU" sz="2400" dirty="0"/>
              <a:t> 0,1 нм</a:t>
            </a:r>
          </a:p>
          <a:p>
            <a:pPr algn="ctr">
              <a:buNone/>
            </a:pPr>
            <a:r>
              <a:rPr lang="ru-RU" sz="2400" dirty="0"/>
              <a:t>Длина когерентности ≈ 4 ÷ 6 см</a:t>
            </a:r>
            <a:endParaRPr lang="ru-RU" sz="2400" dirty="0"/>
          </a:p>
        </p:txBody>
      </p:sp>
      <p:sp>
        <p:nvSpPr>
          <p:cNvPr id="4" name="Заголовок 1"/>
          <p:cNvSpPr txBox="1">
            <a:spLocks/>
          </p:cNvSpPr>
          <p:nvPr/>
        </p:nvSpPr>
        <p:spPr>
          <a:xfrm>
            <a:off x="2095472" y="357166"/>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a:t>Лазеры</a:t>
            </a:r>
          </a:p>
        </p:txBody>
      </p:sp>
      <p:sp>
        <p:nvSpPr>
          <p:cNvPr id="7" name="Заголовок 1"/>
          <p:cNvSpPr txBox="1">
            <a:spLocks/>
          </p:cNvSpPr>
          <p:nvPr/>
        </p:nvSpPr>
        <p:spPr>
          <a:xfrm>
            <a:off x="2095472" y="3357562"/>
            <a:ext cx="8072494" cy="500066"/>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lnSpcReduction="10000"/>
          </a:bodyPr>
          <a:lstStyle/>
          <a:p>
            <a:pPr lvl="0"/>
            <a:r>
              <a:rPr lang="ru-RU" sz="2800" b="1" dirty="0" err="1"/>
              <a:t>Микролинзы</a:t>
            </a:r>
            <a:endParaRPr lang="ru-RU" sz="2800" b="1" dirty="0"/>
          </a:p>
        </p:txBody>
      </p:sp>
      <p:graphicFrame>
        <p:nvGraphicFramePr>
          <p:cNvPr id="8" name="Таблица 7"/>
          <p:cNvGraphicFramePr>
            <a:graphicFrameLocks noGrp="1"/>
          </p:cNvGraphicFramePr>
          <p:nvPr/>
        </p:nvGraphicFramePr>
        <p:xfrm>
          <a:off x="2095472" y="4071942"/>
          <a:ext cx="8001056" cy="2677033"/>
        </p:xfrm>
        <a:graphic>
          <a:graphicData uri="http://schemas.openxmlformats.org/drawingml/2006/table">
            <a:tbl>
              <a:tblPr firstRow="1" bandRow="1">
                <a:tableStyleId>{5C22544A-7EE6-4342-B048-85BDC9FD1C3A}</a:tableStyleId>
              </a:tblPr>
              <a:tblGrid>
                <a:gridCol w="2690620"/>
                <a:gridCol w="1345310"/>
                <a:gridCol w="1911756"/>
                <a:gridCol w="2053370"/>
              </a:tblGrid>
              <a:tr h="172720">
                <a:tc rowSpan="2">
                  <a:txBody>
                    <a:bodyPr/>
                    <a:lstStyle/>
                    <a:p>
                      <a:pPr algn="ctr">
                        <a:lnSpc>
                          <a:spcPts val="2000"/>
                        </a:lnSpc>
                      </a:pPr>
                      <a:r>
                        <a:rPr lang="ru-RU" sz="2200" b="0" dirty="0" smtClean="0"/>
                        <a:t>Параметр</a:t>
                      </a:r>
                      <a:endParaRPr lang="ru-RU" sz="2200" b="0" dirty="0"/>
                    </a:p>
                  </a:txBody>
                  <a:tcPr anchor="ctr"/>
                </a:tc>
                <a:tc rowSpan="2">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200" b="0" spc="-20" dirty="0" smtClean="0"/>
                        <a:t>Обычный объектив</a:t>
                      </a:r>
                      <a:endParaRPr lang="ru-RU" sz="2200" b="0" spc="-20" dirty="0"/>
                    </a:p>
                  </a:txBody>
                  <a:tcPr anchor="ctr"/>
                </a:tc>
                <a:tc gridSpan="2">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200" b="0" spc="-20" dirty="0" smtClean="0"/>
                        <a:t>С </a:t>
                      </a:r>
                      <a:r>
                        <a:rPr lang="ru-RU" sz="2200" b="0" spc="-20" dirty="0" err="1" smtClean="0"/>
                        <a:t>асферической</a:t>
                      </a:r>
                      <a:r>
                        <a:rPr lang="ru-RU" sz="2200" b="0" spc="-20" dirty="0" smtClean="0"/>
                        <a:t> поверхностью</a:t>
                      </a:r>
                      <a:endParaRPr lang="ru-RU" sz="2200" b="0" spc="-20" dirty="0"/>
                    </a:p>
                  </a:txBody>
                  <a:tcPr anchor="ctr"/>
                </a:tc>
                <a:tc hMerge="1">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ru-RU" sz="2000" dirty="0"/>
                    </a:p>
                  </a:txBody>
                  <a:tcPr anchor="ctr"/>
                </a:tc>
              </a:tr>
              <a:tr h="172720">
                <a:tc vMerge="1">
                  <a:txBody>
                    <a:bodyPr/>
                    <a:lstStyle/>
                    <a:p>
                      <a:endParaRPr lang="ru-RU"/>
                    </a:p>
                  </a:txBody>
                  <a:tcPr/>
                </a:tc>
                <a:tc vMerge="1">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ru-RU" sz="2000" spc="-20" dirty="0"/>
                    </a:p>
                  </a:txBody>
                  <a:tcPr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b="0" kern="1200" spc="-30" baseline="0" dirty="0" err="1" smtClean="0">
                          <a:solidFill>
                            <a:schemeClr val="lt1"/>
                          </a:solidFill>
                          <a:latin typeface="+mn-lt"/>
                          <a:ea typeface="+mn-ea"/>
                          <a:cs typeface="+mn-cs"/>
                        </a:rPr>
                        <a:t>Бол.поле</a:t>
                      </a:r>
                      <a:r>
                        <a:rPr lang="ru-RU" sz="2000" b="0" kern="1200" spc="-30" baseline="0" dirty="0" smtClean="0">
                          <a:solidFill>
                            <a:schemeClr val="lt1"/>
                          </a:solidFill>
                          <a:latin typeface="+mn-lt"/>
                          <a:ea typeface="+mn-ea"/>
                          <a:cs typeface="+mn-cs"/>
                        </a:rPr>
                        <a:t> </a:t>
                      </a:r>
                      <a:r>
                        <a:rPr lang="ru-RU" sz="2000" b="0" kern="1200" spc="-30" baseline="0" dirty="0" err="1" smtClean="0">
                          <a:solidFill>
                            <a:schemeClr val="lt1"/>
                          </a:solidFill>
                          <a:latin typeface="+mn-lt"/>
                          <a:ea typeface="+mn-ea"/>
                          <a:cs typeface="+mn-cs"/>
                        </a:rPr>
                        <a:t>зр</a:t>
                      </a:r>
                      <a:r>
                        <a:rPr lang="ru-RU" sz="2000" b="0" kern="1200" spc="-30" baseline="0" dirty="0" smtClean="0">
                          <a:solidFill>
                            <a:schemeClr val="lt1"/>
                          </a:solidFill>
                          <a:latin typeface="+mn-lt"/>
                          <a:ea typeface="+mn-ea"/>
                          <a:cs typeface="+mn-cs"/>
                        </a:rPr>
                        <a:t>.</a:t>
                      </a:r>
                      <a:endParaRPr lang="ru-RU" sz="2000" b="0" kern="1200" spc="-30" baseline="0" dirty="0">
                        <a:solidFill>
                          <a:schemeClr val="lt1"/>
                        </a:solidFill>
                        <a:latin typeface="+mn-lt"/>
                        <a:ea typeface="+mn-ea"/>
                        <a:cs typeface="+mn-cs"/>
                      </a:endParaRPr>
                    </a:p>
                  </a:txBody>
                  <a:tcPr anchor="ctr">
                    <a:solidFill>
                      <a:schemeClr val="accent1"/>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ru-RU" sz="2000" b="0" kern="1200" spc="-20" dirty="0" err="1" smtClean="0">
                          <a:solidFill>
                            <a:schemeClr val="lt1"/>
                          </a:solidFill>
                          <a:latin typeface="+mn-lt"/>
                          <a:ea typeface="+mn-ea"/>
                          <a:cs typeface="+mn-cs"/>
                        </a:rPr>
                        <a:t>Мал.поле</a:t>
                      </a:r>
                      <a:r>
                        <a:rPr lang="ru-RU" sz="2000" b="0" kern="1200" spc="-20" dirty="0" smtClean="0">
                          <a:solidFill>
                            <a:schemeClr val="lt1"/>
                          </a:solidFill>
                          <a:latin typeface="+mn-lt"/>
                          <a:ea typeface="+mn-ea"/>
                          <a:cs typeface="+mn-cs"/>
                        </a:rPr>
                        <a:t> зрения</a:t>
                      </a:r>
                    </a:p>
                  </a:txBody>
                  <a:tcPr anchor="ctr">
                    <a:solidFill>
                      <a:schemeClr val="accent1"/>
                    </a:solidFill>
                  </a:tcPr>
                </a:tc>
              </a:tr>
              <a:tr h="340264">
                <a:tc>
                  <a:txBody>
                    <a:bodyPr/>
                    <a:lstStyle/>
                    <a:p>
                      <a:pPr algn="ctr">
                        <a:lnSpc>
                          <a:spcPts val="1900"/>
                        </a:lnSpc>
                        <a:spcBef>
                          <a:spcPts val="0"/>
                        </a:spcBef>
                      </a:pPr>
                      <a:r>
                        <a:rPr lang="en-US" sz="2200" b="0" spc="-20" dirty="0" smtClean="0"/>
                        <a:t>f</a:t>
                      </a:r>
                      <a:r>
                        <a:rPr lang="ru-RU" sz="2200" b="0" spc="-20" dirty="0" smtClean="0"/>
                        <a:t> </a:t>
                      </a:r>
                      <a:r>
                        <a:rPr lang="en-US" sz="2200" b="0" spc="-20" dirty="0" smtClean="0"/>
                        <a:t>[</a:t>
                      </a:r>
                      <a:r>
                        <a:rPr lang="ru-RU" sz="2200" b="0" spc="-20" dirty="0" smtClean="0"/>
                        <a:t>мм</a:t>
                      </a:r>
                      <a:r>
                        <a:rPr lang="en-US" sz="2200" b="0" spc="-20" dirty="0" smtClean="0"/>
                        <a:t>]</a:t>
                      </a:r>
                      <a:endParaRPr lang="ru-RU" sz="2200" b="0"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8</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8</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3,7</a:t>
                      </a:r>
                      <a:endParaRPr lang="ru-RU" sz="2200" b="0" baseline="0" dirty="0"/>
                    </a:p>
                  </a:txBody>
                  <a:tcPr anchor="ctr"/>
                </a:tc>
              </a:tr>
              <a:tr h="340264">
                <a:tc>
                  <a:txBody>
                    <a:bodyPr/>
                    <a:lstStyle/>
                    <a:p>
                      <a:pPr algn="ctr">
                        <a:lnSpc>
                          <a:spcPts val="1900"/>
                        </a:lnSpc>
                        <a:spcBef>
                          <a:spcPts val="0"/>
                        </a:spcBef>
                      </a:pPr>
                      <a:r>
                        <a:rPr lang="ru-RU" sz="2200" b="0" spc="-20" baseline="0" dirty="0" smtClean="0"/>
                        <a:t>Диаметр поля зрения</a:t>
                      </a:r>
                      <a:endParaRPr lang="ru-RU" sz="2200" b="0" spc="-20" baseline="-2500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1,0</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2,0</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0,2</a:t>
                      </a:r>
                      <a:endParaRPr lang="ru-RU" sz="2200" b="0" baseline="0" dirty="0"/>
                    </a:p>
                  </a:txBody>
                  <a:tcPr anchor="ctr"/>
                </a:tc>
              </a:tr>
              <a:tr h="340264">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spc="-20" baseline="0" dirty="0" smtClean="0"/>
                        <a:t>Диаметр </a:t>
                      </a:r>
                      <a:r>
                        <a:rPr lang="en-US" sz="2200" b="0" spc="-20" baseline="0" dirty="0" smtClean="0"/>
                        <a:t>[</a:t>
                      </a:r>
                      <a:r>
                        <a:rPr lang="ru-RU" sz="2200" b="0" spc="-20" baseline="0" dirty="0" smtClean="0"/>
                        <a:t>мм</a:t>
                      </a:r>
                      <a:r>
                        <a:rPr lang="en-US" sz="2200" b="0" spc="-20" baseline="0" dirty="0" smtClean="0"/>
                        <a:t>]</a:t>
                      </a:r>
                      <a:endParaRPr lang="ru-RU" sz="2200" b="0" spc="-20" baseline="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7,5</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7,5</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4,1</a:t>
                      </a:r>
                      <a:endParaRPr lang="ru-RU" sz="2200" b="0" baseline="0" dirty="0"/>
                    </a:p>
                  </a:txBody>
                  <a:tcPr anchor="ctr"/>
                </a:tc>
              </a:tr>
              <a:tr h="340264">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spc="-20" baseline="0" dirty="0" smtClean="0"/>
                        <a:t>Длина </a:t>
                      </a:r>
                      <a:r>
                        <a:rPr lang="en-US" sz="2200" b="0" spc="-20" baseline="0" dirty="0" smtClean="0"/>
                        <a:t>[</a:t>
                      </a:r>
                      <a:r>
                        <a:rPr lang="ru-RU" sz="2200" b="0" spc="-20" baseline="0" dirty="0" smtClean="0"/>
                        <a:t>мм</a:t>
                      </a:r>
                      <a:r>
                        <a:rPr lang="en-US" sz="2200" b="0" spc="-20" baseline="0" dirty="0" smtClean="0"/>
                        <a:t>]</a:t>
                      </a:r>
                      <a:endParaRPr lang="ru-RU" sz="2200" b="0" spc="-20" baseline="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11</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8,5</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3,2</a:t>
                      </a:r>
                      <a:endParaRPr lang="ru-RU" sz="2200" b="0" baseline="0" dirty="0"/>
                    </a:p>
                  </a:txBody>
                  <a:tcPr anchor="ctr"/>
                </a:tc>
              </a:tr>
              <a:tr h="340264">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spc="-20" baseline="0" dirty="0" smtClean="0"/>
                        <a:t>Масса с оправой </a:t>
                      </a:r>
                      <a:r>
                        <a:rPr lang="en-US" sz="2200" b="0" spc="-20" baseline="0" dirty="0" smtClean="0"/>
                        <a:t>[</a:t>
                      </a:r>
                      <a:r>
                        <a:rPr lang="ru-RU" sz="2200" b="0" spc="-20" baseline="0" dirty="0" smtClean="0"/>
                        <a:t>г</a:t>
                      </a:r>
                      <a:r>
                        <a:rPr lang="en-US" sz="2200" b="0" spc="-20" baseline="0" dirty="0" smtClean="0"/>
                        <a:t>]</a:t>
                      </a:r>
                      <a:endParaRPr lang="ru-RU" sz="2200" b="0" spc="-20" baseline="0" dirty="0" smtClean="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2</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2</a:t>
                      </a:r>
                      <a:endParaRPr lang="ru-RU" sz="2200" b="0" baseline="0" dirty="0"/>
                    </a:p>
                  </a:txBody>
                  <a:tcPr anchor="ctr"/>
                </a:tc>
                <a:tc>
                  <a:txBody>
                    <a:bodyPr/>
                    <a:lstStyle/>
                    <a:p>
                      <a:pPr marL="0" marR="0" indent="0" algn="ctr" defTabSz="914400" rtl="0" eaLnBrk="1" fontAlgn="auto" latinLnBrk="0" hangingPunct="1">
                        <a:lnSpc>
                          <a:spcPts val="1900"/>
                        </a:lnSpc>
                        <a:spcBef>
                          <a:spcPts val="0"/>
                        </a:spcBef>
                        <a:spcAft>
                          <a:spcPts val="0"/>
                        </a:spcAft>
                        <a:buClrTx/>
                        <a:buSzTx/>
                        <a:buFontTx/>
                        <a:buNone/>
                        <a:tabLst/>
                        <a:defRPr/>
                      </a:pPr>
                      <a:r>
                        <a:rPr lang="ru-RU" sz="2200" b="0" baseline="0" dirty="0" smtClean="0"/>
                        <a:t>0,25</a:t>
                      </a:r>
                      <a:endParaRPr lang="ru-RU" sz="2200" b="0" baseline="0" dirty="0"/>
                    </a:p>
                  </a:txBody>
                  <a:tcPr anchor="ctr"/>
                </a:tc>
              </a:tr>
            </a:tbl>
          </a:graphicData>
        </a:graphic>
      </p:graphicFrame>
    </p:spTree>
    <p:extLst>
      <p:ext uri="{BB962C8B-B14F-4D97-AF65-F5344CB8AC3E}">
        <p14:creationId xmlns:p14="http://schemas.microsoft.com/office/powerpoint/2010/main" val="1558524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952596" y="2357430"/>
            <a:ext cx="8229600" cy="757230"/>
          </a:xfrm>
          <a:solidFill>
            <a:schemeClr val="accent3">
              <a:lumMod val="20000"/>
              <a:lumOff val="80000"/>
            </a:schemeClr>
          </a:solidFill>
        </p:spPr>
        <p:txBody>
          <a:bodyPr>
            <a:normAutofit/>
          </a:bodyPr>
          <a:lstStyle/>
          <a:p>
            <a:pPr algn="ctr">
              <a:buNone/>
            </a:pPr>
            <a:r>
              <a:rPr lang="ru-RU" sz="3600" b="1" dirty="0">
                <a:latin typeface="Times New Roman" pitchFamily="18" charset="0"/>
                <a:cs typeface="Times New Roman" pitchFamily="18" charset="0"/>
              </a:rPr>
              <a:t>Системы объемного телевидения</a:t>
            </a:r>
            <a:endParaRPr 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566318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59840" y="0"/>
            <a:ext cx="10058400" cy="640080"/>
          </a:xfrm>
        </p:spPr>
        <p:txBody>
          <a:bodyPr/>
          <a:lstStyle/>
          <a:p>
            <a:r>
              <a:rPr lang="ru-RU" sz="2400" b="1" dirty="0">
                <a:latin typeface="Times New Roman" pitchFamily="18" charset="0"/>
              </a:rPr>
              <a:t>ЭТАПЫ РАЗВИТИЯ ТЕЛЕРАДИОВЕЩАНИЯ</a:t>
            </a:r>
          </a:p>
        </p:txBody>
      </p:sp>
      <p:sp>
        <p:nvSpPr>
          <p:cNvPr id="3075" name="Rectangle 3"/>
          <p:cNvSpPr>
            <a:spLocks noGrp="1" noChangeArrowheads="1"/>
          </p:cNvSpPr>
          <p:nvPr>
            <p:ph type="body" idx="1"/>
          </p:nvPr>
        </p:nvSpPr>
        <p:spPr>
          <a:xfrm>
            <a:off x="609600" y="640080"/>
            <a:ext cx="11297920" cy="5229225"/>
          </a:xfrm>
        </p:spPr>
        <p:txBody>
          <a:bodyPr>
            <a:normAutofit fontScale="25000" lnSpcReduction="20000"/>
          </a:bodyPr>
          <a:lstStyle/>
          <a:p>
            <a:pPr>
              <a:lnSpc>
                <a:spcPct val="80000"/>
              </a:lnSpc>
              <a:buFontTx/>
              <a:buNone/>
            </a:pPr>
            <a:r>
              <a:rPr lang="ru-RU" sz="8000" dirty="0">
                <a:latin typeface="Times New Roman" pitchFamily="18" charset="0"/>
              </a:rPr>
              <a:t>ЦИФРОВОЕ ТЕЛЕВИДЕНИЕ</a:t>
            </a:r>
          </a:p>
          <a:p>
            <a:pPr>
              <a:lnSpc>
                <a:spcPct val="80000"/>
              </a:lnSpc>
              <a:buFontTx/>
              <a:buNone/>
            </a:pPr>
            <a:r>
              <a:rPr lang="ru-RU" sz="8000" dirty="0">
                <a:latin typeface="Times New Roman" pitchFamily="18" charset="0"/>
              </a:rPr>
              <a:t>                                                           США:    2006 г.</a:t>
            </a:r>
          </a:p>
          <a:p>
            <a:pPr>
              <a:lnSpc>
                <a:spcPct val="80000"/>
              </a:lnSpc>
              <a:buFontTx/>
              <a:buNone/>
            </a:pPr>
            <a:r>
              <a:rPr lang="ru-RU" sz="8000" dirty="0">
                <a:latin typeface="Times New Roman" pitchFamily="18" charset="0"/>
              </a:rPr>
              <a:t>	                                                     Европа: 2010 г.</a:t>
            </a:r>
          </a:p>
          <a:p>
            <a:pPr>
              <a:lnSpc>
                <a:spcPct val="80000"/>
              </a:lnSpc>
              <a:buFontTx/>
              <a:buNone/>
            </a:pPr>
            <a:r>
              <a:rPr lang="ru-RU" sz="8000" dirty="0">
                <a:latin typeface="Times New Roman" pitchFamily="18" charset="0"/>
              </a:rPr>
              <a:t>	                                                     Россия:  2015 г.</a:t>
            </a:r>
          </a:p>
          <a:p>
            <a:pPr>
              <a:lnSpc>
                <a:spcPct val="80000"/>
              </a:lnSpc>
              <a:buFontTx/>
              <a:buNone/>
            </a:pPr>
            <a:endParaRPr lang="ru-RU" sz="8000" dirty="0">
              <a:latin typeface="Times New Roman" pitchFamily="18" charset="0"/>
            </a:endParaRPr>
          </a:p>
          <a:p>
            <a:pPr>
              <a:lnSpc>
                <a:spcPct val="80000"/>
              </a:lnSpc>
              <a:buFontTx/>
              <a:buNone/>
            </a:pPr>
            <a:r>
              <a:rPr lang="ru-RU" sz="8000" dirty="0">
                <a:latin typeface="Times New Roman" pitchFamily="18" charset="0"/>
              </a:rPr>
              <a:t>ТЕЛЕВИДЕНИЕ ВЫСОКОЙ ЧЕТКОСТИ</a:t>
            </a:r>
          </a:p>
          <a:p>
            <a:pPr>
              <a:lnSpc>
                <a:spcPct val="80000"/>
              </a:lnSpc>
              <a:buFontTx/>
              <a:buNone/>
            </a:pPr>
            <a:r>
              <a:rPr lang="ru-RU" sz="8000" dirty="0">
                <a:latin typeface="Times New Roman" pitchFamily="18" charset="0"/>
              </a:rPr>
              <a:t>                                                             США:    ведется вещание </a:t>
            </a:r>
          </a:p>
          <a:p>
            <a:pPr>
              <a:lnSpc>
                <a:spcPct val="80000"/>
              </a:lnSpc>
              <a:buFontTx/>
              <a:buNone/>
            </a:pPr>
            <a:r>
              <a:rPr lang="ru-RU" sz="8000" dirty="0">
                <a:latin typeface="Times New Roman" pitchFamily="18" charset="0"/>
              </a:rPr>
              <a:t>                                                             Европа: отдельные страны ведут опытные передачи</a:t>
            </a:r>
          </a:p>
          <a:p>
            <a:pPr>
              <a:lnSpc>
                <a:spcPct val="80000"/>
              </a:lnSpc>
              <a:buFontTx/>
              <a:buNone/>
            </a:pPr>
            <a:r>
              <a:rPr lang="ru-RU" sz="8000" dirty="0">
                <a:latin typeface="Times New Roman" pitchFamily="18" charset="0"/>
              </a:rPr>
              <a:t>                                                             Россия: проводятся отдельные опытные передачи;</a:t>
            </a:r>
          </a:p>
          <a:p>
            <a:pPr>
              <a:lnSpc>
                <a:spcPct val="80000"/>
              </a:lnSpc>
              <a:buFontTx/>
              <a:buNone/>
            </a:pPr>
            <a:r>
              <a:rPr lang="ru-RU" sz="8000" dirty="0">
                <a:latin typeface="Times New Roman" pitchFamily="18" charset="0"/>
              </a:rPr>
              <a:t>                                                              общее количество проданных в России HD/HD</a:t>
            </a:r>
          </a:p>
          <a:p>
            <a:pPr>
              <a:lnSpc>
                <a:spcPct val="80000"/>
              </a:lnSpc>
              <a:buFontTx/>
              <a:buNone/>
            </a:pPr>
            <a:r>
              <a:rPr lang="ru-RU" sz="8000" dirty="0">
                <a:latin typeface="Times New Roman" pitchFamily="18" charset="0"/>
              </a:rPr>
              <a:t>                                                              </a:t>
            </a:r>
            <a:r>
              <a:rPr lang="ru-RU" sz="8000" dirty="0" err="1">
                <a:latin typeface="Times New Roman" pitchFamily="18" charset="0"/>
              </a:rPr>
              <a:t>Ready</a:t>
            </a:r>
            <a:r>
              <a:rPr lang="ru-RU" sz="8000" dirty="0">
                <a:latin typeface="Times New Roman" pitchFamily="18" charset="0"/>
              </a:rPr>
              <a:t> телевизоров оценивается в 400 000 штук</a:t>
            </a:r>
          </a:p>
          <a:p>
            <a:pPr>
              <a:lnSpc>
                <a:spcPct val="80000"/>
              </a:lnSpc>
              <a:buFontTx/>
              <a:buNone/>
            </a:pPr>
            <a:endParaRPr lang="ru-RU" sz="8000" dirty="0">
              <a:latin typeface="Times New Roman" pitchFamily="18" charset="0"/>
            </a:endParaRPr>
          </a:p>
          <a:p>
            <a:pPr>
              <a:lnSpc>
                <a:spcPct val="80000"/>
              </a:lnSpc>
              <a:buFontTx/>
              <a:buNone/>
            </a:pPr>
            <a:r>
              <a:rPr lang="ru-RU" sz="8000" dirty="0">
                <a:latin typeface="Times New Roman" pitchFamily="18" charset="0"/>
              </a:rPr>
              <a:t>ОБЪЕМНОЕ ТЕЛЕВИДЕНИЕ</a:t>
            </a:r>
          </a:p>
          <a:p>
            <a:pPr>
              <a:lnSpc>
                <a:spcPct val="80000"/>
              </a:lnSpc>
              <a:buFontTx/>
              <a:buNone/>
            </a:pPr>
            <a:r>
              <a:rPr lang="ru-RU" sz="8000" dirty="0">
                <a:latin typeface="Times New Roman" pitchFamily="18" charset="0"/>
              </a:rPr>
              <a:t>Виртуальное телевещание:                Япония: 2020 г. (с передачей запаха и тактильных ощущений)</a:t>
            </a:r>
          </a:p>
          <a:p>
            <a:pPr>
              <a:lnSpc>
                <a:spcPct val="80000"/>
              </a:lnSpc>
              <a:buFontTx/>
              <a:buNone/>
            </a:pPr>
            <a:r>
              <a:rPr lang="ru-RU" sz="8000" dirty="0">
                <a:latin typeface="Times New Roman" pitchFamily="18" charset="0"/>
              </a:rPr>
              <a:t>Интерактивное объемное                   Разработаны стереоскопические дисплеи</a:t>
            </a:r>
          </a:p>
          <a:p>
            <a:pPr>
              <a:lnSpc>
                <a:spcPct val="80000"/>
              </a:lnSpc>
              <a:buFontTx/>
              <a:buNone/>
            </a:pPr>
            <a:r>
              <a:rPr lang="ru-RU" sz="8000" dirty="0">
                <a:latin typeface="Times New Roman" pitchFamily="18" charset="0"/>
              </a:rPr>
              <a:t>телевидение по мобильному              для мобильных телефонов и 3</a:t>
            </a:r>
            <a:r>
              <a:rPr lang="en-US" sz="8000" dirty="0">
                <a:latin typeface="Times New Roman" pitchFamily="18" charset="0"/>
              </a:rPr>
              <a:t>D </a:t>
            </a:r>
            <a:r>
              <a:rPr lang="ru-RU" sz="8000" dirty="0">
                <a:latin typeface="Times New Roman" pitchFamily="18" charset="0"/>
              </a:rPr>
              <a:t>игры</a:t>
            </a:r>
          </a:p>
          <a:p>
            <a:pPr>
              <a:lnSpc>
                <a:spcPct val="80000"/>
              </a:lnSpc>
              <a:buFontTx/>
              <a:buNone/>
            </a:pPr>
            <a:r>
              <a:rPr lang="ru-RU" sz="8000" dirty="0">
                <a:latin typeface="Times New Roman" pitchFamily="18" charset="0"/>
              </a:rPr>
              <a:t>телефону:</a:t>
            </a:r>
          </a:p>
          <a:p>
            <a:pPr>
              <a:lnSpc>
                <a:spcPct val="80000"/>
              </a:lnSpc>
              <a:buFontTx/>
              <a:buNone/>
            </a:pPr>
            <a:endParaRPr lang="ru-RU" sz="8000" dirty="0">
              <a:latin typeface="Times New Roman" pitchFamily="18" charset="0"/>
            </a:endParaRPr>
          </a:p>
          <a:p>
            <a:pPr>
              <a:lnSpc>
                <a:spcPct val="80000"/>
              </a:lnSpc>
              <a:buFontTx/>
              <a:buNone/>
            </a:pPr>
            <a:endParaRPr lang="ru-RU" sz="1600" dirty="0">
              <a:latin typeface="Times New Roman" pitchFamily="18" charset="0"/>
            </a:endParaRPr>
          </a:p>
          <a:p>
            <a:pPr>
              <a:lnSpc>
                <a:spcPct val="80000"/>
              </a:lnSpc>
              <a:buFontTx/>
              <a:buNone/>
            </a:pPr>
            <a:r>
              <a:rPr lang="ru-RU" sz="1600" dirty="0">
                <a:latin typeface="Times New Roman" pitchFamily="18" charset="0"/>
              </a:rPr>
              <a:t>                                                          </a:t>
            </a:r>
            <a:r>
              <a:rPr lang="ru-RU" sz="400" dirty="0">
                <a:latin typeface="Times New Roman" pitchFamily="18" charset="0"/>
              </a:rPr>
              <a:t> </a:t>
            </a:r>
            <a:endParaRPr lang="ru-RU" sz="800" dirty="0">
              <a:latin typeface="Times New Roman" pitchFamily="18" charset="0"/>
            </a:endParaRPr>
          </a:p>
          <a:p>
            <a:pPr>
              <a:lnSpc>
                <a:spcPct val="80000"/>
              </a:lnSpc>
              <a:buFontTx/>
              <a:buNone/>
            </a:pPr>
            <a:r>
              <a:rPr lang="ru-RU" sz="800" dirty="0">
                <a:latin typeface="Times New Roman" pitchFamily="18" charset="0"/>
              </a:rPr>
              <a:t>                                                </a:t>
            </a:r>
          </a:p>
          <a:p>
            <a:pPr algn="r">
              <a:lnSpc>
                <a:spcPct val="80000"/>
              </a:lnSpc>
              <a:buFontTx/>
              <a:buNone/>
            </a:pPr>
            <a:endParaRPr lang="ru-RU" sz="800" dirty="0">
              <a:latin typeface="Times New Roman" pitchFamily="18" charset="0"/>
            </a:endParaRPr>
          </a:p>
          <a:p>
            <a:pPr>
              <a:lnSpc>
                <a:spcPct val="80000"/>
              </a:lnSpc>
            </a:pPr>
            <a:endParaRPr lang="ru-RU" sz="800" dirty="0">
              <a:latin typeface="Times New Roman" pitchFamily="18" charset="0"/>
            </a:endParaRPr>
          </a:p>
        </p:txBody>
      </p:sp>
    </p:spTree>
    <p:extLst>
      <p:ext uri="{BB962C8B-B14F-4D97-AF65-F5344CB8AC3E}">
        <p14:creationId xmlns:p14="http://schemas.microsoft.com/office/powerpoint/2010/main" val="2186580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874964" y="-254000"/>
            <a:ext cx="7793037" cy="1462088"/>
          </a:xfrm>
        </p:spPr>
        <p:txBody>
          <a:bodyPr/>
          <a:lstStyle/>
          <a:p>
            <a:r>
              <a:rPr lang="ru-RU" sz="2400" b="1">
                <a:latin typeface="Times New Roman" pitchFamily="18" charset="0"/>
              </a:rPr>
              <a:t>СИСТЕМА ВЕЩАНИЯ ОБЪЕМНОГО ТВ</a:t>
            </a:r>
          </a:p>
        </p:txBody>
      </p:sp>
      <p:sp>
        <p:nvSpPr>
          <p:cNvPr id="6147" name="AutoShape 3"/>
          <p:cNvSpPr>
            <a:spLocks noChangeArrowheads="1"/>
          </p:cNvSpPr>
          <p:nvPr/>
        </p:nvSpPr>
        <p:spPr bwMode="auto">
          <a:xfrm>
            <a:off x="2782889" y="2205038"/>
            <a:ext cx="18002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2000">
                <a:latin typeface="Times New Roman" pitchFamily="18" charset="0"/>
              </a:rPr>
              <a:t>3</a:t>
            </a:r>
            <a:r>
              <a:rPr lang="en-US" sz="2000">
                <a:latin typeface="Times New Roman" pitchFamily="18" charset="0"/>
              </a:rPr>
              <a:t>D </a:t>
            </a:r>
            <a:r>
              <a:rPr lang="ru-RU" sz="2000">
                <a:latin typeface="Times New Roman" pitchFamily="18" charset="0"/>
              </a:rPr>
              <a:t>камера</a:t>
            </a:r>
          </a:p>
        </p:txBody>
      </p:sp>
      <p:sp>
        <p:nvSpPr>
          <p:cNvPr id="6148" name="AutoShape 4"/>
          <p:cNvSpPr>
            <a:spLocks noChangeArrowheads="1"/>
          </p:cNvSpPr>
          <p:nvPr/>
        </p:nvSpPr>
        <p:spPr bwMode="auto">
          <a:xfrm>
            <a:off x="5232401" y="2205038"/>
            <a:ext cx="18002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2000">
                <a:latin typeface="Times New Roman" pitchFamily="18" charset="0"/>
              </a:rPr>
              <a:t>Канал связи</a:t>
            </a:r>
          </a:p>
        </p:txBody>
      </p:sp>
      <p:sp>
        <p:nvSpPr>
          <p:cNvPr id="6149" name="AutoShape 5"/>
          <p:cNvSpPr>
            <a:spLocks noChangeArrowheads="1"/>
          </p:cNvSpPr>
          <p:nvPr/>
        </p:nvSpPr>
        <p:spPr bwMode="auto">
          <a:xfrm>
            <a:off x="7896225" y="2205038"/>
            <a:ext cx="1944688"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2000">
                <a:latin typeface="Times New Roman" pitchFamily="18" charset="0"/>
              </a:rPr>
              <a:t>3</a:t>
            </a:r>
            <a:r>
              <a:rPr lang="en-US" sz="2000">
                <a:latin typeface="Times New Roman" pitchFamily="18" charset="0"/>
              </a:rPr>
              <a:t>D</a:t>
            </a:r>
            <a:r>
              <a:rPr lang="ru-RU" sz="2000">
                <a:latin typeface="Times New Roman" pitchFamily="18" charset="0"/>
              </a:rPr>
              <a:t> дисплей</a:t>
            </a:r>
          </a:p>
        </p:txBody>
      </p:sp>
      <p:sp>
        <p:nvSpPr>
          <p:cNvPr id="6150" name="Line 6"/>
          <p:cNvSpPr>
            <a:spLocks noChangeShapeType="1"/>
          </p:cNvSpPr>
          <p:nvPr/>
        </p:nvSpPr>
        <p:spPr bwMode="auto">
          <a:xfrm>
            <a:off x="4583114" y="2492375"/>
            <a:ext cx="649287" cy="0"/>
          </a:xfrm>
          <a:prstGeom prst="line">
            <a:avLst/>
          </a:prstGeom>
          <a:noFill/>
          <a:ln w="9525">
            <a:solidFill>
              <a:schemeClr val="tx1"/>
            </a:solidFill>
            <a:round/>
            <a:headEnd/>
            <a:tailEnd type="triangle" w="med" len="med"/>
          </a:ln>
          <a:effectLst/>
        </p:spPr>
        <p:txBody>
          <a:bodyPr/>
          <a:lstStyle/>
          <a:p>
            <a:endParaRPr lang="ru-RU"/>
          </a:p>
        </p:txBody>
      </p:sp>
      <p:sp>
        <p:nvSpPr>
          <p:cNvPr id="6151" name="Line 7"/>
          <p:cNvSpPr>
            <a:spLocks noChangeShapeType="1"/>
          </p:cNvSpPr>
          <p:nvPr/>
        </p:nvSpPr>
        <p:spPr bwMode="auto">
          <a:xfrm>
            <a:off x="7032625" y="2492375"/>
            <a:ext cx="863600" cy="0"/>
          </a:xfrm>
          <a:prstGeom prst="line">
            <a:avLst/>
          </a:prstGeom>
          <a:noFill/>
          <a:ln w="9525">
            <a:solidFill>
              <a:schemeClr val="tx1"/>
            </a:solidFill>
            <a:round/>
            <a:headEnd/>
            <a:tailEnd type="triangle" w="med" len="med"/>
          </a:ln>
          <a:effectLst/>
        </p:spPr>
        <p:txBody>
          <a:bodyPr/>
          <a:lstStyle/>
          <a:p>
            <a:endParaRPr lang="ru-RU"/>
          </a:p>
        </p:txBody>
      </p:sp>
      <p:sp>
        <p:nvSpPr>
          <p:cNvPr id="6152" name="AutoShape 8"/>
          <p:cNvSpPr>
            <a:spLocks noChangeArrowheads="1"/>
          </p:cNvSpPr>
          <p:nvPr/>
        </p:nvSpPr>
        <p:spPr bwMode="auto">
          <a:xfrm>
            <a:off x="2782888" y="3500438"/>
            <a:ext cx="1727200"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2000">
                <a:latin typeface="Times New Roman" pitchFamily="18" charset="0"/>
              </a:rPr>
              <a:t>Контент</a:t>
            </a:r>
          </a:p>
        </p:txBody>
      </p:sp>
      <p:sp>
        <p:nvSpPr>
          <p:cNvPr id="6153" name="AutoShape 9"/>
          <p:cNvSpPr>
            <a:spLocks noChangeArrowheads="1"/>
          </p:cNvSpPr>
          <p:nvPr/>
        </p:nvSpPr>
        <p:spPr bwMode="auto">
          <a:xfrm>
            <a:off x="7535863" y="3429000"/>
            <a:ext cx="1873250"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2000">
                <a:latin typeface="Times New Roman" pitchFamily="18" charset="0"/>
              </a:rPr>
              <a:t>Образование</a:t>
            </a:r>
          </a:p>
        </p:txBody>
      </p:sp>
      <p:sp>
        <p:nvSpPr>
          <p:cNvPr id="6154" name="AutoShape 10"/>
          <p:cNvSpPr>
            <a:spLocks noChangeArrowheads="1"/>
          </p:cNvSpPr>
          <p:nvPr/>
        </p:nvSpPr>
        <p:spPr bwMode="auto">
          <a:xfrm>
            <a:off x="1774825" y="4868863"/>
            <a:ext cx="1727200" cy="1439862"/>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3</a:t>
            </a:r>
            <a:r>
              <a:rPr lang="en-US">
                <a:latin typeface="Times New Roman" pitchFamily="18" charset="0"/>
              </a:rPr>
              <a:t>D </a:t>
            </a:r>
            <a:r>
              <a:rPr lang="ru-RU">
                <a:latin typeface="Times New Roman" pitchFamily="18" charset="0"/>
              </a:rPr>
              <a:t>съемка</a:t>
            </a:r>
          </a:p>
          <a:p>
            <a:pPr algn="ctr"/>
            <a:r>
              <a:rPr lang="ru-RU">
                <a:latin typeface="Times New Roman" pitchFamily="18" charset="0"/>
              </a:rPr>
              <a:t>новых </a:t>
            </a:r>
          </a:p>
          <a:p>
            <a:pPr algn="ctr"/>
            <a:r>
              <a:rPr lang="ru-RU">
                <a:latin typeface="Times New Roman" pitchFamily="18" charset="0"/>
              </a:rPr>
              <a:t>материалов</a:t>
            </a:r>
          </a:p>
        </p:txBody>
      </p:sp>
      <p:sp>
        <p:nvSpPr>
          <p:cNvPr id="6155" name="AutoShape 11"/>
          <p:cNvSpPr>
            <a:spLocks noChangeArrowheads="1"/>
          </p:cNvSpPr>
          <p:nvPr/>
        </p:nvSpPr>
        <p:spPr bwMode="auto">
          <a:xfrm>
            <a:off x="4079876" y="4868864"/>
            <a:ext cx="1871663" cy="1368425"/>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Преобразование</a:t>
            </a:r>
          </a:p>
          <a:p>
            <a:pPr algn="ctr"/>
            <a:r>
              <a:rPr lang="ru-RU">
                <a:latin typeface="Times New Roman" pitchFamily="18" charset="0"/>
              </a:rPr>
              <a:t>2</a:t>
            </a:r>
            <a:r>
              <a:rPr lang="en-US">
                <a:latin typeface="Times New Roman" pitchFamily="18" charset="0"/>
              </a:rPr>
              <a:t>D/3D</a:t>
            </a:r>
            <a:endParaRPr lang="ru-RU">
              <a:latin typeface="Times New Roman" pitchFamily="18" charset="0"/>
            </a:endParaRPr>
          </a:p>
          <a:p>
            <a:pPr algn="ctr"/>
            <a:r>
              <a:rPr lang="ru-RU">
                <a:latin typeface="Times New Roman" pitchFamily="18" charset="0"/>
              </a:rPr>
              <a:t>ранее </a:t>
            </a:r>
          </a:p>
          <a:p>
            <a:pPr algn="ctr"/>
            <a:r>
              <a:rPr lang="ru-RU">
                <a:latin typeface="Times New Roman" pitchFamily="18" charset="0"/>
              </a:rPr>
              <a:t>подготовленных</a:t>
            </a:r>
          </a:p>
          <a:p>
            <a:pPr algn="ctr"/>
            <a:r>
              <a:rPr lang="ru-RU">
                <a:latin typeface="Times New Roman" pitchFamily="18" charset="0"/>
              </a:rPr>
              <a:t>материалов</a:t>
            </a:r>
          </a:p>
        </p:txBody>
      </p:sp>
      <p:sp>
        <p:nvSpPr>
          <p:cNvPr id="6156" name="Line 12"/>
          <p:cNvSpPr>
            <a:spLocks noChangeShapeType="1"/>
          </p:cNvSpPr>
          <p:nvPr/>
        </p:nvSpPr>
        <p:spPr bwMode="auto">
          <a:xfrm>
            <a:off x="3648075" y="4149725"/>
            <a:ext cx="0" cy="287338"/>
          </a:xfrm>
          <a:prstGeom prst="line">
            <a:avLst/>
          </a:prstGeom>
          <a:noFill/>
          <a:ln w="9525">
            <a:solidFill>
              <a:schemeClr val="tx1"/>
            </a:solidFill>
            <a:round/>
            <a:headEnd/>
            <a:tailEnd/>
          </a:ln>
          <a:effectLst/>
        </p:spPr>
        <p:txBody>
          <a:bodyPr/>
          <a:lstStyle/>
          <a:p>
            <a:endParaRPr lang="ru-RU"/>
          </a:p>
        </p:txBody>
      </p:sp>
      <p:sp>
        <p:nvSpPr>
          <p:cNvPr id="6157" name="Line 13"/>
          <p:cNvSpPr>
            <a:spLocks noChangeShapeType="1"/>
          </p:cNvSpPr>
          <p:nvPr/>
        </p:nvSpPr>
        <p:spPr bwMode="auto">
          <a:xfrm>
            <a:off x="2495550" y="4437063"/>
            <a:ext cx="2520950" cy="0"/>
          </a:xfrm>
          <a:prstGeom prst="line">
            <a:avLst/>
          </a:prstGeom>
          <a:noFill/>
          <a:ln w="9525">
            <a:solidFill>
              <a:schemeClr val="tx1"/>
            </a:solidFill>
            <a:round/>
            <a:headEnd/>
            <a:tailEnd/>
          </a:ln>
          <a:effectLst/>
        </p:spPr>
        <p:txBody>
          <a:bodyPr/>
          <a:lstStyle/>
          <a:p>
            <a:endParaRPr lang="ru-RU"/>
          </a:p>
        </p:txBody>
      </p:sp>
      <p:sp>
        <p:nvSpPr>
          <p:cNvPr id="6158" name="Line 14"/>
          <p:cNvSpPr>
            <a:spLocks noChangeShapeType="1"/>
          </p:cNvSpPr>
          <p:nvPr/>
        </p:nvSpPr>
        <p:spPr bwMode="auto">
          <a:xfrm>
            <a:off x="2495550" y="4437063"/>
            <a:ext cx="0" cy="431800"/>
          </a:xfrm>
          <a:prstGeom prst="line">
            <a:avLst/>
          </a:prstGeom>
          <a:noFill/>
          <a:ln w="9525">
            <a:solidFill>
              <a:schemeClr val="tx1"/>
            </a:solidFill>
            <a:round/>
            <a:headEnd/>
            <a:tailEnd/>
          </a:ln>
          <a:effectLst/>
        </p:spPr>
        <p:txBody>
          <a:bodyPr/>
          <a:lstStyle/>
          <a:p>
            <a:endParaRPr lang="ru-RU"/>
          </a:p>
        </p:txBody>
      </p:sp>
      <p:sp>
        <p:nvSpPr>
          <p:cNvPr id="6159" name="Line 15"/>
          <p:cNvSpPr>
            <a:spLocks noChangeShapeType="1"/>
          </p:cNvSpPr>
          <p:nvPr/>
        </p:nvSpPr>
        <p:spPr bwMode="auto">
          <a:xfrm>
            <a:off x="5016500" y="4437063"/>
            <a:ext cx="0" cy="431800"/>
          </a:xfrm>
          <a:prstGeom prst="line">
            <a:avLst/>
          </a:prstGeom>
          <a:noFill/>
          <a:ln w="9525">
            <a:solidFill>
              <a:schemeClr val="tx1"/>
            </a:solidFill>
            <a:round/>
            <a:headEnd/>
            <a:tailEnd/>
          </a:ln>
          <a:effectLst/>
        </p:spPr>
        <p:txBody>
          <a:bodyPr/>
          <a:lstStyle/>
          <a:p>
            <a:endParaRPr lang="ru-RU"/>
          </a:p>
        </p:txBody>
      </p:sp>
      <p:sp>
        <p:nvSpPr>
          <p:cNvPr id="6160" name="AutoShape 16"/>
          <p:cNvSpPr>
            <a:spLocks noChangeArrowheads="1"/>
          </p:cNvSpPr>
          <p:nvPr/>
        </p:nvSpPr>
        <p:spPr bwMode="auto">
          <a:xfrm>
            <a:off x="6456363" y="4868864"/>
            <a:ext cx="1727200" cy="1368425"/>
          </a:xfrm>
          <a:prstGeom prst="roundRect">
            <a:avLst>
              <a:gd name="adj" fmla="val 16667"/>
            </a:avLst>
          </a:prstGeom>
          <a:solidFill>
            <a:srgbClr val="FFFFCC"/>
          </a:solidFill>
          <a:ln w="9525">
            <a:solidFill>
              <a:schemeClr val="tx1"/>
            </a:solidFill>
            <a:round/>
            <a:headEnd/>
            <a:tailEnd/>
          </a:ln>
          <a:effectLst/>
        </p:spPr>
        <p:txBody>
          <a:bodyPr wrap="none" anchor="ctr"/>
          <a:lstStyle/>
          <a:p>
            <a:r>
              <a:rPr lang="ru-RU">
                <a:latin typeface="Times New Roman" pitchFamily="18" charset="0"/>
              </a:rPr>
              <a:t>Подготовка</a:t>
            </a:r>
          </a:p>
          <a:p>
            <a:r>
              <a:rPr lang="ru-RU">
                <a:latin typeface="Times New Roman" pitchFamily="18" charset="0"/>
              </a:rPr>
              <a:t>технических и </a:t>
            </a:r>
          </a:p>
          <a:p>
            <a:r>
              <a:rPr lang="ru-RU">
                <a:latin typeface="Times New Roman" pitchFamily="18" charset="0"/>
              </a:rPr>
              <a:t>творческих </a:t>
            </a:r>
          </a:p>
          <a:p>
            <a:r>
              <a:rPr lang="ru-RU">
                <a:latin typeface="Times New Roman" pitchFamily="18" charset="0"/>
              </a:rPr>
              <a:t>специалистов</a:t>
            </a:r>
          </a:p>
        </p:txBody>
      </p:sp>
      <p:sp>
        <p:nvSpPr>
          <p:cNvPr id="6161" name="AutoShape 17"/>
          <p:cNvSpPr>
            <a:spLocks noChangeArrowheads="1"/>
          </p:cNvSpPr>
          <p:nvPr/>
        </p:nvSpPr>
        <p:spPr bwMode="auto">
          <a:xfrm>
            <a:off x="8328025" y="4868864"/>
            <a:ext cx="2160588" cy="1368425"/>
          </a:xfrm>
          <a:prstGeom prst="roundRect">
            <a:avLst>
              <a:gd name="adj" fmla="val 16667"/>
            </a:avLst>
          </a:prstGeom>
          <a:solidFill>
            <a:srgbClr val="FFFFCC"/>
          </a:solidFill>
          <a:ln w="9525">
            <a:solidFill>
              <a:schemeClr val="tx1"/>
            </a:solidFill>
            <a:round/>
            <a:headEnd/>
            <a:tailEnd/>
          </a:ln>
          <a:effectLst/>
        </p:spPr>
        <p:txBody>
          <a:bodyPr wrap="none" anchor="ctr"/>
          <a:lstStyle/>
          <a:p>
            <a:r>
              <a:rPr lang="ru-RU">
                <a:latin typeface="Times New Roman" pitchFamily="18" charset="0"/>
              </a:rPr>
              <a:t>Разработка </a:t>
            </a:r>
          </a:p>
          <a:p>
            <a:r>
              <a:rPr lang="ru-RU">
                <a:latin typeface="Times New Roman" pitchFamily="18" charset="0"/>
              </a:rPr>
              <a:t>образовательных</a:t>
            </a:r>
          </a:p>
          <a:p>
            <a:r>
              <a:rPr lang="ru-RU">
                <a:latin typeface="Times New Roman" pitchFamily="18" charset="0"/>
              </a:rPr>
              <a:t>инновационных</a:t>
            </a:r>
          </a:p>
          <a:p>
            <a:r>
              <a:rPr lang="ru-RU">
                <a:latin typeface="Times New Roman" pitchFamily="18" charset="0"/>
              </a:rPr>
              <a:t>технологий</a:t>
            </a:r>
          </a:p>
        </p:txBody>
      </p:sp>
      <p:sp>
        <p:nvSpPr>
          <p:cNvPr id="6162" name="Line 18"/>
          <p:cNvSpPr>
            <a:spLocks noChangeShapeType="1"/>
          </p:cNvSpPr>
          <p:nvPr/>
        </p:nvSpPr>
        <p:spPr bwMode="auto">
          <a:xfrm>
            <a:off x="8472488" y="4076700"/>
            <a:ext cx="0" cy="431800"/>
          </a:xfrm>
          <a:prstGeom prst="line">
            <a:avLst/>
          </a:prstGeom>
          <a:noFill/>
          <a:ln w="9525">
            <a:solidFill>
              <a:schemeClr val="tx1"/>
            </a:solidFill>
            <a:round/>
            <a:headEnd/>
            <a:tailEnd/>
          </a:ln>
          <a:effectLst/>
        </p:spPr>
        <p:txBody>
          <a:bodyPr/>
          <a:lstStyle/>
          <a:p>
            <a:endParaRPr lang="ru-RU"/>
          </a:p>
        </p:txBody>
      </p:sp>
      <p:sp>
        <p:nvSpPr>
          <p:cNvPr id="6163" name="Line 19"/>
          <p:cNvSpPr>
            <a:spLocks noChangeShapeType="1"/>
          </p:cNvSpPr>
          <p:nvPr/>
        </p:nvSpPr>
        <p:spPr bwMode="auto">
          <a:xfrm>
            <a:off x="7464425" y="4508501"/>
            <a:ext cx="0" cy="360363"/>
          </a:xfrm>
          <a:prstGeom prst="line">
            <a:avLst/>
          </a:prstGeom>
          <a:noFill/>
          <a:ln w="9525">
            <a:solidFill>
              <a:schemeClr val="tx1"/>
            </a:solidFill>
            <a:round/>
            <a:headEnd/>
            <a:tailEnd/>
          </a:ln>
          <a:effectLst/>
        </p:spPr>
        <p:txBody>
          <a:bodyPr/>
          <a:lstStyle/>
          <a:p>
            <a:endParaRPr lang="ru-RU"/>
          </a:p>
        </p:txBody>
      </p:sp>
      <p:sp>
        <p:nvSpPr>
          <p:cNvPr id="6164" name="Line 20"/>
          <p:cNvSpPr>
            <a:spLocks noChangeShapeType="1"/>
          </p:cNvSpPr>
          <p:nvPr/>
        </p:nvSpPr>
        <p:spPr bwMode="auto">
          <a:xfrm flipV="1">
            <a:off x="9480550" y="4508501"/>
            <a:ext cx="0" cy="360363"/>
          </a:xfrm>
          <a:prstGeom prst="line">
            <a:avLst/>
          </a:prstGeom>
          <a:noFill/>
          <a:ln w="9525">
            <a:solidFill>
              <a:schemeClr val="tx1"/>
            </a:solidFill>
            <a:round/>
            <a:headEnd/>
            <a:tailEnd/>
          </a:ln>
          <a:effectLst/>
        </p:spPr>
        <p:txBody>
          <a:bodyPr/>
          <a:lstStyle/>
          <a:p>
            <a:endParaRPr lang="ru-RU"/>
          </a:p>
        </p:txBody>
      </p:sp>
      <p:sp>
        <p:nvSpPr>
          <p:cNvPr id="6165" name="Line 21"/>
          <p:cNvSpPr>
            <a:spLocks noChangeShapeType="1"/>
          </p:cNvSpPr>
          <p:nvPr/>
        </p:nvSpPr>
        <p:spPr bwMode="auto">
          <a:xfrm>
            <a:off x="7464426" y="4508500"/>
            <a:ext cx="2016125" cy="0"/>
          </a:xfrm>
          <a:prstGeom prst="line">
            <a:avLst/>
          </a:prstGeom>
          <a:noFill/>
          <a:ln w="9525">
            <a:solidFill>
              <a:schemeClr val="tx1"/>
            </a:solidFill>
            <a:round/>
            <a:headEnd/>
            <a:tailEnd/>
          </a:ln>
          <a:effectLst/>
        </p:spPr>
        <p:txBody>
          <a:bodyPr/>
          <a:lstStyle/>
          <a:p>
            <a:endParaRPr lang="ru-RU"/>
          </a:p>
        </p:txBody>
      </p:sp>
      <p:sp>
        <p:nvSpPr>
          <p:cNvPr id="6166" name="Line 22"/>
          <p:cNvSpPr>
            <a:spLocks noChangeShapeType="1"/>
          </p:cNvSpPr>
          <p:nvPr/>
        </p:nvSpPr>
        <p:spPr bwMode="auto">
          <a:xfrm>
            <a:off x="2566988" y="1700214"/>
            <a:ext cx="0" cy="1368425"/>
          </a:xfrm>
          <a:prstGeom prst="line">
            <a:avLst/>
          </a:prstGeom>
          <a:noFill/>
          <a:ln w="9525">
            <a:solidFill>
              <a:schemeClr val="tx1"/>
            </a:solidFill>
            <a:round/>
            <a:headEnd/>
            <a:tailEnd/>
          </a:ln>
          <a:effectLst/>
        </p:spPr>
        <p:txBody>
          <a:bodyPr/>
          <a:lstStyle/>
          <a:p>
            <a:endParaRPr lang="ru-RU"/>
          </a:p>
        </p:txBody>
      </p:sp>
      <p:sp>
        <p:nvSpPr>
          <p:cNvPr id="6167" name="Line 23"/>
          <p:cNvSpPr>
            <a:spLocks noChangeShapeType="1"/>
          </p:cNvSpPr>
          <p:nvPr/>
        </p:nvSpPr>
        <p:spPr bwMode="auto">
          <a:xfrm>
            <a:off x="2566988" y="1700213"/>
            <a:ext cx="7416800" cy="0"/>
          </a:xfrm>
          <a:prstGeom prst="line">
            <a:avLst/>
          </a:prstGeom>
          <a:noFill/>
          <a:ln w="9525">
            <a:solidFill>
              <a:schemeClr val="tx1"/>
            </a:solidFill>
            <a:round/>
            <a:headEnd/>
            <a:tailEnd/>
          </a:ln>
          <a:effectLst/>
        </p:spPr>
        <p:txBody>
          <a:bodyPr/>
          <a:lstStyle/>
          <a:p>
            <a:endParaRPr lang="ru-RU"/>
          </a:p>
        </p:txBody>
      </p:sp>
      <p:sp>
        <p:nvSpPr>
          <p:cNvPr id="6168" name="Line 24"/>
          <p:cNvSpPr>
            <a:spLocks noChangeShapeType="1"/>
          </p:cNvSpPr>
          <p:nvPr/>
        </p:nvSpPr>
        <p:spPr bwMode="auto">
          <a:xfrm>
            <a:off x="2566988" y="3068638"/>
            <a:ext cx="7416800" cy="0"/>
          </a:xfrm>
          <a:prstGeom prst="line">
            <a:avLst/>
          </a:prstGeom>
          <a:noFill/>
          <a:ln w="9525">
            <a:solidFill>
              <a:schemeClr val="tx1"/>
            </a:solidFill>
            <a:round/>
            <a:headEnd/>
            <a:tailEnd/>
          </a:ln>
          <a:effectLst/>
        </p:spPr>
        <p:txBody>
          <a:bodyPr/>
          <a:lstStyle/>
          <a:p>
            <a:endParaRPr lang="ru-RU"/>
          </a:p>
        </p:txBody>
      </p:sp>
      <p:sp>
        <p:nvSpPr>
          <p:cNvPr id="6169" name="Line 25"/>
          <p:cNvSpPr>
            <a:spLocks noChangeShapeType="1"/>
          </p:cNvSpPr>
          <p:nvPr/>
        </p:nvSpPr>
        <p:spPr bwMode="auto">
          <a:xfrm>
            <a:off x="9983788" y="1700214"/>
            <a:ext cx="0" cy="1368425"/>
          </a:xfrm>
          <a:prstGeom prst="line">
            <a:avLst/>
          </a:prstGeom>
          <a:noFill/>
          <a:ln w="9525">
            <a:solidFill>
              <a:schemeClr val="tx1"/>
            </a:solidFill>
            <a:round/>
            <a:headEnd/>
            <a:tailEnd/>
          </a:ln>
          <a:effectLst/>
        </p:spPr>
        <p:txBody>
          <a:bodyPr/>
          <a:lstStyle/>
          <a:p>
            <a:endParaRPr lang="ru-RU"/>
          </a:p>
        </p:txBody>
      </p:sp>
      <p:sp>
        <p:nvSpPr>
          <p:cNvPr id="6170" name="Text Box 26"/>
          <p:cNvSpPr txBox="1">
            <a:spLocks noChangeArrowheads="1"/>
          </p:cNvSpPr>
          <p:nvPr/>
        </p:nvSpPr>
        <p:spPr bwMode="auto">
          <a:xfrm>
            <a:off x="6816726" y="1700214"/>
            <a:ext cx="1431925" cy="396875"/>
          </a:xfrm>
          <a:prstGeom prst="rect">
            <a:avLst/>
          </a:prstGeom>
          <a:noFill/>
          <a:ln w="9525">
            <a:noFill/>
            <a:miter lim="800000"/>
            <a:headEnd/>
            <a:tailEnd/>
          </a:ln>
          <a:effectLst/>
        </p:spPr>
        <p:txBody>
          <a:bodyPr wrap="none">
            <a:spAutoFit/>
          </a:bodyPr>
          <a:lstStyle/>
          <a:p>
            <a:r>
              <a:rPr lang="ru-RU" sz="2000">
                <a:latin typeface="Times New Roman" pitchFamily="18" charset="0"/>
              </a:rPr>
              <a:t>ТВ система</a:t>
            </a:r>
          </a:p>
        </p:txBody>
      </p:sp>
    </p:spTree>
    <p:extLst>
      <p:ext uri="{BB962C8B-B14F-4D97-AF65-F5344CB8AC3E}">
        <p14:creationId xmlns:p14="http://schemas.microsoft.com/office/powerpoint/2010/main" val="2840032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ru-RU" sz="2400" b="1">
                <a:latin typeface="Times New Roman" pitchFamily="18" charset="0"/>
              </a:rPr>
              <a:t>ЕВРОПЕЙСКИЙ ПРОЕКТ </a:t>
            </a:r>
            <a:r>
              <a:rPr lang="en-US" sz="2400" b="1">
                <a:latin typeface="Times New Roman" pitchFamily="18" charset="0"/>
              </a:rPr>
              <a:t>ATTEST</a:t>
            </a:r>
            <a:r>
              <a:rPr lang="ru-RU" sz="2400">
                <a:latin typeface="Times New Roman" pitchFamily="18" charset="0"/>
              </a:rPr>
              <a:t> </a:t>
            </a:r>
          </a:p>
        </p:txBody>
      </p:sp>
      <p:graphicFrame>
        <p:nvGraphicFramePr>
          <p:cNvPr id="7171" name="Object 3" descr="Пергамент"/>
          <p:cNvGraphicFramePr>
            <a:graphicFrameLocks noGrp="1" noChangeAspect="1"/>
          </p:cNvGraphicFramePr>
          <p:nvPr>
            <p:ph sz="half" idx="1"/>
          </p:nvPr>
        </p:nvGraphicFramePr>
        <p:xfrm>
          <a:off x="1631950" y="2205039"/>
          <a:ext cx="6192838" cy="3927475"/>
        </p:xfrm>
        <a:graphic>
          <a:graphicData uri="http://schemas.openxmlformats.org/presentationml/2006/ole">
            <mc:AlternateContent xmlns:mc="http://schemas.openxmlformats.org/markup-compatibility/2006">
              <mc:Choice xmlns:v="urn:schemas-microsoft-com:vml" Requires="v">
                <p:oleObj spid="_x0000_s18434" name="Точечный рисунок" r:id="rId3" imgW="6149873" imgH="3900952" progId="PBrush">
                  <p:embed/>
                </p:oleObj>
              </mc:Choice>
              <mc:Fallback>
                <p:oleObj name="Точечный рисунок" r:id="rId3" imgW="6149873" imgH="390095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2205039"/>
                        <a:ext cx="6192838" cy="3927475"/>
                      </a:xfrm>
                      <a:prstGeom prst="rect">
                        <a:avLst/>
                      </a:prstGeom>
                      <a:blipFill dpi="0" rotWithShape="1">
                        <a:blip r:embed="rId5"/>
                        <a:srcRect/>
                        <a:tile tx="0" ty="0" sx="100000" sy="100000" flip="none" algn="tl"/>
                      </a:blipFill>
                    </p:spPr>
                  </p:pic>
                </p:oleObj>
              </mc:Fallback>
            </mc:AlternateContent>
          </a:graphicData>
        </a:graphic>
      </p:graphicFrame>
      <p:sp>
        <p:nvSpPr>
          <p:cNvPr id="7172" name="Rectangle 4"/>
          <p:cNvSpPr>
            <a:spLocks noGrp="1" noChangeArrowheads="1"/>
          </p:cNvSpPr>
          <p:nvPr>
            <p:ph sz="half" idx="2"/>
          </p:nvPr>
        </p:nvSpPr>
        <p:spPr>
          <a:xfrm>
            <a:off x="7824789" y="2060575"/>
            <a:ext cx="3881437" cy="4114800"/>
          </a:xfrm>
        </p:spPr>
        <p:txBody>
          <a:bodyPr>
            <a:normAutofit fontScale="77500" lnSpcReduction="20000"/>
          </a:bodyPr>
          <a:lstStyle/>
          <a:p>
            <a:pPr>
              <a:buFont typeface="Wingdings" pitchFamily="2" charset="2"/>
              <a:buNone/>
            </a:pPr>
            <a:r>
              <a:rPr lang="ru-RU" sz="1600">
                <a:latin typeface="Times New Roman" pitchFamily="18" charset="0"/>
              </a:rPr>
              <a:t>   3</a:t>
            </a:r>
            <a:r>
              <a:rPr lang="en-US" sz="1600">
                <a:latin typeface="Times New Roman" pitchFamily="18" charset="0"/>
              </a:rPr>
              <a:t>D </a:t>
            </a:r>
            <a:r>
              <a:rPr lang="ru-RU" sz="1600">
                <a:latin typeface="Times New Roman" pitchFamily="18" charset="0"/>
              </a:rPr>
              <a:t>камера с ИК </a:t>
            </a:r>
          </a:p>
          <a:p>
            <a:pPr>
              <a:buFont typeface="Wingdings" pitchFamily="2" charset="2"/>
              <a:buNone/>
            </a:pPr>
            <a:r>
              <a:rPr lang="ru-RU" sz="1600">
                <a:latin typeface="Times New Roman" pitchFamily="18" charset="0"/>
              </a:rPr>
              <a:t>лазерным радаром без</a:t>
            </a:r>
          </a:p>
          <a:p>
            <a:pPr>
              <a:buFont typeface="Wingdings" pitchFamily="2" charset="2"/>
              <a:buNone/>
            </a:pPr>
            <a:r>
              <a:rPr lang="ru-RU" sz="1600">
                <a:latin typeface="Times New Roman" pitchFamily="18" charset="0"/>
              </a:rPr>
              <a:t>механического сканирования</a:t>
            </a:r>
          </a:p>
          <a:p>
            <a:pPr>
              <a:buFont typeface="Wingdings" pitchFamily="2" charset="2"/>
              <a:buNone/>
            </a:pPr>
            <a:endParaRPr lang="ru-RU" sz="1600">
              <a:latin typeface="Times New Roman" pitchFamily="18" charset="0"/>
            </a:endParaRPr>
          </a:p>
          <a:p>
            <a:pPr>
              <a:buFont typeface="Wingdings" pitchFamily="2" charset="2"/>
              <a:buNone/>
            </a:pPr>
            <a:r>
              <a:rPr lang="ru-RU" sz="1600">
                <a:latin typeface="Times New Roman" pitchFamily="18" charset="0"/>
              </a:rPr>
              <a:t>   3</a:t>
            </a:r>
            <a:r>
              <a:rPr lang="en-US" sz="1600">
                <a:latin typeface="Times New Roman" pitchFamily="18" charset="0"/>
              </a:rPr>
              <a:t>D </a:t>
            </a:r>
            <a:r>
              <a:rPr lang="ru-RU" sz="1600">
                <a:latin typeface="Times New Roman" pitchFamily="18" charset="0"/>
              </a:rPr>
              <a:t> однопользовательский</a:t>
            </a:r>
          </a:p>
          <a:p>
            <a:pPr>
              <a:buFont typeface="Wingdings" pitchFamily="2" charset="2"/>
              <a:buNone/>
            </a:pPr>
            <a:r>
              <a:rPr lang="ru-RU" sz="1600">
                <a:latin typeface="Times New Roman" pitchFamily="18" charset="0"/>
              </a:rPr>
              <a:t>автостереоскопический</a:t>
            </a:r>
          </a:p>
          <a:p>
            <a:pPr>
              <a:buFont typeface="Wingdings" pitchFamily="2" charset="2"/>
              <a:buNone/>
            </a:pPr>
            <a:r>
              <a:rPr lang="ru-RU" sz="1600">
                <a:latin typeface="Times New Roman" pitchFamily="18" charset="0"/>
              </a:rPr>
              <a:t>дисплей с линзово-растровым</a:t>
            </a:r>
          </a:p>
          <a:p>
            <a:pPr>
              <a:buFont typeface="Wingdings" pitchFamily="2" charset="2"/>
              <a:buNone/>
            </a:pPr>
            <a:r>
              <a:rPr lang="ru-RU" sz="1600">
                <a:latin typeface="Times New Roman" pitchFamily="18" charset="0"/>
              </a:rPr>
              <a:t>экраном и бесконтактным ИК</a:t>
            </a:r>
          </a:p>
          <a:p>
            <a:pPr>
              <a:buFont typeface="Wingdings" pitchFamily="2" charset="2"/>
              <a:buNone/>
            </a:pPr>
            <a:r>
              <a:rPr lang="ru-RU" sz="1600">
                <a:latin typeface="Times New Roman" pitchFamily="18" charset="0"/>
              </a:rPr>
              <a:t>треккером, отслеживающим </a:t>
            </a:r>
          </a:p>
          <a:p>
            <a:pPr>
              <a:buFont typeface="Wingdings" pitchFamily="2" charset="2"/>
              <a:buNone/>
            </a:pPr>
            <a:r>
              <a:rPr lang="ru-RU" sz="1600">
                <a:latin typeface="Times New Roman" pitchFamily="18" charset="0"/>
              </a:rPr>
              <a:t>положение головы</a:t>
            </a:r>
          </a:p>
          <a:p>
            <a:pPr>
              <a:buFont typeface="Wingdings" pitchFamily="2" charset="2"/>
              <a:buNone/>
            </a:pPr>
            <a:r>
              <a:rPr lang="ru-RU" sz="1600">
                <a:latin typeface="Times New Roman" pitchFamily="18" charset="0"/>
              </a:rPr>
              <a:t>   3</a:t>
            </a:r>
            <a:r>
              <a:rPr lang="en-US" sz="1600">
                <a:latin typeface="Times New Roman" pitchFamily="18" charset="0"/>
              </a:rPr>
              <a:t>D </a:t>
            </a:r>
            <a:r>
              <a:rPr lang="ru-RU" sz="1600">
                <a:latin typeface="Times New Roman" pitchFamily="18" charset="0"/>
              </a:rPr>
              <a:t> многопользовательский</a:t>
            </a:r>
          </a:p>
          <a:p>
            <a:pPr>
              <a:buFont typeface="Wingdings" pitchFamily="2" charset="2"/>
              <a:buNone/>
            </a:pPr>
            <a:r>
              <a:rPr lang="ru-RU" sz="1600">
                <a:latin typeface="Times New Roman" pitchFamily="18" charset="0"/>
              </a:rPr>
              <a:t>дисплей с расширенной </a:t>
            </a:r>
          </a:p>
          <a:p>
            <a:pPr>
              <a:buFont typeface="Wingdings" pitchFamily="2" charset="2"/>
              <a:buNone/>
            </a:pPr>
            <a:r>
              <a:rPr lang="ru-RU" sz="1600">
                <a:latin typeface="Times New Roman" pitchFamily="18" charset="0"/>
              </a:rPr>
              <a:t>зоной наблюдения</a:t>
            </a:r>
          </a:p>
          <a:p>
            <a:pPr>
              <a:buFont typeface="Wingdings" pitchFamily="2" charset="2"/>
              <a:buChar char="§"/>
            </a:pPr>
            <a:endParaRPr lang="ru-RU" sz="1600">
              <a:latin typeface="Times New Roman" pitchFamily="18" charset="0"/>
            </a:endParaRPr>
          </a:p>
        </p:txBody>
      </p:sp>
      <p:sp>
        <p:nvSpPr>
          <p:cNvPr id="7173" name="Text Box 5"/>
          <p:cNvSpPr txBox="1">
            <a:spLocks noChangeArrowheads="1"/>
          </p:cNvSpPr>
          <p:nvPr/>
        </p:nvSpPr>
        <p:spPr bwMode="auto">
          <a:xfrm>
            <a:off x="3863976" y="6308726"/>
            <a:ext cx="2519363" cy="366713"/>
          </a:xfrm>
          <a:prstGeom prst="rect">
            <a:avLst/>
          </a:prstGeom>
          <a:noFill/>
          <a:ln w="9525">
            <a:noFill/>
            <a:miter lim="800000"/>
            <a:headEnd/>
            <a:tailEnd/>
          </a:ln>
          <a:effectLst/>
        </p:spPr>
        <p:txBody>
          <a:bodyPr>
            <a:spAutoFit/>
          </a:bodyPr>
          <a:lstStyle/>
          <a:p>
            <a:pPr>
              <a:spcBef>
                <a:spcPct val="50000"/>
              </a:spcBef>
            </a:pPr>
            <a:endParaRPr lang="ru-RU">
              <a:latin typeface="Tahoma" pitchFamily="34" charset="0"/>
            </a:endParaRPr>
          </a:p>
        </p:txBody>
      </p:sp>
    </p:spTree>
    <p:extLst>
      <p:ext uri="{BB962C8B-B14F-4D97-AF65-F5344CB8AC3E}">
        <p14:creationId xmlns:p14="http://schemas.microsoft.com/office/powerpoint/2010/main" val="3435003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874964" y="-254000"/>
            <a:ext cx="7793037" cy="1462088"/>
          </a:xfrm>
        </p:spPr>
        <p:txBody>
          <a:bodyPr/>
          <a:lstStyle/>
          <a:p>
            <a:r>
              <a:rPr lang="ru-RU" sz="2400" b="1">
                <a:latin typeface="Times New Roman" pitchFamily="18" charset="0"/>
              </a:rPr>
              <a:t>3</a:t>
            </a:r>
            <a:r>
              <a:rPr lang="en-US" sz="2400" b="1">
                <a:latin typeface="Times New Roman" pitchFamily="18" charset="0"/>
              </a:rPr>
              <a:t>D </a:t>
            </a:r>
            <a:r>
              <a:rPr lang="ru-RU" sz="2400" b="1">
                <a:latin typeface="Times New Roman" pitchFamily="18" charset="0"/>
              </a:rPr>
              <a:t>КАМЕРЫ</a:t>
            </a:r>
          </a:p>
        </p:txBody>
      </p:sp>
      <p:sp>
        <p:nvSpPr>
          <p:cNvPr id="8195" name="AutoShape 3"/>
          <p:cNvSpPr>
            <a:spLocks noChangeArrowheads="1"/>
          </p:cNvSpPr>
          <p:nvPr/>
        </p:nvSpPr>
        <p:spPr bwMode="auto">
          <a:xfrm>
            <a:off x="3935413" y="1628775"/>
            <a:ext cx="4248150" cy="935038"/>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Методы записи 3</a:t>
            </a:r>
            <a:r>
              <a:rPr lang="en-US">
                <a:latin typeface="Times New Roman" pitchFamily="18" charset="0"/>
              </a:rPr>
              <a:t>D </a:t>
            </a:r>
            <a:r>
              <a:rPr lang="ru-RU">
                <a:latin typeface="Times New Roman" pitchFamily="18" charset="0"/>
              </a:rPr>
              <a:t>изображений</a:t>
            </a:r>
          </a:p>
        </p:txBody>
      </p:sp>
      <p:sp>
        <p:nvSpPr>
          <p:cNvPr id="8196" name="AutoShape 4"/>
          <p:cNvSpPr>
            <a:spLocks noChangeArrowheads="1"/>
          </p:cNvSpPr>
          <p:nvPr/>
        </p:nvSpPr>
        <p:spPr bwMode="auto">
          <a:xfrm>
            <a:off x="1992314" y="2924176"/>
            <a:ext cx="2160587" cy="792163"/>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С использованием</a:t>
            </a:r>
          </a:p>
          <a:p>
            <a:pPr algn="ctr"/>
            <a:r>
              <a:rPr lang="ru-RU">
                <a:latin typeface="Times New Roman" pitchFamily="18" charset="0"/>
              </a:rPr>
              <a:t> триангуляции</a:t>
            </a:r>
          </a:p>
        </p:txBody>
      </p:sp>
      <p:sp>
        <p:nvSpPr>
          <p:cNvPr id="8197" name="AutoShape 5"/>
          <p:cNvSpPr>
            <a:spLocks noChangeArrowheads="1"/>
          </p:cNvSpPr>
          <p:nvPr/>
        </p:nvSpPr>
        <p:spPr bwMode="auto">
          <a:xfrm>
            <a:off x="4872038" y="2924175"/>
            <a:ext cx="2665412" cy="79375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На основе фокусировки/</a:t>
            </a:r>
          </a:p>
          <a:p>
            <a:pPr algn="ctr"/>
            <a:r>
              <a:rPr lang="ru-RU">
                <a:latin typeface="Times New Roman" pitchFamily="18" charset="0"/>
              </a:rPr>
              <a:t>дефокусировки</a:t>
            </a:r>
          </a:p>
        </p:txBody>
      </p:sp>
      <p:sp>
        <p:nvSpPr>
          <p:cNvPr id="8198" name="AutoShape 6"/>
          <p:cNvSpPr>
            <a:spLocks noChangeArrowheads="1"/>
          </p:cNvSpPr>
          <p:nvPr/>
        </p:nvSpPr>
        <p:spPr bwMode="auto">
          <a:xfrm>
            <a:off x="8472489" y="2924176"/>
            <a:ext cx="1944687" cy="792163"/>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Дальномерный</a:t>
            </a:r>
          </a:p>
        </p:txBody>
      </p:sp>
      <p:sp>
        <p:nvSpPr>
          <p:cNvPr id="8199" name="Line 7"/>
          <p:cNvSpPr>
            <a:spLocks noChangeShapeType="1"/>
          </p:cNvSpPr>
          <p:nvPr/>
        </p:nvSpPr>
        <p:spPr bwMode="auto">
          <a:xfrm>
            <a:off x="2927350" y="2708275"/>
            <a:ext cx="0" cy="215900"/>
          </a:xfrm>
          <a:prstGeom prst="line">
            <a:avLst/>
          </a:prstGeom>
          <a:noFill/>
          <a:ln w="9525">
            <a:solidFill>
              <a:schemeClr val="tx1"/>
            </a:solidFill>
            <a:round/>
            <a:headEnd/>
            <a:tailEnd type="triangle" w="med" len="med"/>
          </a:ln>
          <a:effectLst/>
        </p:spPr>
        <p:txBody>
          <a:bodyPr/>
          <a:lstStyle/>
          <a:p>
            <a:endParaRPr lang="ru-RU"/>
          </a:p>
        </p:txBody>
      </p:sp>
      <p:sp>
        <p:nvSpPr>
          <p:cNvPr id="8200" name="AutoShape 8"/>
          <p:cNvSpPr>
            <a:spLocks noChangeArrowheads="1"/>
          </p:cNvSpPr>
          <p:nvPr/>
        </p:nvSpPr>
        <p:spPr bwMode="auto">
          <a:xfrm>
            <a:off x="1992314" y="4149725"/>
            <a:ext cx="15843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Несколько </a:t>
            </a:r>
          </a:p>
          <a:p>
            <a:pPr algn="ctr"/>
            <a:r>
              <a:rPr lang="ru-RU">
                <a:latin typeface="Times New Roman" pitchFamily="18" charset="0"/>
              </a:rPr>
              <a:t>стереокамер</a:t>
            </a:r>
          </a:p>
        </p:txBody>
      </p:sp>
      <p:sp>
        <p:nvSpPr>
          <p:cNvPr id="8201" name="AutoShape 9"/>
          <p:cNvSpPr>
            <a:spLocks noChangeArrowheads="1"/>
          </p:cNvSpPr>
          <p:nvPr/>
        </p:nvSpPr>
        <p:spPr bwMode="auto">
          <a:xfrm>
            <a:off x="3719514" y="4149725"/>
            <a:ext cx="22320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sz="1600">
                <a:latin typeface="Times" pitchFamily="18" charset="0"/>
              </a:rPr>
              <a:t>Структурированный</a:t>
            </a:r>
          </a:p>
          <a:p>
            <a:pPr algn="ctr"/>
            <a:r>
              <a:rPr lang="ru-RU" sz="1600">
                <a:latin typeface="Times" pitchFamily="18" charset="0"/>
              </a:rPr>
              <a:t>свет</a:t>
            </a:r>
          </a:p>
        </p:txBody>
      </p:sp>
      <p:sp>
        <p:nvSpPr>
          <p:cNvPr id="8202" name="AutoShape 10"/>
          <p:cNvSpPr>
            <a:spLocks noChangeArrowheads="1"/>
          </p:cNvSpPr>
          <p:nvPr/>
        </p:nvSpPr>
        <p:spPr bwMode="auto">
          <a:xfrm>
            <a:off x="6600826" y="4149725"/>
            <a:ext cx="1655763"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Сканеры</a:t>
            </a:r>
          </a:p>
        </p:txBody>
      </p:sp>
      <p:sp>
        <p:nvSpPr>
          <p:cNvPr id="8203" name="AutoShape 11"/>
          <p:cNvSpPr>
            <a:spLocks noChangeArrowheads="1"/>
          </p:cNvSpPr>
          <p:nvPr/>
        </p:nvSpPr>
        <p:spPr bwMode="auto">
          <a:xfrm>
            <a:off x="8616951" y="4149725"/>
            <a:ext cx="18002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Телевизионные</a:t>
            </a:r>
          </a:p>
        </p:txBody>
      </p:sp>
      <p:sp>
        <p:nvSpPr>
          <p:cNvPr id="8204" name="Line 12"/>
          <p:cNvSpPr>
            <a:spLocks noChangeShapeType="1"/>
          </p:cNvSpPr>
          <p:nvPr/>
        </p:nvSpPr>
        <p:spPr bwMode="auto">
          <a:xfrm>
            <a:off x="2566989" y="3933825"/>
            <a:ext cx="2160587" cy="0"/>
          </a:xfrm>
          <a:prstGeom prst="line">
            <a:avLst/>
          </a:prstGeom>
          <a:noFill/>
          <a:ln w="9525">
            <a:solidFill>
              <a:schemeClr val="tx1"/>
            </a:solidFill>
            <a:round/>
            <a:headEnd/>
            <a:tailEnd/>
          </a:ln>
          <a:effectLst/>
        </p:spPr>
        <p:txBody>
          <a:bodyPr/>
          <a:lstStyle/>
          <a:p>
            <a:endParaRPr lang="ru-RU"/>
          </a:p>
        </p:txBody>
      </p:sp>
      <p:sp>
        <p:nvSpPr>
          <p:cNvPr id="8205" name="Line 13"/>
          <p:cNvSpPr>
            <a:spLocks noChangeShapeType="1"/>
          </p:cNvSpPr>
          <p:nvPr/>
        </p:nvSpPr>
        <p:spPr bwMode="auto">
          <a:xfrm>
            <a:off x="7391400" y="3933825"/>
            <a:ext cx="2160588" cy="0"/>
          </a:xfrm>
          <a:prstGeom prst="line">
            <a:avLst/>
          </a:prstGeom>
          <a:noFill/>
          <a:ln w="9525">
            <a:solidFill>
              <a:schemeClr val="tx1"/>
            </a:solidFill>
            <a:round/>
            <a:headEnd/>
            <a:tailEnd/>
          </a:ln>
          <a:effectLst/>
        </p:spPr>
        <p:txBody>
          <a:bodyPr/>
          <a:lstStyle/>
          <a:p>
            <a:endParaRPr lang="ru-RU"/>
          </a:p>
        </p:txBody>
      </p:sp>
      <p:sp>
        <p:nvSpPr>
          <p:cNvPr id="8206" name="Line 14"/>
          <p:cNvSpPr>
            <a:spLocks noChangeShapeType="1"/>
          </p:cNvSpPr>
          <p:nvPr/>
        </p:nvSpPr>
        <p:spPr bwMode="auto">
          <a:xfrm>
            <a:off x="2566988" y="3933825"/>
            <a:ext cx="0" cy="215900"/>
          </a:xfrm>
          <a:prstGeom prst="line">
            <a:avLst/>
          </a:prstGeom>
          <a:noFill/>
          <a:ln w="9525">
            <a:solidFill>
              <a:schemeClr val="tx1"/>
            </a:solidFill>
            <a:round/>
            <a:headEnd/>
            <a:tailEnd type="triangle" w="med" len="med"/>
          </a:ln>
          <a:effectLst/>
        </p:spPr>
        <p:txBody>
          <a:bodyPr/>
          <a:lstStyle/>
          <a:p>
            <a:endParaRPr lang="ru-RU"/>
          </a:p>
        </p:txBody>
      </p:sp>
      <p:sp>
        <p:nvSpPr>
          <p:cNvPr id="8207" name="Line 15"/>
          <p:cNvSpPr>
            <a:spLocks noChangeShapeType="1"/>
          </p:cNvSpPr>
          <p:nvPr/>
        </p:nvSpPr>
        <p:spPr bwMode="auto">
          <a:xfrm>
            <a:off x="4727575" y="3933825"/>
            <a:ext cx="0" cy="215900"/>
          </a:xfrm>
          <a:prstGeom prst="line">
            <a:avLst/>
          </a:prstGeom>
          <a:noFill/>
          <a:ln w="9525">
            <a:solidFill>
              <a:schemeClr val="tx1"/>
            </a:solidFill>
            <a:round/>
            <a:headEnd/>
            <a:tailEnd type="triangle" w="med" len="med"/>
          </a:ln>
          <a:effectLst/>
        </p:spPr>
        <p:txBody>
          <a:bodyPr/>
          <a:lstStyle/>
          <a:p>
            <a:endParaRPr lang="ru-RU"/>
          </a:p>
        </p:txBody>
      </p:sp>
      <p:sp>
        <p:nvSpPr>
          <p:cNvPr id="8208" name="Line 16"/>
          <p:cNvSpPr>
            <a:spLocks noChangeShapeType="1"/>
          </p:cNvSpPr>
          <p:nvPr/>
        </p:nvSpPr>
        <p:spPr bwMode="auto">
          <a:xfrm>
            <a:off x="3000375" y="3716338"/>
            <a:ext cx="0" cy="215900"/>
          </a:xfrm>
          <a:prstGeom prst="line">
            <a:avLst/>
          </a:prstGeom>
          <a:noFill/>
          <a:ln w="9525">
            <a:solidFill>
              <a:schemeClr val="tx1"/>
            </a:solidFill>
            <a:round/>
            <a:headEnd/>
            <a:tailEnd/>
          </a:ln>
          <a:effectLst/>
        </p:spPr>
        <p:txBody>
          <a:bodyPr/>
          <a:lstStyle/>
          <a:p>
            <a:endParaRPr lang="ru-RU"/>
          </a:p>
        </p:txBody>
      </p:sp>
      <p:sp>
        <p:nvSpPr>
          <p:cNvPr id="8209" name="Line 17"/>
          <p:cNvSpPr>
            <a:spLocks noChangeShapeType="1"/>
          </p:cNvSpPr>
          <p:nvPr/>
        </p:nvSpPr>
        <p:spPr bwMode="auto">
          <a:xfrm>
            <a:off x="9409113" y="3716338"/>
            <a:ext cx="0" cy="215900"/>
          </a:xfrm>
          <a:prstGeom prst="line">
            <a:avLst/>
          </a:prstGeom>
          <a:noFill/>
          <a:ln w="9525">
            <a:solidFill>
              <a:schemeClr val="tx1"/>
            </a:solidFill>
            <a:round/>
            <a:headEnd/>
            <a:tailEnd/>
          </a:ln>
          <a:effectLst/>
        </p:spPr>
        <p:txBody>
          <a:bodyPr/>
          <a:lstStyle/>
          <a:p>
            <a:endParaRPr lang="ru-RU"/>
          </a:p>
        </p:txBody>
      </p:sp>
      <p:sp>
        <p:nvSpPr>
          <p:cNvPr id="8210" name="Line 18"/>
          <p:cNvSpPr>
            <a:spLocks noChangeShapeType="1"/>
          </p:cNvSpPr>
          <p:nvPr/>
        </p:nvSpPr>
        <p:spPr bwMode="auto">
          <a:xfrm>
            <a:off x="7391400" y="3933825"/>
            <a:ext cx="0" cy="215900"/>
          </a:xfrm>
          <a:prstGeom prst="line">
            <a:avLst/>
          </a:prstGeom>
          <a:noFill/>
          <a:ln w="9525">
            <a:solidFill>
              <a:schemeClr val="tx1"/>
            </a:solidFill>
            <a:round/>
            <a:headEnd/>
            <a:tailEnd type="triangle" w="med" len="med"/>
          </a:ln>
          <a:effectLst/>
        </p:spPr>
        <p:txBody>
          <a:bodyPr/>
          <a:lstStyle/>
          <a:p>
            <a:endParaRPr lang="ru-RU"/>
          </a:p>
        </p:txBody>
      </p:sp>
      <p:sp>
        <p:nvSpPr>
          <p:cNvPr id="8211" name="Line 19"/>
          <p:cNvSpPr>
            <a:spLocks noChangeShapeType="1"/>
          </p:cNvSpPr>
          <p:nvPr/>
        </p:nvSpPr>
        <p:spPr bwMode="auto">
          <a:xfrm>
            <a:off x="9551988" y="3933825"/>
            <a:ext cx="0" cy="215900"/>
          </a:xfrm>
          <a:prstGeom prst="line">
            <a:avLst/>
          </a:prstGeom>
          <a:noFill/>
          <a:ln w="9525">
            <a:solidFill>
              <a:schemeClr val="tx1"/>
            </a:solidFill>
            <a:round/>
            <a:headEnd/>
            <a:tailEnd type="triangle" w="med" len="med"/>
          </a:ln>
          <a:effectLst/>
        </p:spPr>
        <p:txBody>
          <a:bodyPr/>
          <a:lstStyle/>
          <a:p>
            <a:endParaRPr lang="ru-RU"/>
          </a:p>
        </p:txBody>
      </p:sp>
      <p:sp>
        <p:nvSpPr>
          <p:cNvPr id="8212" name="Text Box 20"/>
          <p:cNvSpPr txBox="1">
            <a:spLocks noChangeArrowheads="1"/>
          </p:cNvSpPr>
          <p:nvPr/>
        </p:nvSpPr>
        <p:spPr bwMode="auto">
          <a:xfrm>
            <a:off x="1774825" y="5157788"/>
            <a:ext cx="3600450" cy="1314450"/>
          </a:xfrm>
          <a:prstGeom prst="rect">
            <a:avLst/>
          </a:prstGeom>
          <a:noFill/>
          <a:ln w="9525">
            <a:noFill/>
            <a:miter lim="800000"/>
            <a:headEnd/>
            <a:tailEnd/>
          </a:ln>
          <a:effectLst/>
        </p:spPr>
        <p:txBody>
          <a:bodyPr>
            <a:spAutoFit/>
          </a:bodyPr>
          <a:lstStyle/>
          <a:p>
            <a:pPr>
              <a:spcBef>
                <a:spcPct val="50000"/>
              </a:spcBef>
            </a:pPr>
            <a:r>
              <a:rPr lang="ru-RU" sz="1600">
                <a:latin typeface="Times New Roman" pitchFamily="18" charset="0"/>
              </a:rPr>
              <a:t>Требуют сложной обработки сигнала Трудно обеспечить измерение глубины для каждого пикселя с частотой кадров и достаточно высоким разрешением для телевидения </a:t>
            </a:r>
          </a:p>
        </p:txBody>
      </p:sp>
      <p:sp>
        <p:nvSpPr>
          <p:cNvPr id="8213" name="Line 21"/>
          <p:cNvSpPr>
            <a:spLocks noChangeShapeType="1"/>
          </p:cNvSpPr>
          <p:nvPr/>
        </p:nvSpPr>
        <p:spPr bwMode="auto">
          <a:xfrm>
            <a:off x="6096000" y="2565401"/>
            <a:ext cx="0" cy="142875"/>
          </a:xfrm>
          <a:prstGeom prst="line">
            <a:avLst/>
          </a:prstGeom>
          <a:noFill/>
          <a:ln w="9525">
            <a:solidFill>
              <a:schemeClr val="tx1"/>
            </a:solidFill>
            <a:round/>
            <a:headEnd/>
            <a:tailEnd/>
          </a:ln>
          <a:effectLst/>
        </p:spPr>
        <p:txBody>
          <a:bodyPr/>
          <a:lstStyle/>
          <a:p>
            <a:endParaRPr lang="ru-RU"/>
          </a:p>
        </p:txBody>
      </p:sp>
      <p:sp>
        <p:nvSpPr>
          <p:cNvPr id="8214" name="Line 22"/>
          <p:cNvSpPr>
            <a:spLocks noChangeShapeType="1"/>
          </p:cNvSpPr>
          <p:nvPr/>
        </p:nvSpPr>
        <p:spPr bwMode="auto">
          <a:xfrm>
            <a:off x="2927350" y="2708275"/>
            <a:ext cx="6408738" cy="0"/>
          </a:xfrm>
          <a:prstGeom prst="line">
            <a:avLst/>
          </a:prstGeom>
          <a:noFill/>
          <a:ln w="9525">
            <a:solidFill>
              <a:schemeClr val="tx1"/>
            </a:solidFill>
            <a:round/>
            <a:headEnd/>
            <a:tailEnd/>
          </a:ln>
          <a:effectLst/>
        </p:spPr>
        <p:txBody>
          <a:bodyPr/>
          <a:lstStyle/>
          <a:p>
            <a:endParaRPr lang="ru-RU"/>
          </a:p>
        </p:txBody>
      </p:sp>
      <p:sp>
        <p:nvSpPr>
          <p:cNvPr id="8215" name="Line 23"/>
          <p:cNvSpPr>
            <a:spLocks noChangeShapeType="1"/>
          </p:cNvSpPr>
          <p:nvPr/>
        </p:nvSpPr>
        <p:spPr bwMode="auto">
          <a:xfrm>
            <a:off x="6096000" y="2708275"/>
            <a:ext cx="0" cy="215900"/>
          </a:xfrm>
          <a:prstGeom prst="line">
            <a:avLst/>
          </a:prstGeom>
          <a:noFill/>
          <a:ln w="9525">
            <a:solidFill>
              <a:schemeClr val="tx1"/>
            </a:solidFill>
            <a:round/>
            <a:headEnd/>
            <a:tailEnd type="triangle" w="med" len="med"/>
          </a:ln>
          <a:effectLst/>
        </p:spPr>
        <p:txBody>
          <a:bodyPr/>
          <a:lstStyle/>
          <a:p>
            <a:endParaRPr lang="ru-RU"/>
          </a:p>
        </p:txBody>
      </p:sp>
      <p:sp>
        <p:nvSpPr>
          <p:cNvPr id="8216" name="Line 24"/>
          <p:cNvSpPr>
            <a:spLocks noChangeShapeType="1"/>
          </p:cNvSpPr>
          <p:nvPr/>
        </p:nvSpPr>
        <p:spPr bwMode="auto">
          <a:xfrm>
            <a:off x="9336088" y="2708275"/>
            <a:ext cx="0" cy="215900"/>
          </a:xfrm>
          <a:prstGeom prst="line">
            <a:avLst/>
          </a:prstGeom>
          <a:noFill/>
          <a:ln w="9525">
            <a:solidFill>
              <a:schemeClr val="tx1"/>
            </a:solidFill>
            <a:round/>
            <a:headEnd/>
            <a:tailEnd type="triangle" w="med" len="med"/>
          </a:ln>
          <a:effectLst/>
        </p:spPr>
        <p:txBody>
          <a:bodyPr/>
          <a:lstStyle/>
          <a:p>
            <a:endParaRPr lang="ru-RU"/>
          </a:p>
        </p:txBody>
      </p:sp>
      <p:sp>
        <p:nvSpPr>
          <p:cNvPr id="8217" name="Line 25"/>
          <p:cNvSpPr>
            <a:spLocks noChangeShapeType="1"/>
          </p:cNvSpPr>
          <p:nvPr/>
        </p:nvSpPr>
        <p:spPr bwMode="auto">
          <a:xfrm>
            <a:off x="2782888" y="4797425"/>
            <a:ext cx="0" cy="215900"/>
          </a:xfrm>
          <a:prstGeom prst="line">
            <a:avLst/>
          </a:prstGeom>
          <a:noFill/>
          <a:ln w="9525">
            <a:solidFill>
              <a:schemeClr val="tx1"/>
            </a:solidFill>
            <a:round/>
            <a:headEnd/>
            <a:tailEnd/>
          </a:ln>
          <a:effectLst/>
        </p:spPr>
        <p:txBody>
          <a:bodyPr/>
          <a:lstStyle/>
          <a:p>
            <a:endParaRPr lang="ru-RU"/>
          </a:p>
        </p:txBody>
      </p:sp>
      <p:sp>
        <p:nvSpPr>
          <p:cNvPr id="8218" name="Line 26"/>
          <p:cNvSpPr>
            <a:spLocks noChangeShapeType="1"/>
          </p:cNvSpPr>
          <p:nvPr/>
        </p:nvSpPr>
        <p:spPr bwMode="auto">
          <a:xfrm>
            <a:off x="2782888" y="5013325"/>
            <a:ext cx="2089150" cy="0"/>
          </a:xfrm>
          <a:prstGeom prst="line">
            <a:avLst/>
          </a:prstGeom>
          <a:noFill/>
          <a:ln w="9525">
            <a:solidFill>
              <a:schemeClr val="tx1"/>
            </a:solidFill>
            <a:round/>
            <a:headEnd/>
            <a:tailEnd/>
          </a:ln>
          <a:effectLst/>
        </p:spPr>
        <p:txBody>
          <a:bodyPr/>
          <a:lstStyle/>
          <a:p>
            <a:endParaRPr lang="ru-RU"/>
          </a:p>
        </p:txBody>
      </p:sp>
      <p:sp>
        <p:nvSpPr>
          <p:cNvPr id="8219" name="Line 27"/>
          <p:cNvSpPr>
            <a:spLocks noChangeShapeType="1"/>
          </p:cNvSpPr>
          <p:nvPr/>
        </p:nvSpPr>
        <p:spPr bwMode="auto">
          <a:xfrm flipV="1">
            <a:off x="4872038" y="4797425"/>
            <a:ext cx="0" cy="215900"/>
          </a:xfrm>
          <a:prstGeom prst="line">
            <a:avLst/>
          </a:prstGeom>
          <a:noFill/>
          <a:ln w="9525">
            <a:solidFill>
              <a:schemeClr val="tx1"/>
            </a:solidFill>
            <a:round/>
            <a:headEnd/>
            <a:tailEnd/>
          </a:ln>
          <a:effectLst/>
        </p:spPr>
        <p:txBody>
          <a:bodyPr/>
          <a:lstStyle/>
          <a:p>
            <a:endParaRPr lang="ru-RU"/>
          </a:p>
        </p:txBody>
      </p:sp>
      <p:sp>
        <p:nvSpPr>
          <p:cNvPr id="8220" name="Line 28"/>
          <p:cNvSpPr>
            <a:spLocks noChangeShapeType="1"/>
          </p:cNvSpPr>
          <p:nvPr/>
        </p:nvSpPr>
        <p:spPr bwMode="auto">
          <a:xfrm>
            <a:off x="3719513" y="5013326"/>
            <a:ext cx="0" cy="144463"/>
          </a:xfrm>
          <a:prstGeom prst="line">
            <a:avLst/>
          </a:prstGeom>
          <a:noFill/>
          <a:ln w="9525">
            <a:solidFill>
              <a:schemeClr val="tx1"/>
            </a:solidFill>
            <a:round/>
            <a:headEnd/>
            <a:tailEnd/>
          </a:ln>
          <a:effectLst/>
        </p:spPr>
        <p:txBody>
          <a:bodyPr/>
          <a:lstStyle/>
          <a:p>
            <a:endParaRPr lang="ru-RU"/>
          </a:p>
        </p:txBody>
      </p:sp>
      <p:sp>
        <p:nvSpPr>
          <p:cNvPr id="8221" name="Line 29"/>
          <p:cNvSpPr>
            <a:spLocks noChangeShapeType="1"/>
          </p:cNvSpPr>
          <p:nvPr/>
        </p:nvSpPr>
        <p:spPr bwMode="auto">
          <a:xfrm>
            <a:off x="7391400" y="4797426"/>
            <a:ext cx="0" cy="144463"/>
          </a:xfrm>
          <a:prstGeom prst="line">
            <a:avLst/>
          </a:prstGeom>
          <a:noFill/>
          <a:ln w="9525">
            <a:solidFill>
              <a:schemeClr val="tx1"/>
            </a:solidFill>
            <a:round/>
            <a:headEnd/>
            <a:tailEnd/>
          </a:ln>
          <a:effectLst/>
        </p:spPr>
        <p:txBody>
          <a:bodyPr/>
          <a:lstStyle/>
          <a:p>
            <a:endParaRPr lang="ru-RU"/>
          </a:p>
        </p:txBody>
      </p:sp>
      <p:sp>
        <p:nvSpPr>
          <p:cNvPr id="8222" name="Text Box 30"/>
          <p:cNvSpPr txBox="1">
            <a:spLocks noChangeArrowheads="1"/>
          </p:cNvSpPr>
          <p:nvPr/>
        </p:nvSpPr>
        <p:spPr bwMode="auto">
          <a:xfrm>
            <a:off x="5448301" y="5157788"/>
            <a:ext cx="2951163" cy="1238250"/>
          </a:xfrm>
          <a:prstGeom prst="rect">
            <a:avLst/>
          </a:prstGeom>
          <a:noFill/>
          <a:ln w="9525">
            <a:noFill/>
            <a:miter lim="800000"/>
            <a:headEnd/>
            <a:tailEnd/>
          </a:ln>
          <a:effectLst/>
        </p:spPr>
        <p:txBody>
          <a:bodyPr>
            <a:spAutoFit/>
          </a:bodyPr>
          <a:lstStyle/>
          <a:p>
            <a:pPr>
              <a:spcBef>
                <a:spcPct val="50000"/>
              </a:spcBef>
            </a:pPr>
            <a:r>
              <a:rPr lang="ru-RU" sz="1600">
                <a:latin typeface="Times New Roman" pitchFamily="18" charset="0"/>
              </a:rPr>
              <a:t>Скорость считывания для ТВ разрешения составляет несколько секунд </a:t>
            </a:r>
            <a:endParaRPr lang="ru-RU">
              <a:latin typeface="Tahoma" pitchFamily="34" charset="0"/>
            </a:endParaRPr>
          </a:p>
          <a:p>
            <a:pPr>
              <a:spcBef>
                <a:spcPct val="50000"/>
              </a:spcBef>
            </a:pPr>
            <a:endParaRPr lang="ru-RU">
              <a:latin typeface="Tahoma" pitchFamily="34" charset="0"/>
            </a:endParaRPr>
          </a:p>
        </p:txBody>
      </p:sp>
      <p:sp>
        <p:nvSpPr>
          <p:cNvPr id="8223" name="Text Box 31"/>
          <p:cNvSpPr txBox="1">
            <a:spLocks noChangeArrowheads="1"/>
          </p:cNvSpPr>
          <p:nvPr/>
        </p:nvSpPr>
        <p:spPr bwMode="auto">
          <a:xfrm>
            <a:off x="8256588" y="5157788"/>
            <a:ext cx="2411412" cy="825500"/>
          </a:xfrm>
          <a:prstGeom prst="rect">
            <a:avLst/>
          </a:prstGeom>
          <a:noFill/>
          <a:ln w="9525">
            <a:noFill/>
            <a:miter lim="800000"/>
            <a:headEnd/>
            <a:tailEnd/>
          </a:ln>
          <a:effectLst/>
        </p:spPr>
        <p:txBody>
          <a:bodyPr>
            <a:spAutoFit/>
          </a:bodyPr>
          <a:lstStyle/>
          <a:p>
            <a:pPr>
              <a:spcBef>
                <a:spcPct val="50000"/>
              </a:spcBef>
            </a:pPr>
            <a:r>
              <a:rPr lang="ru-RU" sz="1600">
                <a:latin typeface="Times New Roman" pitchFamily="18" charset="0"/>
              </a:rPr>
              <a:t>Трудно обеспечить необходимую точность определения глубины</a:t>
            </a:r>
          </a:p>
        </p:txBody>
      </p:sp>
    </p:spTree>
    <p:extLst>
      <p:ext uri="{BB962C8B-B14F-4D97-AF65-F5344CB8AC3E}">
        <p14:creationId xmlns:p14="http://schemas.microsoft.com/office/powerpoint/2010/main" val="1213650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Телевидение</a:t>
            </a:r>
            <a:endParaRPr lang="ru-RU" dirty="0"/>
          </a:p>
        </p:txBody>
      </p:sp>
      <p:sp>
        <p:nvSpPr>
          <p:cNvPr id="3" name="Объект 2"/>
          <p:cNvSpPr>
            <a:spLocks noGrp="1"/>
          </p:cNvSpPr>
          <p:nvPr>
            <p:ph idx="1"/>
          </p:nvPr>
        </p:nvSpPr>
        <p:spPr/>
        <p:txBody>
          <a:bodyPr/>
          <a:lstStyle/>
          <a:p>
            <a:r>
              <a:rPr lang="ru-RU" dirty="0" smtClean="0"/>
              <a:t>(«Далеко видеть») Технология </a:t>
            </a:r>
            <a:r>
              <a:rPr lang="ru-RU" dirty="0"/>
              <a:t>электросвязи, предназначенная для передачи на расстояние движущегося изображения. В большинстве случаев одновременно с изображением передаётся звуковое сопровождение. В обиходе термин используется также для обобщённого обозначения организаций, занимающихся производством и распространением телевизионных программ. Со второй половины XX века телевидение стало наиболее влиятельным средством массовой информации, пригодным для развлечения, образования, передачи новостей и рекламы.</a:t>
            </a:r>
          </a:p>
        </p:txBody>
      </p:sp>
    </p:spTree>
    <p:extLst>
      <p:ext uri="{BB962C8B-B14F-4D97-AF65-F5344CB8AC3E}">
        <p14:creationId xmlns:p14="http://schemas.microsoft.com/office/powerpoint/2010/main" val="29687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Технологии вещания. </a:t>
            </a:r>
            <a:r>
              <a:rPr lang="ru-RU" dirty="0" smtClean="0"/>
              <a:t>Спутниковое </a:t>
            </a:r>
            <a:r>
              <a:rPr lang="ru-RU" dirty="0"/>
              <a:t>телевидение</a:t>
            </a:r>
          </a:p>
        </p:txBody>
      </p:sp>
      <p:sp>
        <p:nvSpPr>
          <p:cNvPr id="3" name="Объект 2"/>
          <p:cNvSpPr>
            <a:spLocks noGrp="1"/>
          </p:cNvSpPr>
          <p:nvPr>
            <p:ph idx="1"/>
          </p:nvPr>
        </p:nvSpPr>
        <p:spPr/>
        <p:txBody>
          <a:bodyPr/>
          <a:lstStyle/>
          <a:p>
            <a:r>
              <a:rPr lang="ru-RU" dirty="0"/>
              <a:t>Спутниковое телевидение — система передачи телевизионного сигнала от передающего центра к потребителю, использующая в качестве ретранслятора искусственные спутники Земли, расположенные в космосе на геостационарной околоземной орбите над экватором, и оснащённые приёмопередающим оборудованием. Обеспечивает покрытие качественным телевизионным сигналом больших территорий, труднодоступных для ретрансляции обычным способом</a:t>
            </a:r>
            <a:r>
              <a:rPr lang="ru-RU" dirty="0" smtClean="0"/>
              <a:t>.</a:t>
            </a:r>
            <a:endParaRPr lang="ru-RU" dirty="0"/>
          </a:p>
          <a:p>
            <a:r>
              <a:rPr lang="ru-RU" dirty="0"/>
              <a:t>Аналоговое телевидение распространяется через спутник, как правило, закодированным или зашифрованным в NTSC-, PAL- или SECAM-стандарте телевизионного вещания. Цифровой телевизионный сигнал или мультиплексированный сигнал обычно модулируется по стандартам QPSK или 8SPK. В целом, цифровое телевидение, в том числе передаваемое через спутники, как правило, основано на общемировых стандартах, таких как MPEG, DVB-S и DVB-S2.</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071" y="178229"/>
            <a:ext cx="2041030" cy="1530773"/>
          </a:xfrm>
          <a:prstGeom prst="rect">
            <a:avLst/>
          </a:prstGeom>
        </p:spPr>
      </p:pic>
    </p:spTree>
    <p:extLst>
      <p:ext uri="{BB962C8B-B14F-4D97-AF65-F5344CB8AC3E}">
        <p14:creationId xmlns:p14="http://schemas.microsoft.com/office/powerpoint/2010/main" val="29473501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ru-RU" sz="2400" b="1">
                <a:latin typeface="Times New Roman" pitchFamily="18" charset="0"/>
              </a:rPr>
              <a:t>ЗАПИСЬ 3</a:t>
            </a:r>
            <a:r>
              <a:rPr lang="en-US" sz="2400" b="1">
                <a:latin typeface="Times New Roman" pitchFamily="18" charset="0"/>
              </a:rPr>
              <a:t>D </a:t>
            </a:r>
            <a:r>
              <a:rPr lang="ru-RU" sz="2400" b="1">
                <a:latin typeface="Times New Roman" pitchFamily="18" charset="0"/>
              </a:rPr>
              <a:t>МЕТОДОМ ТРИАНГУЛЯЦИИ</a:t>
            </a:r>
            <a:r>
              <a:rPr lang="en-US" sz="2400">
                <a:latin typeface="Times New Roman" pitchFamily="18" charset="0"/>
              </a:rPr>
              <a:t> </a:t>
            </a:r>
            <a:endParaRPr lang="ru-RU" sz="2400">
              <a:latin typeface="Times New Roman" pitchFamily="18" charset="0"/>
            </a:endParaRPr>
          </a:p>
        </p:txBody>
      </p:sp>
      <p:pic>
        <p:nvPicPr>
          <p:cNvPr id="9219" name="Picture 3" descr="Рис"/>
          <p:cNvPicPr>
            <a:picLocks noGrp="1" noChangeAspect="1" noChangeArrowheads="1"/>
          </p:cNvPicPr>
          <p:nvPr>
            <p:ph sz="half" idx="1"/>
          </p:nvPr>
        </p:nvPicPr>
        <p:blipFill>
          <a:blip r:embed="rId2" cstate="print"/>
          <a:srcRect/>
          <a:stretch>
            <a:fillRect/>
          </a:stretch>
        </p:blipFill>
        <p:spPr>
          <a:xfrm>
            <a:off x="6096000" y="1951038"/>
            <a:ext cx="4924425" cy="3702050"/>
          </a:xfrm>
          <a:noFill/>
          <a:ln/>
        </p:spPr>
      </p:pic>
      <p:sp>
        <p:nvSpPr>
          <p:cNvPr id="9220" name="Rectangle 4"/>
          <p:cNvSpPr>
            <a:spLocks noGrp="1" noChangeArrowheads="1"/>
          </p:cNvSpPr>
          <p:nvPr>
            <p:ph type="body" sz="half" idx="2"/>
          </p:nvPr>
        </p:nvSpPr>
        <p:spPr>
          <a:xfrm>
            <a:off x="768668" y="1951038"/>
            <a:ext cx="5469572" cy="4429442"/>
          </a:xfrm>
        </p:spPr>
        <p:txBody>
          <a:bodyPr>
            <a:normAutofit/>
          </a:bodyPr>
          <a:lstStyle/>
          <a:p>
            <a:pPr>
              <a:lnSpc>
                <a:spcPct val="80000"/>
              </a:lnSpc>
              <a:buFontTx/>
              <a:buNone/>
            </a:pPr>
            <a:r>
              <a:rPr lang="ru-RU" sz="1600" dirty="0">
                <a:latin typeface="Times New Roman" pitchFamily="18" charset="0"/>
              </a:rPr>
              <a:t>Размещение групп передающих камер (ПК) в азимутальной плоскости по две ПК в каждой.</a:t>
            </a:r>
          </a:p>
          <a:p>
            <a:pPr>
              <a:lnSpc>
                <a:spcPct val="80000"/>
              </a:lnSpc>
              <a:buFontTx/>
              <a:buNone/>
            </a:pPr>
            <a:r>
              <a:rPr lang="ru-RU" sz="1600" dirty="0">
                <a:latin typeface="Times New Roman" pitchFamily="18" charset="0"/>
                <a:sym typeface="Symbol" pitchFamily="18" charset="2"/>
              </a:rPr>
              <a:t></a:t>
            </a:r>
            <a:r>
              <a:rPr lang="en-US" sz="1600" dirty="0">
                <a:latin typeface="Times New Roman" pitchFamily="18" charset="0"/>
              </a:rPr>
              <a:t>r </a:t>
            </a:r>
            <a:r>
              <a:rPr lang="ru-RU" sz="1600" dirty="0">
                <a:latin typeface="Times New Roman" pitchFamily="18" charset="0"/>
              </a:rPr>
              <a:t>– угол конвергенции между группами ПК;</a:t>
            </a:r>
            <a:r>
              <a:rPr lang="ru-RU" sz="1600" dirty="0">
                <a:latin typeface="Times New Roman" pitchFamily="18" charset="0"/>
                <a:sym typeface="Symbol" pitchFamily="18" charset="2"/>
              </a:rPr>
              <a:t></a:t>
            </a:r>
            <a:r>
              <a:rPr lang="ru-RU" sz="1600" dirty="0">
                <a:latin typeface="Times New Roman" pitchFamily="18" charset="0"/>
              </a:rPr>
              <a:t> - угол конвергенции между группами ПК; Сигнал </a:t>
            </a:r>
          </a:p>
          <a:p>
            <a:pPr>
              <a:lnSpc>
                <a:spcPct val="80000"/>
              </a:lnSpc>
              <a:buFontTx/>
              <a:buNone/>
            </a:pPr>
            <a:r>
              <a:rPr lang="ru-RU" sz="1600" dirty="0">
                <a:latin typeface="Times New Roman" pitchFamily="18" charset="0"/>
              </a:rPr>
              <a:t>основной ПК используется для формирования базового кадра; сигналы дополнительной ПК для </a:t>
            </a:r>
          </a:p>
          <a:p>
            <a:pPr>
              <a:lnSpc>
                <a:spcPct val="80000"/>
              </a:lnSpc>
              <a:buFontTx/>
              <a:buNone/>
            </a:pPr>
            <a:r>
              <a:rPr lang="ru-RU" sz="1600" dirty="0">
                <a:latin typeface="Times New Roman" pitchFamily="18" charset="0"/>
              </a:rPr>
              <a:t>формирования карты дальности</a:t>
            </a:r>
          </a:p>
          <a:p>
            <a:pPr>
              <a:lnSpc>
                <a:spcPct val="80000"/>
              </a:lnSpc>
              <a:buFontTx/>
              <a:buNone/>
            </a:pPr>
            <a:r>
              <a:rPr lang="ru-RU" sz="1600" dirty="0">
                <a:latin typeface="Times New Roman" pitchFamily="18" charset="0"/>
              </a:rPr>
              <a:t>1.A </a:t>
            </a:r>
            <a:r>
              <a:rPr lang="ru-RU" sz="1600" dirty="0" err="1">
                <a:latin typeface="Times New Roman" pitchFamily="18" charset="0"/>
              </a:rPr>
              <a:t>Scalable</a:t>
            </a:r>
            <a:r>
              <a:rPr lang="ru-RU" sz="1600" dirty="0">
                <a:latin typeface="Times New Roman" pitchFamily="18" charset="0"/>
              </a:rPr>
              <a:t> </a:t>
            </a:r>
            <a:r>
              <a:rPr lang="ru-RU" sz="1600" dirty="0" err="1">
                <a:latin typeface="Times New Roman" pitchFamily="18" charset="0"/>
              </a:rPr>
              <a:t>System</a:t>
            </a:r>
            <a:r>
              <a:rPr lang="ru-RU" sz="1600" dirty="0">
                <a:latin typeface="Times New Roman" pitchFamily="18" charset="0"/>
              </a:rPr>
              <a:t> </a:t>
            </a:r>
            <a:r>
              <a:rPr lang="ru-RU" sz="1600" dirty="0" err="1">
                <a:latin typeface="Times New Roman" pitchFamily="18" charset="0"/>
              </a:rPr>
              <a:t>for</a:t>
            </a:r>
            <a:r>
              <a:rPr lang="ru-RU" sz="1600" dirty="0">
                <a:latin typeface="Times New Roman" pitchFamily="18" charset="0"/>
              </a:rPr>
              <a:t> </a:t>
            </a:r>
            <a:r>
              <a:rPr lang="ru-RU" sz="1600" dirty="0" err="1">
                <a:latin typeface="Times New Roman" pitchFamily="18" charset="0"/>
              </a:rPr>
              <a:t>Real-Time</a:t>
            </a:r>
            <a:r>
              <a:rPr lang="ru-RU" sz="1600" dirty="0">
                <a:latin typeface="Times New Roman" pitchFamily="18" charset="0"/>
              </a:rPr>
              <a:t> </a:t>
            </a:r>
            <a:r>
              <a:rPr lang="ru-RU" sz="1600" dirty="0" err="1">
                <a:latin typeface="Times New Roman" pitchFamily="18" charset="0"/>
              </a:rPr>
              <a:t>Acquisition</a:t>
            </a:r>
            <a:r>
              <a:rPr lang="ru-RU" sz="1600" dirty="0">
                <a:latin typeface="Times New Roman" pitchFamily="18" charset="0"/>
              </a:rPr>
              <a:t>, </a:t>
            </a:r>
            <a:r>
              <a:rPr lang="ru-RU" sz="1600" dirty="0" err="1">
                <a:latin typeface="Times New Roman" pitchFamily="18" charset="0"/>
              </a:rPr>
              <a:t>Transmission</a:t>
            </a:r>
            <a:r>
              <a:rPr lang="ru-RU" sz="1600" dirty="0">
                <a:latin typeface="Times New Roman" pitchFamily="18" charset="0"/>
              </a:rPr>
              <a:t>, </a:t>
            </a:r>
            <a:r>
              <a:rPr lang="ru-RU" sz="1600" dirty="0" err="1">
                <a:latin typeface="Times New Roman" pitchFamily="18" charset="0"/>
              </a:rPr>
              <a:t>andAutostereoscopic</a:t>
            </a:r>
            <a:r>
              <a:rPr lang="ru-RU" sz="1600" dirty="0">
                <a:latin typeface="Times New Roman" pitchFamily="18" charset="0"/>
              </a:rPr>
              <a:t> </a:t>
            </a:r>
            <a:r>
              <a:rPr lang="ru-RU" sz="1600" dirty="0" err="1">
                <a:latin typeface="Times New Roman" pitchFamily="18" charset="0"/>
              </a:rPr>
              <a:t>Display</a:t>
            </a:r>
            <a:r>
              <a:rPr lang="ru-RU" sz="1600" dirty="0">
                <a:latin typeface="Times New Roman" pitchFamily="18" charset="0"/>
              </a:rPr>
              <a:t> </a:t>
            </a:r>
            <a:r>
              <a:rPr lang="ru-RU" sz="1600" dirty="0" err="1">
                <a:latin typeface="Times New Roman" pitchFamily="18" charset="0"/>
              </a:rPr>
              <a:t>of</a:t>
            </a:r>
            <a:r>
              <a:rPr lang="ru-RU" sz="1600" dirty="0">
                <a:latin typeface="Times New Roman" pitchFamily="18" charset="0"/>
              </a:rPr>
              <a:t> </a:t>
            </a:r>
            <a:r>
              <a:rPr lang="ru-RU" sz="1600" dirty="0" err="1">
                <a:latin typeface="Times New Roman" pitchFamily="18" charset="0"/>
              </a:rPr>
              <a:t>Dynamic</a:t>
            </a:r>
            <a:r>
              <a:rPr lang="ru-RU" sz="1600" dirty="0">
                <a:latin typeface="Times New Roman" pitchFamily="18" charset="0"/>
              </a:rPr>
              <a:t> </a:t>
            </a:r>
          </a:p>
          <a:p>
            <a:pPr>
              <a:lnSpc>
                <a:spcPct val="80000"/>
              </a:lnSpc>
              <a:buFontTx/>
              <a:buNone/>
            </a:pPr>
            <a:r>
              <a:rPr lang="ru-RU" sz="1600" dirty="0" err="1">
                <a:latin typeface="Times New Roman" pitchFamily="18" charset="0"/>
              </a:rPr>
              <a:t>Scenes</a:t>
            </a:r>
            <a:r>
              <a:rPr lang="ru-RU" sz="1600" dirty="0">
                <a:latin typeface="Times New Roman" pitchFamily="18" charset="0"/>
              </a:rPr>
              <a:t>. </a:t>
            </a:r>
            <a:r>
              <a:rPr lang="ru-RU" sz="1600" dirty="0" err="1">
                <a:latin typeface="Times New Roman" pitchFamily="18" charset="0"/>
              </a:rPr>
              <a:t>Wojciech</a:t>
            </a:r>
            <a:r>
              <a:rPr lang="ru-RU" sz="1600" dirty="0">
                <a:latin typeface="Times New Roman" pitchFamily="18" charset="0"/>
              </a:rPr>
              <a:t> </a:t>
            </a:r>
            <a:r>
              <a:rPr lang="ru-RU" sz="1600" dirty="0" err="1">
                <a:latin typeface="Times New Roman" pitchFamily="18" charset="0"/>
              </a:rPr>
              <a:t>Matusik</a:t>
            </a:r>
            <a:r>
              <a:rPr lang="ru-RU" sz="1600" dirty="0">
                <a:latin typeface="Times New Roman" pitchFamily="18" charset="0"/>
              </a:rPr>
              <a:t>, </a:t>
            </a:r>
            <a:r>
              <a:rPr lang="ru-RU" sz="1600" dirty="0" err="1">
                <a:latin typeface="Times New Roman" pitchFamily="18" charset="0"/>
              </a:rPr>
              <a:t>Hanspeter</a:t>
            </a:r>
            <a:r>
              <a:rPr lang="ru-RU" sz="1600" dirty="0">
                <a:latin typeface="Times New Roman" pitchFamily="18" charset="0"/>
              </a:rPr>
              <a:t> </a:t>
            </a:r>
            <a:r>
              <a:rPr lang="ru-RU" sz="1600" dirty="0" err="1">
                <a:latin typeface="Times New Roman" pitchFamily="18" charset="0"/>
              </a:rPr>
              <a:t>Pfister</a:t>
            </a:r>
            <a:r>
              <a:rPr lang="ru-RU" sz="1600" i="1" dirty="0">
                <a:latin typeface="Times New Roman" pitchFamily="18" charset="0"/>
              </a:rPr>
              <a:t>. </a:t>
            </a:r>
            <a:r>
              <a:rPr lang="ru-RU" sz="1600" dirty="0" err="1">
                <a:latin typeface="Times New Roman" pitchFamily="18" charset="0"/>
              </a:rPr>
              <a:t>Mitsubishi</a:t>
            </a:r>
            <a:r>
              <a:rPr lang="ru-RU" sz="1600" dirty="0">
                <a:latin typeface="Times New Roman" pitchFamily="18" charset="0"/>
              </a:rPr>
              <a:t> </a:t>
            </a:r>
            <a:r>
              <a:rPr lang="ru-RU" sz="1600" dirty="0" err="1">
                <a:latin typeface="Times New Roman" pitchFamily="18" charset="0"/>
              </a:rPr>
              <a:t>Electric</a:t>
            </a:r>
            <a:r>
              <a:rPr lang="ru-RU" sz="1600" dirty="0">
                <a:latin typeface="Times New Roman" pitchFamily="18" charset="0"/>
              </a:rPr>
              <a:t> </a:t>
            </a:r>
            <a:r>
              <a:rPr lang="ru-RU" sz="1600" dirty="0" err="1">
                <a:latin typeface="Times New Roman" pitchFamily="18" charset="0"/>
              </a:rPr>
              <a:t>Research</a:t>
            </a:r>
            <a:r>
              <a:rPr lang="ru-RU" sz="1600" dirty="0">
                <a:latin typeface="Times New Roman" pitchFamily="18" charset="0"/>
              </a:rPr>
              <a:t> </a:t>
            </a:r>
            <a:r>
              <a:rPr lang="ru-RU" sz="1600" dirty="0" err="1">
                <a:latin typeface="Times New Roman" pitchFamily="18" charset="0"/>
              </a:rPr>
              <a:t>Laboratories</a:t>
            </a:r>
            <a:r>
              <a:rPr lang="ru-RU" sz="1600" dirty="0">
                <a:latin typeface="Times New Roman" pitchFamily="18" charset="0"/>
              </a:rPr>
              <a:t>, </a:t>
            </a:r>
            <a:r>
              <a:rPr lang="ru-RU" sz="1600" dirty="0" err="1">
                <a:latin typeface="Times New Roman" pitchFamily="18" charset="0"/>
              </a:rPr>
              <a:t>Cambridge</a:t>
            </a:r>
            <a:r>
              <a:rPr lang="ru-RU" sz="1600" dirty="0">
                <a:latin typeface="Times New Roman" pitchFamily="18" charset="0"/>
              </a:rPr>
              <a:t>, MA.</a:t>
            </a:r>
          </a:p>
          <a:p>
            <a:pPr>
              <a:lnSpc>
                <a:spcPct val="80000"/>
              </a:lnSpc>
              <a:buFontTx/>
              <a:buNone/>
            </a:pPr>
            <a:r>
              <a:rPr lang="ru-RU" sz="1600" dirty="0">
                <a:latin typeface="Times New Roman" pitchFamily="18" charset="0"/>
              </a:rPr>
              <a:t>2. Интерактивное объемное телевидение. Проект. </a:t>
            </a:r>
            <a:r>
              <a:rPr lang="ru-RU" sz="1600" dirty="0" err="1">
                <a:latin typeface="Times New Roman" pitchFamily="18" charset="0"/>
              </a:rPr>
              <a:t>А.Логутко</a:t>
            </a:r>
            <a:r>
              <a:rPr lang="ru-RU" sz="1600" dirty="0">
                <a:latin typeface="Times New Roman" pitchFamily="18" charset="0"/>
              </a:rPr>
              <a:t>.</a:t>
            </a:r>
          </a:p>
        </p:txBody>
      </p:sp>
    </p:spTree>
    <p:extLst>
      <p:ext uri="{BB962C8B-B14F-4D97-AF65-F5344CB8AC3E}">
        <p14:creationId xmlns:p14="http://schemas.microsoft.com/office/powerpoint/2010/main" val="6536131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ru-RU" sz="2400" b="1">
                <a:latin typeface="Times New Roman" pitchFamily="18" charset="0"/>
              </a:rPr>
              <a:t>ЗАПИСЬ </a:t>
            </a:r>
            <a:r>
              <a:rPr lang="en-US" sz="2400" b="1">
                <a:latin typeface="Times New Roman" pitchFamily="18" charset="0"/>
              </a:rPr>
              <a:t>3D</a:t>
            </a:r>
            <a:r>
              <a:rPr lang="ru-RU" sz="2400" b="1">
                <a:latin typeface="Times New Roman" pitchFamily="18" charset="0"/>
              </a:rPr>
              <a:t> ВРЕМЯ-ПРОЛЕТНЫМ ТВ МЕТОДОМ</a:t>
            </a:r>
          </a:p>
        </p:txBody>
      </p:sp>
      <p:pic>
        <p:nvPicPr>
          <p:cNvPr id="10243" name="Picture 3" descr="Рис"/>
          <p:cNvPicPr>
            <a:picLocks noGrp="1" noChangeAspect="1" noChangeArrowheads="1"/>
          </p:cNvPicPr>
          <p:nvPr>
            <p:ph sz="quarter" idx="1"/>
          </p:nvPr>
        </p:nvPicPr>
        <p:blipFill>
          <a:blip r:embed="rId2" cstate="print"/>
          <a:srcRect/>
          <a:stretch>
            <a:fillRect/>
          </a:stretch>
        </p:blipFill>
        <p:spPr>
          <a:xfrm>
            <a:off x="1847851" y="1989139"/>
            <a:ext cx="5903913" cy="2930525"/>
          </a:xfrm>
          <a:noFill/>
          <a:ln/>
        </p:spPr>
      </p:pic>
      <p:sp>
        <p:nvSpPr>
          <p:cNvPr id="10244" name="Rectangle 4"/>
          <p:cNvSpPr>
            <a:spLocks noGrp="1" noChangeArrowheads="1"/>
          </p:cNvSpPr>
          <p:nvPr>
            <p:ph type="body" sz="half" idx="3"/>
          </p:nvPr>
        </p:nvSpPr>
        <p:spPr>
          <a:xfrm>
            <a:off x="2566988" y="5516564"/>
            <a:ext cx="7772400" cy="1006475"/>
          </a:xfrm>
        </p:spPr>
        <p:txBody>
          <a:bodyPr>
            <a:normAutofit fontScale="92500" lnSpcReduction="10000"/>
          </a:bodyPr>
          <a:lstStyle/>
          <a:p>
            <a:pPr>
              <a:buFontTx/>
              <a:buNone/>
            </a:pPr>
            <a:r>
              <a:rPr lang="ru-RU" sz="1600">
                <a:latin typeface="Times New Roman" pitchFamily="18" charset="0"/>
              </a:rPr>
              <a:t>В настоящее время наиболее перспективный метод</a:t>
            </a:r>
          </a:p>
          <a:p>
            <a:pPr>
              <a:buFontTx/>
              <a:buNone/>
            </a:pPr>
            <a:r>
              <a:rPr lang="ru-RU" sz="1600">
                <a:latin typeface="Times New Roman" pitchFamily="18" charset="0"/>
              </a:rPr>
              <a:t>1.Masahiro Kawakita. NHK Engineering Service. 2005 г.</a:t>
            </a:r>
          </a:p>
          <a:p>
            <a:pPr>
              <a:buFontTx/>
              <a:buNone/>
            </a:pPr>
            <a:r>
              <a:rPr lang="ru-RU" sz="1600">
                <a:latin typeface="Times New Roman" pitchFamily="18" charset="0"/>
              </a:rPr>
              <a:t>2.Разработано во ВНИИТ в 1981г. П.С. Варгин. А.с. №174175 от 06.04.1981. </a:t>
            </a:r>
          </a:p>
        </p:txBody>
      </p:sp>
      <p:pic>
        <p:nvPicPr>
          <p:cNvPr id="10245" name="Picture 5"/>
          <p:cNvPicPr>
            <a:picLocks noGrp="1" noChangeAspect="1" noChangeArrowheads="1"/>
          </p:cNvPicPr>
          <p:nvPr>
            <p:ph sz="quarter" idx="2"/>
          </p:nvPr>
        </p:nvPicPr>
        <p:blipFill>
          <a:blip r:embed="rId3" cstate="print"/>
          <a:srcRect/>
          <a:stretch>
            <a:fillRect/>
          </a:stretch>
        </p:blipFill>
        <p:spPr>
          <a:xfrm>
            <a:off x="7967664" y="1844675"/>
            <a:ext cx="2490787" cy="3168650"/>
          </a:xfrm>
          <a:noFill/>
          <a:ln/>
        </p:spPr>
      </p:pic>
    </p:spTree>
    <p:extLst>
      <p:ext uri="{BB962C8B-B14F-4D97-AF65-F5344CB8AC3E}">
        <p14:creationId xmlns:p14="http://schemas.microsoft.com/office/powerpoint/2010/main" val="234279780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ru-RU" sz="2400" b="1">
                <a:latin typeface="Times New Roman" pitchFamily="18" charset="0"/>
              </a:rPr>
              <a:t>ЗАПИСЬ </a:t>
            </a:r>
            <a:r>
              <a:rPr lang="en-US" sz="2400" b="1">
                <a:latin typeface="Times New Roman" pitchFamily="18" charset="0"/>
              </a:rPr>
              <a:t>3D</a:t>
            </a:r>
            <a:r>
              <a:rPr lang="ru-RU" sz="2400" b="1">
                <a:latin typeface="Times New Roman" pitchFamily="18" charset="0"/>
              </a:rPr>
              <a:t> ВРЕМЯ-ПРОЛЕТНЫМ ТВ МЕТОДОМ</a:t>
            </a:r>
          </a:p>
        </p:txBody>
      </p:sp>
      <p:sp>
        <p:nvSpPr>
          <p:cNvPr id="11267" name="Rectangle 3"/>
          <p:cNvSpPr>
            <a:spLocks noGrp="1" noChangeArrowheads="1"/>
          </p:cNvSpPr>
          <p:nvPr>
            <p:ph type="body" sz="half" idx="3"/>
          </p:nvPr>
        </p:nvSpPr>
        <p:spPr>
          <a:xfrm>
            <a:off x="2711450" y="5300664"/>
            <a:ext cx="7772400" cy="1190625"/>
          </a:xfrm>
        </p:spPr>
        <p:txBody>
          <a:bodyPr>
            <a:normAutofit fontScale="77500" lnSpcReduction="20000"/>
          </a:bodyPr>
          <a:lstStyle/>
          <a:p>
            <a:pPr>
              <a:lnSpc>
                <a:spcPct val="90000"/>
              </a:lnSpc>
              <a:buFontTx/>
              <a:buNone/>
            </a:pPr>
            <a:r>
              <a:rPr lang="ru-RU" sz="1600">
                <a:latin typeface="Times New Roman" pitchFamily="18" charset="0"/>
              </a:rPr>
              <a:t>На левом рисунке показаны цветное изображение и соответствующее ему </a:t>
            </a:r>
          </a:p>
          <a:p>
            <a:pPr>
              <a:lnSpc>
                <a:spcPct val="90000"/>
              </a:lnSpc>
              <a:buFontTx/>
              <a:buNone/>
            </a:pPr>
            <a:r>
              <a:rPr lang="ru-RU" sz="1600">
                <a:latin typeface="Times New Roman" pitchFamily="18" charset="0"/>
              </a:rPr>
              <a:t>изображение глубины, полученные камерой </a:t>
            </a:r>
            <a:r>
              <a:rPr lang="en-US" sz="1600">
                <a:latin typeface="Times New Roman" pitchFamily="18" charset="0"/>
              </a:rPr>
              <a:t>NHK</a:t>
            </a:r>
            <a:r>
              <a:rPr lang="ru-RU" sz="1600">
                <a:latin typeface="Times New Roman" pitchFamily="18" charset="0"/>
              </a:rPr>
              <a:t>;</a:t>
            </a:r>
          </a:p>
          <a:p>
            <a:pPr>
              <a:lnSpc>
                <a:spcPct val="90000"/>
              </a:lnSpc>
              <a:buFontTx/>
              <a:buNone/>
            </a:pPr>
            <a:r>
              <a:rPr lang="ru-RU" sz="1600">
                <a:latin typeface="Times New Roman" pitchFamily="18" charset="0"/>
              </a:rPr>
              <a:t>На правом рисунке показано устройство для получения изображения глубины и</a:t>
            </a:r>
          </a:p>
          <a:p>
            <a:pPr>
              <a:lnSpc>
                <a:spcPct val="90000"/>
              </a:lnSpc>
              <a:buFontTx/>
              <a:buNone/>
            </a:pPr>
            <a:r>
              <a:rPr lang="ru-RU" sz="1600">
                <a:latin typeface="Times New Roman" pitchFamily="18" charset="0"/>
              </a:rPr>
              <a:t>изображение глубины по А.с. №174175 . </a:t>
            </a:r>
            <a:endParaRPr lang="en-US" sz="1600">
              <a:latin typeface="Times New Roman" pitchFamily="18" charset="0"/>
            </a:endParaRPr>
          </a:p>
          <a:p>
            <a:pPr>
              <a:lnSpc>
                <a:spcPct val="90000"/>
              </a:lnSpc>
            </a:pPr>
            <a:endParaRPr lang="ru-RU" sz="2800"/>
          </a:p>
        </p:txBody>
      </p:sp>
      <p:pic>
        <p:nvPicPr>
          <p:cNvPr id="11268" name="Picture 4"/>
          <p:cNvPicPr>
            <a:picLocks noGrp="1" noChangeAspect="1" noChangeArrowheads="1"/>
          </p:cNvPicPr>
          <p:nvPr>
            <p:ph sz="quarter" idx="1"/>
          </p:nvPr>
        </p:nvPicPr>
        <p:blipFill>
          <a:blip r:embed="rId2" cstate="print"/>
          <a:srcRect r="50632"/>
          <a:stretch>
            <a:fillRect/>
          </a:stretch>
        </p:blipFill>
        <p:spPr>
          <a:xfrm>
            <a:off x="3316288" y="1484313"/>
            <a:ext cx="2590800" cy="3744912"/>
          </a:xfrm>
          <a:noFill/>
          <a:ln/>
        </p:spPr>
      </p:pic>
      <p:pic>
        <p:nvPicPr>
          <p:cNvPr id="11269" name="Picture 5"/>
          <p:cNvPicPr>
            <a:picLocks noGrp="1" noChangeAspect="1" noChangeArrowheads="1"/>
          </p:cNvPicPr>
          <p:nvPr>
            <p:ph sz="quarter" idx="2"/>
          </p:nvPr>
        </p:nvPicPr>
        <p:blipFill>
          <a:blip r:embed="rId2" cstate="print"/>
          <a:srcRect l="53760" b="8847"/>
          <a:stretch>
            <a:fillRect/>
          </a:stretch>
        </p:blipFill>
        <p:spPr>
          <a:xfrm>
            <a:off x="7278688" y="1412876"/>
            <a:ext cx="2590800" cy="3744913"/>
          </a:xfrm>
          <a:noFill/>
          <a:ln/>
        </p:spPr>
      </p:pic>
    </p:spTree>
    <p:extLst>
      <p:ext uri="{BB962C8B-B14F-4D97-AF65-F5344CB8AC3E}">
        <p14:creationId xmlns:p14="http://schemas.microsoft.com/office/powerpoint/2010/main" val="2560775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874964" y="-254000"/>
            <a:ext cx="7793037" cy="1462088"/>
          </a:xfrm>
        </p:spPr>
        <p:txBody>
          <a:bodyPr/>
          <a:lstStyle/>
          <a:p>
            <a:r>
              <a:rPr lang="ru-RU" sz="2400" b="1">
                <a:latin typeface="Times New Roman" pitchFamily="18" charset="0"/>
              </a:rPr>
              <a:t>ТИПЫ </a:t>
            </a:r>
            <a:r>
              <a:rPr lang="en-US" sz="2400" b="1">
                <a:latin typeface="Times New Roman" pitchFamily="18" charset="0"/>
              </a:rPr>
              <a:t>3 D </a:t>
            </a:r>
            <a:r>
              <a:rPr lang="ru-RU" sz="2400" b="1">
                <a:latin typeface="Times New Roman" pitchFamily="18" charset="0"/>
              </a:rPr>
              <a:t>ДИСПЛЕЕВ</a:t>
            </a:r>
            <a:r>
              <a:rPr lang="ru-RU" sz="2400">
                <a:latin typeface="Times New Roman" pitchFamily="18" charset="0"/>
              </a:rPr>
              <a:t/>
            </a:r>
            <a:br>
              <a:rPr lang="ru-RU" sz="2400">
                <a:latin typeface="Times New Roman" pitchFamily="18" charset="0"/>
              </a:rPr>
            </a:br>
            <a:endParaRPr lang="ru-RU" sz="2400">
              <a:latin typeface="Times New Roman" pitchFamily="18" charset="0"/>
            </a:endParaRPr>
          </a:p>
        </p:txBody>
      </p:sp>
      <p:sp>
        <p:nvSpPr>
          <p:cNvPr id="12291" name="Rectangle 3"/>
          <p:cNvSpPr>
            <a:spLocks noGrp="1" noChangeArrowheads="1"/>
          </p:cNvSpPr>
          <p:nvPr>
            <p:ph type="body" sz="half" idx="4294967295"/>
          </p:nvPr>
        </p:nvSpPr>
        <p:spPr>
          <a:xfrm>
            <a:off x="2424113" y="4149726"/>
            <a:ext cx="7772400" cy="2303463"/>
          </a:xfrm>
        </p:spPr>
        <p:txBody>
          <a:bodyPr>
            <a:normAutofit lnSpcReduction="10000"/>
          </a:bodyPr>
          <a:lstStyle/>
          <a:p>
            <a:pPr>
              <a:lnSpc>
                <a:spcPct val="80000"/>
              </a:lnSpc>
              <a:buClr>
                <a:schemeClr val="tx1"/>
              </a:buClr>
              <a:buFont typeface="Wingdings" pitchFamily="2" charset="2"/>
              <a:buChar char="Ø"/>
            </a:pPr>
            <a:r>
              <a:rPr lang="ru-RU" sz="1600" b="1">
                <a:latin typeface="Times New Roman" pitchFamily="18" charset="0"/>
              </a:rPr>
              <a:t>Стереоскопические </a:t>
            </a:r>
            <a:r>
              <a:rPr lang="ru-RU" sz="1600">
                <a:latin typeface="Times New Roman" pitchFamily="18" charset="0"/>
              </a:rPr>
              <a:t>- воспроизводят два ракурса объемной сцены, один из которых предназначен для левого, а другой - для правого глаза. </a:t>
            </a:r>
          </a:p>
          <a:p>
            <a:pPr>
              <a:lnSpc>
                <a:spcPct val="80000"/>
              </a:lnSpc>
              <a:buClr>
                <a:schemeClr val="tx1"/>
              </a:buClr>
              <a:buFont typeface="Wingdings" pitchFamily="2" charset="2"/>
              <a:buChar char="Ø"/>
            </a:pPr>
            <a:r>
              <a:rPr lang="ru-RU" sz="1600" b="1">
                <a:latin typeface="Times New Roman" pitchFamily="18" charset="0"/>
              </a:rPr>
              <a:t>Мультивидовые</a:t>
            </a:r>
            <a:r>
              <a:rPr lang="ru-RU" sz="1600">
                <a:latin typeface="Times New Roman" pitchFamily="18" charset="0"/>
              </a:rPr>
              <a:t> - воспроизводят несколько последовательных ракурсов объемной сцены, любые два из которых составляют стереопару. </a:t>
            </a:r>
          </a:p>
          <a:p>
            <a:pPr>
              <a:lnSpc>
                <a:spcPct val="80000"/>
              </a:lnSpc>
              <a:buClr>
                <a:schemeClr val="tx1"/>
              </a:buClr>
              <a:buFont typeface="Wingdings" pitchFamily="2" charset="2"/>
              <a:buChar char="Ø"/>
            </a:pPr>
            <a:r>
              <a:rPr lang="ru-RU" sz="1600" b="1">
                <a:latin typeface="Times New Roman" pitchFamily="18" charset="0"/>
              </a:rPr>
              <a:t>Голографические</a:t>
            </a:r>
            <a:r>
              <a:rPr lang="ru-RU" sz="1600">
                <a:latin typeface="Times New Roman" pitchFamily="18" charset="0"/>
              </a:rPr>
              <a:t> - воспроизводят непрерывное световое поле, соответствующее световому полю реальной 3D сцены. </a:t>
            </a:r>
          </a:p>
          <a:p>
            <a:pPr>
              <a:lnSpc>
                <a:spcPct val="80000"/>
              </a:lnSpc>
              <a:buClr>
                <a:schemeClr val="tx1"/>
              </a:buClr>
              <a:buFont typeface="Wingdings" pitchFamily="2" charset="2"/>
              <a:buChar char="Ø"/>
            </a:pPr>
            <a:r>
              <a:rPr lang="ru-RU" sz="1600" b="1">
                <a:latin typeface="Times New Roman" pitchFamily="18" charset="0"/>
              </a:rPr>
              <a:t>Волюметрические</a:t>
            </a:r>
            <a:r>
              <a:rPr lang="ru-RU" sz="1600">
                <a:latin typeface="Times New Roman" pitchFamily="18" charset="0"/>
              </a:rPr>
              <a:t> - воспроизводят изображение в виде набора точек (вокселей) или векторов, физически разнесенных в ограниченном рабочем пространстве дисплея (объеме воспроизведения).</a:t>
            </a:r>
          </a:p>
          <a:p>
            <a:pPr>
              <a:lnSpc>
                <a:spcPct val="80000"/>
              </a:lnSpc>
              <a:buFontTx/>
              <a:buNone/>
            </a:pPr>
            <a:endParaRPr lang="ru-RU" sz="1600">
              <a:latin typeface="Times New Roman" pitchFamily="18" charset="0"/>
            </a:endParaRPr>
          </a:p>
        </p:txBody>
      </p:sp>
      <p:sp>
        <p:nvSpPr>
          <p:cNvPr id="12292" name="AutoShape 4"/>
          <p:cNvSpPr>
            <a:spLocks noChangeArrowheads="1"/>
          </p:cNvSpPr>
          <p:nvPr/>
        </p:nvSpPr>
        <p:spPr bwMode="auto">
          <a:xfrm>
            <a:off x="5232400" y="1844676"/>
            <a:ext cx="1944688" cy="576263"/>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en-US">
                <a:latin typeface="Times New Roman" pitchFamily="18" charset="0"/>
              </a:rPr>
              <a:t>3D </a:t>
            </a:r>
            <a:r>
              <a:rPr lang="ru-RU">
                <a:latin typeface="Times New Roman" pitchFamily="18" charset="0"/>
              </a:rPr>
              <a:t>дисплеи</a:t>
            </a:r>
          </a:p>
        </p:txBody>
      </p:sp>
      <p:sp>
        <p:nvSpPr>
          <p:cNvPr id="12293" name="AutoShape 5"/>
          <p:cNvSpPr>
            <a:spLocks noChangeArrowheads="1"/>
          </p:cNvSpPr>
          <p:nvPr/>
        </p:nvSpPr>
        <p:spPr bwMode="auto">
          <a:xfrm>
            <a:off x="1847851" y="3213100"/>
            <a:ext cx="2016125"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Стереоскопические</a:t>
            </a:r>
          </a:p>
        </p:txBody>
      </p:sp>
      <p:sp>
        <p:nvSpPr>
          <p:cNvPr id="12294" name="AutoShape 6"/>
          <p:cNvSpPr>
            <a:spLocks noChangeArrowheads="1"/>
          </p:cNvSpPr>
          <p:nvPr/>
        </p:nvSpPr>
        <p:spPr bwMode="auto">
          <a:xfrm>
            <a:off x="4008439" y="3213100"/>
            <a:ext cx="1944687"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Мультивидовые</a:t>
            </a:r>
          </a:p>
        </p:txBody>
      </p:sp>
      <p:sp>
        <p:nvSpPr>
          <p:cNvPr id="12295" name="AutoShape 7"/>
          <p:cNvSpPr>
            <a:spLocks noChangeArrowheads="1"/>
          </p:cNvSpPr>
          <p:nvPr/>
        </p:nvSpPr>
        <p:spPr bwMode="auto">
          <a:xfrm>
            <a:off x="6240464" y="3213100"/>
            <a:ext cx="1944687"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Голографические</a:t>
            </a:r>
          </a:p>
        </p:txBody>
      </p:sp>
      <p:sp>
        <p:nvSpPr>
          <p:cNvPr id="12296" name="AutoShape 8"/>
          <p:cNvSpPr>
            <a:spLocks noChangeArrowheads="1"/>
          </p:cNvSpPr>
          <p:nvPr/>
        </p:nvSpPr>
        <p:spPr bwMode="auto">
          <a:xfrm>
            <a:off x="8401050" y="3213100"/>
            <a:ext cx="1944688" cy="647700"/>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r>
              <a:rPr lang="ru-RU">
                <a:latin typeface="Times New Roman" pitchFamily="18" charset="0"/>
              </a:rPr>
              <a:t>Волюметрические</a:t>
            </a:r>
          </a:p>
        </p:txBody>
      </p:sp>
      <p:sp>
        <p:nvSpPr>
          <p:cNvPr id="12297" name="Line 9"/>
          <p:cNvSpPr>
            <a:spLocks noChangeShapeType="1"/>
          </p:cNvSpPr>
          <p:nvPr/>
        </p:nvSpPr>
        <p:spPr bwMode="auto">
          <a:xfrm>
            <a:off x="6096000" y="2420938"/>
            <a:ext cx="0" cy="360362"/>
          </a:xfrm>
          <a:prstGeom prst="line">
            <a:avLst/>
          </a:prstGeom>
          <a:noFill/>
          <a:ln w="9525">
            <a:solidFill>
              <a:schemeClr val="tx1"/>
            </a:solidFill>
            <a:round/>
            <a:headEnd/>
            <a:tailEnd/>
          </a:ln>
          <a:effectLst/>
        </p:spPr>
        <p:txBody>
          <a:bodyPr/>
          <a:lstStyle/>
          <a:p>
            <a:endParaRPr lang="ru-RU"/>
          </a:p>
        </p:txBody>
      </p:sp>
      <p:sp>
        <p:nvSpPr>
          <p:cNvPr id="12298" name="Line 10"/>
          <p:cNvSpPr>
            <a:spLocks noChangeShapeType="1"/>
          </p:cNvSpPr>
          <p:nvPr/>
        </p:nvSpPr>
        <p:spPr bwMode="auto">
          <a:xfrm flipV="1">
            <a:off x="2711450" y="2781300"/>
            <a:ext cx="0" cy="431800"/>
          </a:xfrm>
          <a:prstGeom prst="line">
            <a:avLst/>
          </a:prstGeom>
          <a:noFill/>
          <a:ln w="9525">
            <a:solidFill>
              <a:schemeClr val="tx1"/>
            </a:solidFill>
            <a:round/>
            <a:headEnd/>
            <a:tailEnd/>
          </a:ln>
          <a:effectLst/>
        </p:spPr>
        <p:txBody>
          <a:bodyPr/>
          <a:lstStyle/>
          <a:p>
            <a:endParaRPr lang="ru-RU"/>
          </a:p>
        </p:txBody>
      </p:sp>
      <p:sp>
        <p:nvSpPr>
          <p:cNvPr id="12299" name="Line 11"/>
          <p:cNvSpPr>
            <a:spLocks noChangeShapeType="1"/>
          </p:cNvSpPr>
          <p:nvPr/>
        </p:nvSpPr>
        <p:spPr bwMode="auto">
          <a:xfrm flipV="1">
            <a:off x="9336088" y="2781300"/>
            <a:ext cx="0" cy="431800"/>
          </a:xfrm>
          <a:prstGeom prst="line">
            <a:avLst/>
          </a:prstGeom>
          <a:noFill/>
          <a:ln w="9525">
            <a:solidFill>
              <a:schemeClr val="tx1"/>
            </a:solidFill>
            <a:round/>
            <a:headEnd/>
            <a:tailEnd/>
          </a:ln>
          <a:effectLst/>
        </p:spPr>
        <p:txBody>
          <a:bodyPr/>
          <a:lstStyle/>
          <a:p>
            <a:endParaRPr lang="ru-RU"/>
          </a:p>
        </p:txBody>
      </p:sp>
      <p:sp>
        <p:nvSpPr>
          <p:cNvPr id="12300" name="Line 12"/>
          <p:cNvSpPr>
            <a:spLocks noChangeShapeType="1"/>
          </p:cNvSpPr>
          <p:nvPr/>
        </p:nvSpPr>
        <p:spPr bwMode="auto">
          <a:xfrm>
            <a:off x="2711450" y="2781300"/>
            <a:ext cx="6624638" cy="0"/>
          </a:xfrm>
          <a:prstGeom prst="line">
            <a:avLst/>
          </a:prstGeom>
          <a:noFill/>
          <a:ln w="9525">
            <a:solidFill>
              <a:schemeClr val="tx1"/>
            </a:solidFill>
            <a:round/>
            <a:headEnd/>
            <a:tailEnd/>
          </a:ln>
          <a:effectLst/>
        </p:spPr>
        <p:txBody>
          <a:bodyPr/>
          <a:lstStyle/>
          <a:p>
            <a:endParaRPr lang="ru-RU"/>
          </a:p>
        </p:txBody>
      </p:sp>
      <p:sp>
        <p:nvSpPr>
          <p:cNvPr id="12301" name="Line 13"/>
          <p:cNvSpPr>
            <a:spLocks noChangeShapeType="1"/>
          </p:cNvSpPr>
          <p:nvPr/>
        </p:nvSpPr>
        <p:spPr bwMode="auto">
          <a:xfrm flipV="1">
            <a:off x="4943475" y="2781300"/>
            <a:ext cx="0" cy="431800"/>
          </a:xfrm>
          <a:prstGeom prst="line">
            <a:avLst/>
          </a:prstGeom>
          <a:noFill/>
          <a:ln w="9525">
            <a:solidFill>
              <a:schemeClr val="tx1"/>
            </a:solidFill>
            <a:round/>
            <a:headEnd/>
            <a:tailEnd/>
          </a:ln>
          <a:effectLst/>
        </p:spPr>
        <p:txBody>
          <a:bodyPr/>
          <a:lstStyle/>
          <a:p>
            <a:endParaRPr lang="ru-RU"/>
          </a:p>
        </p:txBody>
      </p:sp>
      <p:sp>
        <p:nvSpPr>
          <p:cNvPr id="12302" name="Line 14"/>
          <p:cNvSpPr>
            <a:spLocks noChangeShapeType="1"/>
          </p:cNvSpPr>
          <p:nvPr/>
        </p:nvSpPr>
        <p:spPr bwMode="auto">
          <a:xfrm flipV="1">
            <a:off x="7175500" y="2781300"/>
            <a:ext cx="0" cy="431800"/>
          </a:xfrm>
          <a:prstGeom prst="line">
            <a:avLst/>
          </a:prstGeom>
          <a:noFill/>
          <a:ln w="9525">
            <a:solidFill>
              <a:schemeClr val="tx1"/>
            </a:solidFill>
            <a:round/>
            <a:headEnd/>
            <a:tailEnd/>
          </a:ln>
          <a:effectLst/>
        </p:spPr>
        <p:txBody>
          <a:bodyPr/>
          <a:lstStyle/>
          <a:p>
            <a:endParaRPr lang="ru-RU"/>
          </a:p>
        </p:txBody>
      </p:sp>
    </p:spTree>
    <p:extLst>
      <p:ext uri="{BB962C8B-B14F-4D97-AF65-F5344CB8AC3E}">
        <p14:creationId xmlns:p14="http://schemas.microsoft.com/office/powerpoint/2010/main" val="981698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ru-RU" sz="2400" b="1">
                <a:latin typeface="Times New Roman" pitchFamily="18" charset="0"/>
              </a:rPr>
              <a:t>СТЕРЕОСКОПИЧЕСКИЕ</a:t>
            </a:r>
            <a:r>
              <a:rPr lang="ru-RU" b="1"/>
              <a:t> </a:t>
            </a:r>
            <a:r>
              <a:rPr lang="ru-RU" sz="2400" b="1">
                <a:latin typeface="Times New Roman" pitchFamily="18" charset="0"/>
              </a:rPr>
              <a:t>ДИСПЛЕИ</a:t>
            </a:r>
          </a:p>
        </p:txBody>
      </p:sp>
      <p:sp>
        <p:nvSpPr>
          <p:cNvPr id="14339" name="Rectangle 3"/>
          <p:cNvSpPr>
            <a:spLocks noGrp="1" noChangeArrowheads="1"/>
          </p:cNvSpPr>
          <p:nvPr>
            <p:ph type="body" sz="half" idx="2"/>
          </p:nvPr>
        </p:nvSpPr>
        <p:spPr>
          <a:xfrm>
            <a:off x="6779578" y="467361"/>
            <a:ext cx="5554662" cy="5597844"/>
          </a:xfrm>
        </p:spPr>
        <p:txBody>
          <a:bodyPr>
            <a:normAutofit fontScale="92500" lnSpcReduction="10000"/>
          </a:bodyPr>
          <a:lstStyle/>
          <a:p>
            <a:pPr>
              <a:lnSpc>
                <a:spcPct val="90000"/>
              </a:lnSpc>
              <a:buFontTx/>
              <a:buNone/>
            </a:pPr>
            <a:r>
              <a:rPr lang="ru-RU" sz="1600" b="1" dirty="0">
                <a:latin typeface="Times New Roman" pitchFamily="18" charset="0"/>
              </a:rPr>
              <a:t>ПЛЮСЫ</a:t>
            </a:r>
          </a:p>
          <a:p>
            <a:pPr>
              <a:lnSpc>
                <a:spcPct val="90000"/>
              </a:lnSpc>
              <a:buClr>
                <a:schemeClr val="tx1"/>
              </a:buClr>
              <a:buFont typeface="Wingdings" pitchFamily="2" charset="2"/>
              <a:buNone/>
            </a:pPr>
            <a:r>
              <a:rPr lang="ru-RU" sz="1600" dirty="0">
                <a:latin typeface="Times New Roman" pitchFamily="18" charset="0"/>
              </a:rPr>
              <a:t>Относительная простота изготовления, </a:t>
            </a:r>
          </a:p>
          <a:p>
            <a:pPr>
              <a:lnSpc>
                <a:spcPct val="90000"/>
              </a:lnSpc>
              <a:buClr>
                <a:schemeClr val="tx1"/>
              </a:buClr>
              <a:buFont typeface="Wingdings" pitchFamily="2" charset="2"/>
              <a:buNone/>
            </a:pPr>
            <a:r>
              <a:rPr lang="ru-RU" sz="1600" dirty="0">
                <a:latin typeface="Times New Roman" pitchFamily="18" charset="0"/>
              </a:rPr>
              <a:t>есть серийно выпускаемые модели; </a:t>
            </a:r>
          </a:p>
          <a:p>
            <a:pPr>
              <a:lnSpc>
                <a:spcPct val="90000"/>
              </a:lnSpc>
              <a:buClr>
                <a:schemeClr val="tx1"/>
              </a:buClr>
              <a:buFont typeface="Wingdings" pitchFamily="2" charset="2"/>
              <a:buNone/>
            </a:pPr>
            <a:r>
              <a:rPr lang="ru-RU" sz="1600" dirty="0">
                <a:latin typeface="Times New Roman" pitchFamily="18" charset="0"/>
              </a:rPr>
              <a:t>невысокая себестоимость, возможность</a:t>
            </a:r>
          </a:p>
          <a:p>
            <a:pPr>
              <a:lnSpc>
                <a:spcPct val="90000"/>
              </a:lnSpc>
              <a:buClr>
                <a:schemeClr val="tx1"/>
              </a:buClr>
              <a:buFont typeface="Wingdings" pitchFamily="2" charset="2"/>
              <a:buNone/>
            </a:pPr>
            <a:r>
              <a:rPr lang="ru-RU" sz="1600" dirty="0">
                <a:latin typeface="Times New Roman" pitchFamily="18" charset="0"/>
              </a:rPr>
              <a:t>снижения цены в недалеком будущем.</a:t>
            </a:r>
          </a:p>
          <a:p>
            <a:pPr>
              <a:lnSpc>
                <a:spcPct val="90000"/>
              </a:lnSpc>
              <a:buClr>
                <a:schemeClr val="tx1"/>
              </a:buClr>
              <a:buFont typeface="Wingdings" pitchFamily="2" charset="2"/>
              <a:buNone/>
            </a:pPr>
            <a:r>
              <a:rPr lang="ru-RU" sz="1600" dirty="0">
                <a:latin typeface="Times New Roman" pitchFamily="18" charset="0"/>
              </a:rPr>
              <a:t>Реально достижимая скорость потока</a:t>
            </a:r>
          </a:p>
          <a:p>
            <a:pPr>
              <a:lnSpc>
                <a:spcPct val="90000"/>
              </a:lnSpc>
              <a:buClr>
                <a:schemeClr val="tx1"/>
              </a:buClr>
              <a:buFont typeface="Wingdings" pitchFamily="2" charset="2"/>
              <a:buNone/>
            </a:pPr>
            <a:r>
              <a:rPr lang="ru-RU" sz="1600" dirty="0">
                <a:latin typeface="Times New Roman" pitchFamily="18" charset="0"/>
              </a:rPr>
              <a:t>данных (двукратное увеличение от моно).</a:t>
            </a:r>
          </a:p>
          <a:p>
            <a:pPr>
              <a:lnSpc>
                <a:spcPct val="90000"/>
              </a:lnSpc>
              <a:buClr>
                <a:schemeClr val="tx1"/>
              </a:buClr>
              <a:buFont typeface="Wingdings" pitchFamily="2" charset="2"/>
              <a:buNone/>
            </a:pPr>
            <a:r>
              <a:rPr lang="ru-RU" sz="1600" dirty="0">
                <a:latin typeface="Times New Roman" pitchFamily="18" charset="0"/>
              </a:rPr>
              <a:t>Наличие контента, драйверов, программ</a:t>
            </a:r>
          </a:p>
          <a:p>
            <a:pPr>
              <a:lnSpc>
                <a:spcPct val="90000"/>
              </a:lnSpc>
              <a:buFontTx/>
              <a:buNone/>
            </a:pPr>
            <a:endParaRPr lang="ru-RU" sz="1600" dirty="0">
              <a:latin typeface="Times New Roman" pitchFamily="18" charset="0"/>
            </a:endParaRPr>
          </a:p>
          <a:p>
            <a:pPr>
              <a:lnSpc>
                <a:spcPct val="90000"/>
              </a:lnSpc>
              <a:buFontTx/>
              <a:buNone/>
            </a:pPr>
            <a:r>
              <a:rPr lang="ru-RU" sz="1600" b="1" dirty="0">
                <a:latin typeface="Times New Roman" pitchFamily="18" charset="0"/>
              </a:rPr>
              <a:t>МИНУСЫ</a:t>
            </a:r>
          </a:p>
          <a:p>
            <a:pPr>
              <a:lnSpc>
                <a:spcPct val="90000"/>
              </a:lnSpc>
              <a:buClr>
                <a:schemeClr val="tx1"/>
              </a:buClr>
              <a:buFont typeface="Wingdings" pitchFamily="2" charset="2"/>
              <a:buNone/>
            </a:pPr>
            <a:r>
              <a:rPr lang="ru-RU" sz="1600" dirty="0">
                <a:latin typeface="Times New Roman" pitchFamily="18" charset="0"/>
              </a:rPr>
              <a:t>Невозможность «оглядывания» и </a:t>
            </a:r>
          </a:p>
          <a:p>
            <a:pPr>
              <a:lnSpc>
                <a:spcPct val="90000"/>
              </a:lnSpc>
              <a:buClr>
                <a:schemeClr val="tx1"/>
              </a:buClr>
              <a:buFont typeface="Wingdings" pitchFamily="2" charset="2"/>
              <a:buNone/>
            </a:pPr>
            <a:r>
              <a:rPr lang="ru-RU" sz="1600" dirty="0">
                <a:latin typeface="Times New Roman" pitchFamily="18" charset="0"/>
              </a:rPr>
              <a:t>динамического параллакса.</a:t>
            </a:r>
          </a:p>
          <a:p>
            <a:pPr>
              <a:lnSpc>
                <a:spcPct val="90000"/>
              </a:lnSpc>
              <a:buClr>
                <a:schemeClr val="tx1"/>
              </a:buClr>
              <a:buFont typeface="Wingdings" pitchFamily="2" charset="2"/>
              <a:buNone/>
            </a:pPr>
            <a:r>
              <a:rPr lang="ru-RU" sz="1600" dirty="0">
                <a:latin typeface="Times New Roman" pitchFamily="18" charset="0"/>
              </a:rPr>
              <a:t>Ограниченная зона стереоэффекта.</a:t>
            </a:r>
          </a:p>
          <a:p>
            <a:pPr>
              <a:lnSpc>
                <a:spcPct val="90000"/>
              </a:lnSpc>
              <a:buClr>
                <a:schemeClr val="tx1"/>
              </a:buClr>
              <a:buFont typeface="Wingdings" pitchFamily="2" charset="2"/>
              <a:buNone/>
            </a:pPr>
            <a:r>
              <a:rPr lang="ru-RU" sz="1600" dirty="0">
                <a:latin typeface="Times New Roman" pitchFamily="18" charset="0"/>
              </a:rPr>
              <a:t>Вдвое меньшее горизонтальное</a:t>
            </a:r>
          </a:p>
          <a:p>
            <a:pPr>
              <a:lnSpc>
                <a:spcPct val="90000"/>
              </a:lnSpc>
              <a:buClr>
                <a:schemeClr val="tx1"/>
              </a:buClr>
              <a:buFont typeface="Wingdings" pitchFamily="2" charset="2"/>
              <a:buNone/>
            </a:pPr>
            <a:r>
              <a:rPr lang="ru-RU" sz="1600" dirty="0">
                <a:latin typeface="Times New Roman" pitchFamily="18" charset="0"/>
              </a:rPr>
              <a:t>разрешение в </a:t>
            </a:r>
            <a:r>
              <a:rPr lang="ru-RU" sz="1600" dirty="0" err="1">
                <a:latin typeface="Times New Roman" pitchFamily="18" charset="0"/>
              </a:rPr>
              <a:t>стереорежиме</a:t>
            </a:r>
            <a:endParaRPr lang="ru-RU" sz="1600" dirty="0">
              <a:latin typeface="Times New Roman" pitchFamily="18" charset="0"/>
            </a:endParaRPr>
          </a:p>
          <a:p>
            <a:pPr>
              <a:lnSpc>
                <a:spcPct val="90000"/>
              </a:lnSpc>
              <a:buFontTx/>
              <a:buNone/>
            </a:pPr>
            <a:endParaRPr lang="ru-RU" sz="1600" dirty="0">
              <a:latin typeface="Times New Roman" pitchFamily="18" charset="0"/>
            </a:endParaRPr>
          </a:p>
          <a:p>
            <a:pPr>
              <a:lnSpc>
                <a:spcPct val="90000"/>
              </a:lnSpc>
              <a:buFontTx/>
              <a:buNone/>
            </a:pPr>
            <a:endParaRPr lang="ru-RU" b="1" dirty="0">
              <a:latin typeface="Times New Roman" pitchFamily="18" charset="0"/>
            </a:endParaRPr>
          </a:p>
        </p:txBody>
      </p:sp>
      <p:pic>
        <p:nvPicPr>
          <p:cNvPr id="14340" name="Picture 4" descr="1"/>
          <p:cNvPicPr>
            <a:picLocks noGrp="1" noChangeAspect="1" noChangeArrowheads="1"/>
          </p:cNvPicPr>
          <p:nvPr>
            <p:ph type="clipArt" sz="half" idx="1"/>
          </p:nvPr>
        </p:nvPicPr>
        <p:blipFill>
          <a:blip r:embed="rId2" cstate="print"/>
          <a:srcRect/>
          <a:stretch>
            <a:fillRect/>
          </a:stretch>
        </p:blipFill>
        <p:spPr>
          <a:xfrm>
            <a:off x="2787650" y="2816226"/>
            <a:ext cx="2420938" cy="2093913"/>
          </a:xfrm>
        </p:spPr>
      </p:pic>
      <p:sp>
        <p:nvSpPr>
          <p:cNvPr id="14341" name="Text Box 5"/>
          <p:cNvSpPr txBox="1">
            <a:spLocks noChangeArrowheads="1"/>
          </p:cNvSpPr>
          <p:nvPr/>
        </p:nvSpPr>
        <p:spPr bwMode="auto">
          <a:xfrm>
            <a:off x="3719514" y="1989138"/>
            <a:ext cx="1520825" cy="641350"/>
          </a:xfrm>
          <a:prstGeom prst="rect">
            <a:avLst/>
          </a:prstGeom>
          <a:noFill/>
          <a:ln w="9525">
            <a:noFill/>
            <a:miter lim="800000"/>
            <a:headEnd/>
            <a:tailEnd/>
          </a:ln>
          <a:effectLst/>
        </p:spPr>
        <p:txBody>
          <a:bodyPr wrap="none">
            <a:spAutoFit/>
          </a:bodyPr>
          <a:lstStyle/>
          <a:p>
            <a:r>
              <a:rPr lang="ru-RU" sz="2000" b="1">
                <a:latin typeface="Times New Roman" pitchFamily="18" charset="0"/>
              </a:rPr>
              <a:t>ПРИНЦИП</a:t>
            </a:r>
          </a:p>
          <a:p>
            <a:endParaRPr lang="ru-RU" sz="1600">
              <a:latin typeface="Times New Roman" pitchFamily="18" charset="0"/>
            </a:endParaRPr>
          </a:p>
        </p:txBody>
      </p:sp>
    </p:spTree>
    <p:extLst>
      <p:ext uri="{BB962C8B-B14F-4D97-AF65-F5344CB8AC3E}">
        <p14:creationId xmlns:p14="http://schemas.microsoft.com/office/powerpoint/2010/main" val="202351743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20312" y="306387"/>
            <a:ext cx="10972800" cy="1143000"/>
          </a:xfrm>
        </p:spPr>
        <p:txBody>
          <a:bodyPr/>
          <a:lstStyle/>
          <a:p>
            <a:r>
              <a:rPr lang="ru-RU" sz="2800" b="1" dirty="0">
                <a:latin typeface="Times New Roman" pitchFamily="18" charset="0"/>
              </a:rPr>
              <a:t>СТЕРЕОСКОПИЧЕСКИЙ </a:t>
            </a:r>
            <a:r>
              <a:rPr lang="en-US" sz="2800" b="1" dirty="0" smtClean="0">
                <a:latin typeface="Times New Roman" pitchFamily="18" charset="0"/>
              </a:rPr>
              <a:t/>
            </a:r>
            <a:br>
              <a:rPr lang="en-US" sz="2800" b="1" dirty="0" smtClean="0">
                <a:latin typeface="Times New Roman" pitchFamily="18" charset="0"/>
              </a:rPr>
            </a:br>
            <a:r>
              <a:rPr lang="ru-RU" sz="2800" b="1" dirty="0" smtClean="0">
                <a:latin typeface="Times New Roman" pitchFamily="18" charset="0"/>
              </a:rPr>
              <a:t>ДИСПЛЕЙ </a:t>
            </a:r>
            <a:r>
              <a:rPr lang="ru-RU" sz="3200" b="1" dirty="0" err="1">
                <a:latin typeface="Times New Roman" pitchFamily="18" charset="0"/>
              </a:rPr>
              <a:t>SmartrON</a:t>
            </a:r>
            <a:endParaRPr lang="ru-RU" sz="3200" b="1" dirty="0">
              <a:latin typeface="Times New Roman" pitchFamily="18" charset="0"/>
            </a:endParaRPr>
          </a:p>
        </p:txBody>
      </p:sp>
      <p:pic>
        <p:nvPicPr>
          <p:cNvPr id="15363" name="Picture 3"/>
          <p:cNvPicPr>
            <a:picLocks noGrp="1" noChangeAspect="1" noChangeArrowheads="1"/>
          </p:cNvPicPr>
          <p:nvPr>
            <p:ph sz="quarter" idx="1"/>
          </p:nvPr>
        </p:nvPicPr>
        <p:blipFill>
          <a:blip r:embed="rId3" cstate="print"/>
          <a:srcRect/>
          <a:stretch>
            <a:fillRect/>
          </a:stretch>
        </p:blipFill>
        <p:spPr>
          <a:xfrm>
            <a:off x="1774826" y="1844675"/>
            <a:ext cx="3343275" cy="1981200"/>
          </a:xfrm>
          <a:noFill/>
          <a:ln/>
        </p:spPr>
      </p:pic>
      <p:sp>
        <p:nvSpPr>
          <p:cNvPr id="15364" name="Rectangle 4"/>
          <p:cNvSpPr>
            <a:spLocks noGrp="1" noChangeArrowheads="1"/>
          </p:cNvSpPr>
          <p:nvPr>
            <p:ph type="body" sz="half" idx="3"/>
          </p:nvPr>
        </p:nvSpPr>
        <p:spPr>
          <a:xfrm>
            <a:off x="6995478" y="62866"/>
            <a:ext cx="4743450" cy="5184775"/>
          </a:xfrm>
        </p:spPr>
        <p:txBody>
          <a:bodyPr>
            <a:normAutofit fontScale="25000" lnSpcReduction="20000"/>
          </a:bodyPr>
          <a:lstStyle/>
          <a:p>
            <a:pPr>
              <a:lnSpc>
                <a:spcPct val="80000"/>
              </a:lnSpc>
              <a:buFontTx/>
              <a:buNone/>
            </a:pPr>
            <a:r>
              <a:rPr lang="ru-RU" sz="1400" b="1" dirty="0">
                <a:latin typeface="Times New Roman" pitchFamily="18" charset="0"/>
              </a:rPr>
              <a:t>   </a:t>
            </a:r>
            <a:r>
              <a:rPr lang="ru-RU" sz="6400" b="1" dirty="0">
                <a:latin typeface="Times New Roman" pitchFamily="18" charset="0"/>
              </a:rPr>
              <a:t>Производитель</a:t>
            </a:r>
            <a:r>
              <a:rPr lang="ru-RU" sz="6400" dirty="0">
                <a:latin typeface="Times New Roman" pitchFamily="18" charset="0"/>
              </a:rPr>
              <a:t> </a:t>
            </a:r>
            <a:r>
              <a:rPr lang="ru-RU" sz="6400" dirty="0" err="1">
                <a:latin typeface="Times New Roman" pitchFamily="18" charset="0"/>
              </a:rPr>
              <a:t>НейрОК</a:t>
            </a:r>
            <a:r>
              <a:rPr lang="ru-RU" sz="6400" dirty="0">
                <a:latin typeface="Times New Roman" pitchFamily="18" charset="0"/>
              </a:rPr>
              <a:t> Оптика</a:t>
            </a:r>
          </a:p>
          <a:p>
            <a:pPr>
              <a:lnSpc>
                <a:spcPct val="80000"/>
              </a:lnSpc>
              <a:buFontTx/>
              <a:buNone/>
            </a:pPr>
            <a:r>
              <a:rPr lang="ru-RU" sz="6400" b="1" dirty="0">
                <a:latin typeface="Times New Roman" pitchFamily="18" charset="0"/>
              </a:rPr>
              <a:t>   Технические характеристики</a:t>
            </a:r>
          </a:p>
          <a:p>
            <a:pPr>
              <a:lnSpc>
                <a:spcPct val="80000"/>
              </a:lnSpc>
              <a:buFontTx/>
              <a:buNone/>
            </a:pPr>
            <a:r>
              <a:rPr lang="ru-RU" sz="6400" i="1" dirty="0">
                <a:latin typeface="Times New Roman" pitchFamily="18" charset="0"/>
              </a:rPr>
              <a:t>Размеры экрана</a:t>
            </a:r>
            <a:r>
              <a:rPr lang="ru-RU" sz="6400" b="1" dirty="0">
                <a:latin typeface="Times New Roman" pitchFamily="18" charset="0"/>
              </a:rPr>
              <a:t> –                          </a:t>
            </a:r>
            <a:r>
              <a:rPr lang="ru-RU" sz="6400" dirty="0">
                <a:latin typeface="Times New Roman" pitchFamily="18" charset="0"/>
              </a:rPr>
              <a:t>15 дюйм</a:t>
            </a:r>
          </a:p>
          <a:p>
            <a:pPr>
              <a:lnSpc>
                <a:spcPct val="80000"/>
              </a:lnSpc>
              <a:buFontTx/>
              <a:buNone/>
            </a:pPr>
            <a:r>
              <a:rPr lang="ru-RU" sz="6400" i="1" dirty="0">
                <a:latin typeface="Times New Roman" pitchFamily="18" charset="0"/>
              </a:rPr>
              <a:t>Разрешение</a:t>
            </a:r>
            <a:r>
              <a:rPr lang="ru-RU" sz="6400" b="1" dirty="0">
                <a:latin typeface="Times New Roman" pitchFamily="18" charset="0"/>
              </a:rPr>
              <a:t> –                                 </a:t>
            </a:r>
            <a:r>
              <a:rPr lang="ru-RU" sz="6400" dirty="0">
                <a:latin typeface="Times New Roman" pitchFamily="18" charset="0"/>
              </a:rPr>
              <a:t>1024x768</a:t>
            </a:r>
          </a:p>
          <a:p>
            <a:pPr>
              <a:lnSpc>
                <a:spcPct val="80000"/>
              </a:lnSpc>
              <a:buFontTx/>
              <a:buNone/>
            </a:pPr>
            <a:r>
              <a:rPr lang="ru-RU" sz="6400" i="1" dirty="0">
                <a:latin typeface="Times New Roman" pitchFamily="18" charset="0"/>
              </a:rPr>
              <a:t>Глубина цвета</a:t>
            </a:r>
            <a:r>
              <a:rPr lang="ru-RU" sz="6400" b="1" dirty="0">
                <a:latin typeface="Times New Roman" pitchFamily="18" charset="0"/>
              </a:rPr>
              <a:t> –                            </a:t>
            </a:r>
            <a:r>
              <a:rPr lang="ru-RU" sz="6400" dirty="0">
                <a:latin typeface="Times New Roman" pitchFamily="18" charset="0"/>
              </a:rPr>
              <a:t>24 бита</a:t>
            </a:r>
          </a:p>
          <a:p>
            <a:pPr>
              <a:lnSpc>
                <a:spcPct val="80000"/>
              </a:lnSpc>
              <a:buFontTx/>
              <a:buNone/>
            </a:pPr>
            <a:r>
              <a:rPr lang="ru-RU" sz="6400" i="1" dirty="0">
                <a:latin typeface="Times New Roman" pitchFamily="18" charset="0"/>
              </a:rPr>
              <a:t>Угол обзора (гор./</a:t>
            </a:r>
            <a:r>
              <a:rPr lang="ru-RU" sz="6400" i="1" dirty="0" err="1">
                <a:latin typeface="Times New Roman" pitchFamily="18" charset="0"/>
              </a:rPr>
              <a:t>верт</a:t>
            </a:r>
            <a:r>
              <a:rPr lang="ru-RU" sz="6400" i="1" dirty="0">
                <a:latin typeface="Times New Roman" pitchFamily="18" charset="0"/>
              </a:rPr>
              <a:t>)</a:t>
            </a:r>
            <a:r>
              <a:rPr lang="ru-RU" sz="6400" b="1" dirty="0">
                <a:latin typeface="Times New Roman" pitchFamily="18" charset="0"/>
              </a:rPr>
              <a:t> –            </a:t>
            </a:r>
            <a:r>
              <a:rPr lang="ru-RU" sz="6400" dirty="0">
                <a:latin typeface="Times New Roman" pitchFamily="18" charset="0"/>
              </a:rPr>
              <a:t>40/120</a:t>
            </a:r>
          </a:p>
          <a:p>
            <a:pPr>
              <a:lnSpc>
                <a:spcPct val="80000"/>
              </a:lnSpc>
              <a:buFontTx/>
              <a:buNone/>
            </a:pPr>
            <a:r>
              <a:rPr lang="ru-RU" sz="6400" i="1" dirty="0">
                <a:latin typeface="Times New Roman" pitchFamily="18" charset="0"/>
              </a:rPr>
              <a:t>Переключение 2</a:t>
            </a:r>
            <a:r>
              <a:rPr lang="en-US" sz="6400" i="1" dirty="0">
                <a:latin typeface="Times New Roman" pitchFamily="18" charset="0"/>
              </a:rPr>
              <a:t>D</a:t>
            </a:r>
            <a:r>
              <a:rPr lang="ru-RU" sz="6400" i="1" dirty="0">
                <a:latin typeface="Times New Roman" pitchFamily="18" charset="0"/>
              </a:rPr>
              <a:t>/</a:t>
            </a:r>
            <a:r>
              <a:rPr lang="en-US" sz="6400" i="1" dirty="0">
                <a:latin typeface="Times New Roman" pitchFamily="18" charset="0"/>
              </a:rPr>
              <a:t>3D</a:t>
            </a:r>
            <a:r>
              <a:rPr lang="ru-RU" sz="6400" i="1" dirty="0">
                <a:latin typeface="Times New Roman" pitchFamily="18" charset="0"/>
              </a:rPr>
              <a:t> -                </a:t>
            </a:r>
            <a:r>
              <a:rPr lang="ru-RU" sz="6400" dirty="0">
                <a:latin typeface="Times New Roman" pitchFamily="18" charset="0"/>
              </a:rPr>
              <a:t>есть</a:t>
            </a:r>
          </a:p>
          <a:p>
            <a:pPr>
              <a:lnSpc>
                <a:spcPct val="80000"/>
              </a:lnSpc>
              <a:buFontTx/>
              <a:buNone/>
            </a:pPr>
            <a:r>
              <a:rPr lang="ru-RU" sz="6400" i="1" dirty="0">
                <a:latin typeface="Times New Roman" pitchFamily="18" charset="0"/>
              </a:rPr>
              <a:t>Отслеживание положения </a:t>
            </a:r>
          </a:p>
          <a:p>
            <a:pPr>
              <a:lnSpc>
                <a:spcPct val="80000"/>
              </a:lnSpc>
              <a:buFontTx/>
              <a:buNone/>
            </a:pPr>
            <a:r>
              <a:rPr lang="ru-RU" sz="6400" i="1" dirty="0">
                <a:latin typeface="Times New Roman" pitchFamily="18" charset="0"/>
              </a:rPr>
              <a:t>пользователя</a:t>
            </a:r>
            <a:r>
              <a:rPr lang="ru-RU" sz="6400" b="1" dirty="0">
                <a:latin typeface="Times New Roman" pitchFamily="18" charset="0"/>
              </a:rPr>
              <a:t> –                             </a:t>
            </a:r>
            <a:r>
              <a:rPr lang="ru-RU" sz="6400" dirty="0">
                <a:latin typeface="Times New Roman" pitchFamily="18" charset="0"/>
              </a:rPr>
              <a:t>нет</a:t>
            </a:r>
          </a:p>
          <a:p>
            <a:pPr>
              <a:lnSpc>
                <a:spcPct val="80000"/>
              </a:lnSpc>
              <a:buFontTx/>
              <a:buNone/>
            </a:pPr>
            <a:r>
              <a:rPr lang="ru-RU" sz="6400" b="1" dirty="0">
                <a:latin typeface="Times New Roman" pitchFamily="18" charset="0"/>
              </a:rPr>
              <a:t>   Особенности</a:t>
            </a:r>
          </a:p>
          <a:p>
            <a:pPr>
              <a:lnSpc>
                <a:spcPct val="80000"/>
              </a:lnSpc>
              <a:buFontTx/>
              <a:buNone/>
            </a:pPr>
            <a:r>
              <a:rPr lang="ru-RU" sz="6400" dirty="0">
                <a:latin typeface="Times New Roman" pitchFamily="18" charset="0"/>
              </a:rPr>
              <a:t>Использование </a:t>
            </a:r>
            <a:r>
              <a:rPr lang="ru-RU" sz="6400" dirty="0" err="1">
                <a:latin typeface="Times New Roman" pitchFamily="18" charset="0"/>
              </a:rPr>
              <a:t>нейросетевых</a:t>
            </a:r>
            <a:r>
              <a:rPr lang="ru-RU" sz="6400" dirty="0">
                <a:latin typeface="Times New Roman" pitchFamily="18" charset="0"/>
              </a:rPr>
              <a:t> алгоритмов</a:t>
            </a:r>
          </a:p>
          <a:p>
            <a:pPr>
              <a:lnSpc>
                <a:spcPct val="80000"/>
              </a:lnSpc>
              <a:buFontTx/>
              <a:buNone/>
            </a:pPr>
            <a:r>
              <a:rPr lang="ru-RU" sz="6400" dirty="0">
                <a:latin typeface="Times New Roman" pitchFamily="18" charset="0"/>
              </a:rPr>
              <a:t>для моделирования светового потока, </a:t>
            </a:r>
          </a:p>
          <a:p>
            <a:pPr>
              <a:lnSpc>
                <a:spcPct val="80000"/>
              </a:lnSpc>
              <a:buFontTx/>
              <a:buNone/>
            </a:pPr>
            <a:r>
              <a:rPr lang="ru-RU" sz="6400" dirty="0">
                <a:latin typeface="Times New Roman" pitchFamily="18" charset="0"/>
              </a:rPr>
              <a:t>эквивалентного реальному световому потоку</a:t>
            </a:r>
          </a:p>
          <a:p>
            <a:pPr>
              <a:lnSpc>
                <a:spcPct val="80000"/>
              </a:lnSpc>
              <a:buFontTx/>
              <a:buNone/>
            </a:pPr>
            <a:r>
              <a:rPr lang="ru-RU" sz="6400" dirty="0">
                <a:latin typeface="Times New Roman" pitchFamily="18" charset="0"/>
              </a:rPr>
              <a:t>от трехмерного объекта.</a:t>
            </a:r>
          </a:p>
          <a:p>
            <a:pPr>
              <a:lnSpc>
                <a:spcPct val="80000"/>
              </a:lnSpc>
              <a:buFontTx/>
              <a:buNone/>
            </a:pPr>
            <a:r>
              <a:rPr lang="ru-RU" sz="6400" dirty="0">
                <a:latin typeface="Times New Roman" pitchFamily="18" charset="0"/>
              </a:rPr>
              <a:t>Представляет собой несколько ЖК панелей,</a:t>
            </a:r>
          </a:p>
          <a:p>
            <a:pPr>
              <a:lnSpc>
                <a:spcPct val="80000"/>
              </a:lnSpc>
              <a:buFontTx/>
              <a:buNone/>
            </a:pPr>
            <a:r>
              <a:rPr lang="ru-RU" sz="6400" dirty="0">
                <a:latin typeface="Times New Roman" pitchFamily="18" charset="0"/>
              </a:rPr>
              <a:t>которые расположены одна за другой (все</a:t>
            </a:r>
          </a:p>
          <a:p>
            <a:pPr>
              <a:lnSpc>
                <a:spcPct val="80000"/>
              </a:lnSpc>
              <a:buFontTx/>
              <a:buNone/>
            </a:pPr>
            <a:r>
              <a:rPr lang="ru-RU" sz="6400" dirty="0">
                <a:latin typeface="Times New Roman" pitchFamily="18" charset="0"/>
              </a:rPr>
              <a:t>кроме последней – прозрачные). На каждую</a:t>
            </a:r>
          </a:p>
          <a:p>
            <a:pPr>
              <a:lnSpc>
                <a:spcPct val="80000"/>
              </a:lnSpc>
              <a:buFontTx/>
              <a:buNone/>
            </a:pPr>
            <a:r>
              <a:rPr lang="ru-RU" sz="6400" dirty="0">
                <a:latin typeface="Times New Roman" pitchFamily="18" charset="0"/>
              </a:rPr>
              <a:t>выводится свое специальным образом</a:t>
            </a:r>
          </a:p>
          <a:p>
            <a:pPr>
              <a:lnSpc>
                <a:spcPct val="80000"/>
              </a:lnSpc>
              <a:buFontTx/>
              <a:buNone/>
            </a:pPr>
            <a:r>
              <a:rPr lang="ru-RU" sz="6400" dirty="0">
                <a:latin typeface="Times New Roman" pitchFamily="18" charset="0"/>
              </a:rPr>
              <a:t>рассчитанное изображение.</a:t>
            </a:r>
          </a:p>
          <a:p>
            <a:pPr>
              <a:lnSpc>
                <a:spcPct val="80000"/>
              </a:lnSpc>
              <a:buFontTx/>
              <a:buNone/>
            </a:pPr>
            <a:r>
              <a:rPr lang="ru-RU" sz="6400" dirty="0">
                <a:latin typeface="Times New Roman" pitchFamily="18" charset="0"/>
              </a:rPr>
              <a:t>Разрешение для </a:t>
            </a:r>
            <a:r>
              <a:rPr lang="en-US" sz="6400" dirty="0">
                <a:latin typeface="Times New Roman" pitchFamily="18" charset="0"/>
              </a:rPr>
              <a:t>2 D</a:t>
            </a:r>
            <a:r>
              <a:rPr lang="ru-RU" sz="6400" dirty="0">
                <a:latin typeface="Times New Roman" pitchFamily="18" charset="0"/>
              </a:rPr>
              <a:t> и </a:t>
            </a:r>
            <a:r>
              <a:rPr lang="en-US" sz="6400" dirty="0">
                <a:latin typeface="Times New Roman" pitchFamily="18" charset="0"/>
              </a:rPr>
              <a:t>3D</a:t>
            </a:r>
            <a:r>
              <a:rPr lang="ru-RU" sz="6400" dirty="0">
                <a:latin typeface="Times New Roman" pitchFamily="18" charset="0"/>
              </a:rPr>
              <a:t> одинаково и равно</a:t>
            </a:r>
          </a:p>
          <a:p>
            <a:pPr>
              <a:lnSpc>
                <a:spcPct val="80000"/>
              </a:lnSpc>
              <a:buFontTx/>
              <a:buNone/>
            </a:pPr>
            <a:r>
              <a:rPr lang="ru-RU" sz="6400" dirty="0">
                <a:latin typeface="Times New Roman" pitchFamily="18" charset="0"/>
              </a:rPr>
              <a:t>предельному разрешению панелей. </a:t>
            </a:r>
          </a:p>
        </p:txBody>
      </p:sp>
      <p:graphicFrame>
        <p:nvGraphicFramePr>
          <p:cNvPr id="15365" name="Object 5"/>
          <p:cNvGraphicFramePr>
            <a:graphicFrameLocks noGrp="1" noChangeAspect="1"/>
          </p:cNvGraphicFramePr>
          <p:nvPr>
            <p:ph sz="quarter" idx="2"/>
          </p:nvPr>
        </p:nvGraphicFramePr>
        <p:xfrm>
          <a:off x="1774826" y="4221163"/>
          <a:ext cx="3808413" cy="1981200"/>
        </p:xfrm>
        <a:graphic>
          <a:graphicData uri="http://schemas.openxmlformats.org/presentationml/2006/ole">
            <mc:AlternateContent xmlns:mc="http://schemas.openxmlformats.org/markup-compatibility/2006">
              <mc:Choice xmlns:v="urn:schemas-microsoft-com:vml" Requires="v">
                <p:oleObj spid="_x0000_s19458" name="Точечный рисунок" r:id="rId4" imgW="4495238" imgH="2339048" progId="PBrush">
                  <p:embed/>
                </p:oleObj>
              </mc:Choice>
              <mc:Fallback>
                <p:oleObj name="Точечный рисунок" r:id="rId4" imgW="4495238" imgH="233904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4221163"/>
                        <a:ext cx="38084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9629003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sz="2000" b="1" dirty="0">
                <a:latin typeface="Times New Roman" pitchFamily="18" charset="0"/>
              </a:rPr>
              <a:t/>
            </a:r>
            <a:br>
              <a:rPr lang="en-US" sz="2000" b="1" dirty="0">
                <a:latin typeface="Times New Roman" pitchFamily="18" charset="0"/>
              </a:rPr>
            </a:br>
            <a:r>
              <a:rPr lang="en-US" sz="2000" b="1" dirty="0">
                <a:latin typeface="Times New Roman" pitchFamily="18" charset="0"/>
              </a:rPr>
              <a:t/>
            </a:r>
            <a:br>
              <a:rPr lang="en-US" sz="2000" b="1" dirty="0">
                <a:latin typeface="Times New Roman" pitchFamily="18" charset="0"/>
              </a:rPr>
            </a:br>
            <a:r>
              <a:rPr lang="en-US" sz="2000" b="1" dirty="0">
                <a:latin typeface="Times New Roman" pitchFamily="18" charset="0"/>
              </a:rPr>
              <a:t/>
            </a:r>
            <a:br>
              <a:rPr lang="en-US" sz="2000" b="1" dirty="0">
                <a:latin typeface="Times New Roman" pitchFamily="18" charset="0"/>
              </a:rPr>
            </a:br>
            <a:r>
              <a:rPr lang="en-US" sz="2000" b="1" dirty="0">
                <a:latin typeface="Times New Roman" pitchFamily="18" charset="0"/>
              </a:rPr>
              <a:t/>
            </a:r>
            <a:br>
              <a:rPr lang="en-US" sz="2000" b="1" dirty="0">
                <a:latin typeface="Times New Roman" pitchFamily="18" charset="0"/>
              </a:rPr>
            </a:br>
            <a:r>
              <a:rPr lang="ru-RU" sz="2400" b="1" dirty="0">
                <a:latin typeface="Times New Roman" pitchFamily="18" charset="0"/>
              </a:rPr>
              <a:t>СТЕРЕОСКОПИЧЕСКИЙ </a:t>
            </a:r>
            <a:r>
              <a:rPr lang="en-US" sz="2400" b="1" dirty="0" smtClean="0">
                <a:latin typeface="Times New Roman" pitchFamily="18" charset="0"/>
              </a:rPr>
              <a:t/>
            </a:r>
            <a:br>
              <a:rPr lang="en-US" sz="2400" b="1" dirty="0" smtClean="0">
                <a:latin typeface="Times New Roman" pitchFamily="18" charset="0"/>
              </a:rPr>
            </a:br>
            <a:r>
              <a:rPr lang="ru-RU" sz="2400" b="1" dirty="0" smtClean="0">
                <a:latin typeface="Times New Roman" pitchFamily="18" charset="0"/>
              </a:rPr>
              <a:t>ДИСПЛЕЙ </a:t>
            </a:r>
            <a:r>
              <a:rPr lang="en-US" sz="2400" b="1" dirty="0">
                <a:latin typeface="Times New Roman" pitchFamily="18" charset="0"/>
              </a:rPr>
              <a:t>TOSHIBA</a:t>
            </a:r>
            <a:br>
              <a:rPr lang="en-US" sz="2400" b="1" dirty="0">
                <a:latin typeface="Times New Roman" pitchFamily="18" charset="0"/>
              </a:rPr>
            </a:br>
            <a:endParaRPr lang="ru-RU" sz="2400" b="1" dirty="0">
              <a:latin typeface="Times New Roman" pitchFamily="18" charset="0"/>
            </a:endParaRPr>
          </a:p>
        </p:txBody>
      </p:sp>
      <p:graphicFrame>
        <p:nvGraphicFramePr>
          <p:cNvPr id="16387" name="Object 3"/>
          <p:cNvGraphicFramePr>
            <a:graphicFrameLocks noGrp="1" noChangeAspect="1"/>
          </p:cNvGraphicFramePr>
          <p:nvPr>
            <p:ph sz="quarter" idx="2"/>
          </p:nvPr>
        </p:nvGraphicFramePr>
        <p:xfrm>
          <a:off x="2424114" y="1989138"/>
          <a:ext cx="2719387" cy="3960812"/>
        </p:xfrm>
        <a:graphic>
          <a:graphicData uri="http://schemas.openxmlformats.org/presentationml/2006/ole">
            <mc:AlternateContent xmlns:mc="http://schemas.openxmlformats.org/markup-compatibility/2006">
              <mc:Choice xmlns:v="urn:schemas-microsoft-com:vml" Requires="v">
                <p:oleObj spid="_x0000_s20482" name="Фотография Photo Editor" r:id="rId3" imgW="2476190" imgH="3604572" progId="">
                  <p:embed/>
                </p:oleObj>
              </mc:Choice>
              <mc:Fallback>
                <p:oleObj name="Фотография Photo Editor" r:id="rId3" imgW="2476190" imgH="360457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1989138"/>
                        <a:ext cx="2719387" cy="3960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Rectangle 4"/>
          <p:cNvSpPr>
            <a:spLocks noGrp="1" noChangeArrowheads="1"/>
          </p:cNvSpPr>
          <p:nvPr>
            <p:ph type="body" sz="half" idx="3"/>
          </p:nvPr>
        </p:nvSpPr>
        <p:spPr>
          <a:xfrm>
            <a:off x="5951538" y="274638"/>
            <a:ext cx="4527550" cy="5818187"/>
          </a:xfrm>
        </p:spPr>
        <p:txBody>
          <a:bodyPr>
            <a:normAutofit lnSpcReduction="10000"/>
          </a:bodyPr>
          <a:lstStyle/>
          <a:p>
            <a:pPr>
              <a:lnSpc>
                <a:spcPct val="80000"/>
              </a:lnSpc>
              <a:buFontTx/>
              <a:buNone/>
            </a:pPr>
            <a:r>
              <a:rPr lang="ru-RU" sz="1600" b="1" dirty="0">
                <a:latin typeface="Times New Roman" pitchFamily="18" charset="0"/>
              </a:rPr>
              <a:t>Технические характеристики</a:t>
            </a:r>
          </a:p>
          <a:p>
            <a:pPr>
              <a:lnSpc>
                <a:spcPct val="80000"/>
              </a:lnSpc>
              <a:buFontTx/>
              <a:buNone/>
            </a:pPr>
            <a:r>
              <a:rPr lang="ru-RU" sz="1600" i="1" dirty="0">
                <a:latin typeface="Times New Roman" pitchFamily="18" charset="0"/>
              </a:rPr>
              <a:t>Размеры экрана</a:t>
            </a:r>
            <a:r>
              <a:rPr lang="ru-RU" sz="1600" dirty="0">
                <a:latin typeface="Times New Roman" pitchFamily="18" charset="0"/>
              </a:rPr>
              <a:t> –                                 </a:t>
            </a:r>
            <a:r>
              <a:rPr lang="en-US" sz="1600" dirty="0">
                <a:latin typeface="Times New Roman" pitchFamily="18" charset="0"/>
              </a:rPr>
              <a:t>24</a:t>
            </a:r>
            <a:r>
              <a:rPr lang="ru-RU" sz="1600" dirty="0">
                <a:latin typeface="Times New Roman" pitchFamily="18" charset="0"/>
              </a:rPr>
              <a:t> дюйма</a:t>
            </a:r>
          </a:p>
          <a:p>
            <a:pPr>
              <a:lnSpc>
                <a:spcPct val="80000"/>
              </a:lnSpc>
              <a:buFontTx/>
              <a:buNone/>
            </a:pPr>
            <a:r>
              <a:rPr lang="ru-RU" sz="1600" i="1" dirty="0">
                <a:latin typeface="Times New Roman" pitchFamily="18" charset="0"/>
              </a:rPr>
              <a:t>Разрешение</a:t>
            </a:r>
            <a:r>
              <a:rPr lang="ru-RU" sz="1600" dirty="0">
                <a:latin typeface="Times New Roman" pitchFamily="18" charset="0"/>
              </a:rPr>
              <a:t> –                                        1</a:t>
            </a:r>
            <a:r>
              <a:rPr lang="en-US" sz="1600" dirty="0">
                <a:latin typeface="Times New Roman" pitchFamily="18" charset="0"/>
              </a:rPr>
              <a:t>920</a:t>
            </a:r>
            <a:r>
              <a:rPr lang="ru-RU" sz="1600" dirty="0">
                <a:latin typeface="Times New Roman" pitchFamily="18" charset="0"/>
              </a:rPr>
              <a:t>x</a:t>
            </a:r>
            <a:r>
              <a:rPr lang="en-US" sz="1600" dirty="0">
                <a:latin typeface="Times New Roman" pitchFamily="18" charset="0"/>
              </a:rPr>
              <a:t>1200</a:t>
            </a:r>
            <a:endParaRPr lang="ru-RU" sz="1600" dirty="0">
              <a:latin typeface="Times New Roman" pitchFamily="18" charset="0"/>
            </a:endParaRPr>
          </a:p>
          <a:p>
            <a:pPr>
              <a:lnSpc>
                <a:spcPct val="80000"/>
              </a:lnSpc>
              <a:buFontTx/>
              <a:buNone/>
            </a:pPr>
            <a:r>
              <a:rPr lang="ru-RU" sz="1600" i="1" dirty="0">
                <a:latin typeface="Times New Roman" pitchFamily="18" charset="0"/>
              </a:rPr>
              <a:t>Глубина цвета</a:t>
            </a:r>
            <a:r>
              <a:rPr lang="ru-RU" sz="1600" dirty="0">
                <a:latin typeface="Times New Roman" pitchFamily="18" charset="0"/>
              </a:rPr>
              <a:t> –                                   24 бита</a:t>
            </a:r>
          </a:p>
          <a:p>
            <a:pPr>
              <a:lnSpc>
                <a:spcPct val="80000"/>
              </a:lnSpc>
              <a:buFontTx/>
              <a:buNone/>
            </a:pPr>
            <a:r>
              <a:rPr lang="ru-RU" sz="1600" i="1" dirty="0">
                <a:latin typeface="Times New Roman" pitchFamily="18" charset="0"/>
              </a:rPr>
              <a:t>Угол зрения для</a:t>
            </a:r>
          </a:p>
          <a:p>
            <a:pPr>
              <a:lnSpc>
                <a:spcPct val="80000"/>
              </a:lnSpc>
              <a:buFontTx/>
              <a:buNone/>
            </a:pPr>
            <a:r>
              <a:rPr lang="ru-RU" sz="1600" i="1" dirty="0">
                <a:latin typeface="Times New Roman" pitchFamily="18" charset="0"/>
              </a:rPr>
              <a:t>просмотра объемных картинок</a:t>
            </a:r>
            <a:r>
              <a:rPr lang="ru-RU" sz="1600" dirty="0">
                <a:latin typeface="Times New Roman" pitchFamily="18" charset="0"/>
              </a:rPr>
              <a:t> –     30 градусов</a:t>
            </a:r>
          </a:p>
          <a:p>
            <a:pPr>
              <a:lnSpc>
                <a:spcPct val="80000"/>
              </a:lnSpc>
              <a:buFontTx/>
              <a:buNone/>
            </a:pPr>
            <a:r>
              <a:rPr lang="ru-RU" sz="1600" i="1" dirty="0">
                <a:latin typeface="Times New Roman" pitchFamily="18" charset="0"/>
              </a:rPr>
              <a:t>Переключение 2</a:t>
            </a:r>
            <a:r>
              <a:rPr lang="en-US" sz="1600" i="1" dirty="0">
                <a:latin typeface="Times New Roman" pitchFamily="18" charset="0"/>
              </a:rPr>
              <a:t>D</a:t>
            </a:r>
            <a:r>
              <a:rPr lang="ru-RU" sz="1600" i="1" dirty="0">
                <a:latin typeface="Times New Roman" pitchFamily="18" charset="0"/>
              </a:rPr>
              <a:t>/</a:t>
            </a:r>
            <a:r>
              <a:rPr lang="en-US" sz="1600" i="1" dirty="0">
                <a:latin typeface="Times New Roman" pitchFamily="18" charset="0"/>
              </a:rPr>
              <a:t>3D</a:t>
            </a:r>
            <a:r>
              <a:rPr lang="ru-RU" sz="1600" i="1" dirty="0">
                <a:latin typeface="Times New Roman" pitchFamily="18" charset="0"/>
              </a:rPr>
              <a:t> -                         </a:t>
            </a:r>
            <a:r>
              <a:rPr lang="ru-RU" sz="1600" dirty="0">
                <a:latin typeface="Times New Roman" pitchFamily="18" charset="0"/>
              </a:rPr>
              <a:t>есть</a:t>
            </a:r>
          </a:p>
          <a:p>
            <a:pPr>
              <a:lnSpc>
                <a:spcPct val="80000"/>
              </a:lnSpc>
              <a:buFontTx/>
              <a:buNone/>
            </a:pPr>
            <a:endParaRPr lang="ru-RU" sz="1600" dirty="0">
              <a:latin typeface="Times New Roman" pitchFamily="18" charset="0"/>
            </a:endParaRPr>
          </a:p>
          <a:p>
            <a:pPr>
              <a:lnSpc>
                <a:spcPct val="80000"/>
              </a:lnSpc>
              <a:buFontTx/>
              <a:buNone/>
            </a:pPr>
            <a:r>
              <a:rPr lang="ru-RU" sz="1600" b="1" dirty="0">
                <a:latin typeface="Times New Roman" pitchFamily="18" charset="0"/>
              </a:rPr>
              <a:t>Особенности</a:t>
            </a:r>
          </a:p>
          <a:p>
            <a:pPr>
              <a:lnSpc>
                <a:spcPct val="80000"/>
              </a:lnSpc>
              <a:buFontTx/>
              <a:buNone/>
            </a:pPr>
            <a:r>
              <a:rPr lang="ru-RU" sz="1600" dirty="0">
                <a:latin typeface="Times New Roman" pitchFamily="18" charset="0"/>
              </a:rPr>
              <a:t>Отслеживает положение глаз пользователя и</a:t>
            </a:r>
          </a:p>
          <a:p>
            <a:pPr>
              <a:lnSpc>
                <a:spcPct val="80000"/>
              </a:lnSpc>
              <a:buFontTx/>
              <a:buNone/>
            </a:pPr>
            <a:r>
              <a:rPr lang="ru-RU" sz="1600" dirty="0">
                <a:latin typeface="Times New Roman" pitchFamily="18" charset="0"/>
              </a:rPr>
              <a:t>подстраивает картинку так, чтобы каждый глаз</a:t>
            </a:r>
          </a:p>
          <a:p>
            <a:pPr>
              <a:lnSpc>
                <a:spcPct val="80000"/>
              </a:lnSpc>
              <a:buFontTx/>
              <a:buNone/>
            </a:pPr>
            <a:r>
              <a:rPr lang="ru-RU" sz="1600" dirty="0">
                <a:latin typeface="Times New Roman" pitchFamily="18" charset="0"/>
              </a:rPr>
              <a:t>видел всегда только свое , левое или правое,</a:t>
            </a:r>
          </a:p>
          <a:p>
            <a:pPr>
              <a:lnSpc>
                <a:spcPct val="80000"/>
              </a:lnSpc>
              <a:buFontTx/>
              <a:buNone/>
            </a:pPr>
            <a:r>
              <a:rPr lang="ru-RU" sz="1600" dirty="0">
                <a:latin typeface="Times New Roman" pitchFamily="18" charset="0"/>
              </a:rPr>
              <a:t>изображение.</a:t>
            </a:r>
          </a:p>
          <a:p>
            <a:pPr>
              <a:lnSpc>
                <a:spcPct val="80000"/>
              </a:lnSpc>
              <a:buFontTx/>
              <a:buNone/>
            </a:pPr>
            <a:r>
              <a:rPr lang="ru-RU" sz="1600" dirty="0">
                <a:latin typeface="Times New Roman" pitchFamily="18" charset="0"/>
              </a:rPr>
              <a:t>Дисплей располагается горизонтально, это</a:t>
            </a:r>
          </a:p>
          <a:p>
            <a:pPr>
              <a:lnSpc>
                <a:spcPct val="80000"/>
              </a:lnSpc>
              <a:buFontTx/>
              <a:buNone/>
            </a:pPr>
            <a:r>
              <a:rPr lang="ru-RU" sz="1600" dirty="0">
                <a:latin typeface="Times New Roman" pitchFamily="18" charset="0"/>
              </a:rPr>
              <a:t>позволяет обеспечить реалистическое ощущение</a:t>
            </a:r>
          </a:p>
          <a:p>
            <a:pPr>
              <a:lnSpc>
                <a:spcPct val="80000"/>
              </a:lnSpc>
              <a:buFontTx/>
              <a:buNone/>
            </a:pPr>
            <a:r>
              <a:rPr lang="ru-RU" sz="1600" dirty="0">
                <a:latin typeface="Times New Roman" pitchFamily="18" charset="0"/>
              </a:rPr>
              <a:t>глубины.</a:t>
            </a:r>
          </a:p>
        </p:txBody>
      </p:sp>
    </p:spTree>
    <p:extLst>
      <p:ext uri="{BB962C8B-B14F-4D97-AF65-F5344CB8AC3E}">
        <p14:creationId xmlns:p14="http://schemas.microsoft.com/office/powerpoint/2010/main" val="37318374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ru-RU" sz="2400" b="1">
                <a:latin typeface="Times New Roman" pitchFamily="18" charset="0"/>
              </a:rPr>
              <a:t>МУЛЬТИВИДОВЫЕ ДИСПЛЕИ</a:t>
            </a:r>
          </a:p>
        </p:txBody>
      </p:sp>
      <p:sp>
        <p:nvSpPr>
          <p:cNvPr id="17411" name="Rectangle 3"/>
          <p:cNvSpPr>
            <a:spLocks noGrp="1" noChangeArrowheads="1"/>
          </p:cNvSpPr>
          <p:nvPr>
            <p:ph type="body" sz="half" idx="2"/>
          </p:nvPr>
        </p:nvSpPr>
        <p:spPr>
          <a:xfrm>
            <a:off x="6368098" y="274638"/>
            <a:ext cx="5391150" cy="6086793"/>
          </a:xfrm>
        </p:spPr>
        <p:txBody>
          <a:bodyPr>
            <a:normAutofit fontScale="85000" lnSpcReduction="20000"/>
          </a:bodyPr>
          <a:lstStyle/>
          <a:p>
            <a:pPr>
              <a:lnSpc>
                <a:spcPct val="90000"/>
              </a:lnSpc>
              <a:buFontTx/>
              <a:buNone/>
            </a:pPr>
            <a:r>
              <a:rPr lang="ru-RU" sz="1600" b="1" dirty="0">
                <a:latin typeface="Times New Roman" pitchFamily="18" charset="0"/>
              </a:rPr>
              <a:t>ПЛЮСЫ</a:t>
            </a:r>
          </a:p>
          <a:p>
            <a:pPr>
              <a:lnSpc>
                <a:spcPct val="90000"/>
              </a:lnSpc>
              <a:buClr>
                <a:schemeClr val="tx1"/>
              </a:buClr>
              <a:buFont typeface="Wingdings" pitchFamily="2" charset="2"/>
              <a:buNone/>
            </a:pPr>
            <a:r>
              <a:rPr lang="ru-RU" sz="1600" dirty="0">
                <a:latin typeface="Times New Roman" pitchFamily="18" charset="0"/>
              </a:rPr>
              <a:t>Широкая зона стереоэффекта. </a:t>
            </a:r>
          </a:p>
          <a:p>
            <a:pPr>
              <a:lnSpc>
                <a:spcPct val="90000"/>
              </a:lnSpc>
              <a:buClr>
                <a:schemeClr val="tx1"/>
              </a:buClr>
              <a:buFont typeface="Wingdings" pitchFamily="2" charset="2"/>
              <a:buNone/>
            </a:pPr>
            <a:r>
              <a:rPr lang="ru-RU" sz="1600" dirty="0">
                <a:latin typeface="Times New Roman" pitchFamily="18" charset="0"/>
              </a:rPr>
              <a:t>Большая глубина объема воспроизведения.</a:t>
            </a:r>
          </a:p>
          <a:p>
            <a:pPr>
              <a:lnSpc>
                <a:spcPct val="90000"/>
              </a:lnSpc>
              <a:buClr>
                <a:schemeClr val="tx1"/>
              </a:buClr>
              <a:buFont typeface="Wingdings" pitchFamily="2" charset="2"/>
              <a:buNone/>
            </a:pPr>
            <a:r>
              <a:rPr lang="ru-RU" sz="1600" dirty="0">
                <a:latin typeface="Times New Roman" pitchFamily="18" charset="0"/>
              </a:rPr>
              <a:t>Возможность «оглядывания» и динамического параллакса.</a:t>
            </a:r>
          </a:p>
          <a:p>
            <a:pPr>
              <a:lnSpc>
                <a:spcPct val="90000"/>
              </a:lnSpc>
              <a:buClr>
                <a:schemeClr val="tx1"/>
              </a:buClr>
              <a:buFont typeface="Wingdings" pitchFamily="2" charset="2"/>
              <a:buNone/>
            </a:pPr>
            <a:r>
              <a:rPr lang="ru-RU" sz="1600" dirty="0">
                <a:latin typeface="Times New Roman" pitchFamily="18" charset="0"/>
              </a:rPr>
              <a:t>Наличие контента (потенциально).</a:t>
            </a:r>
          </a:p>
          <a:p>
            <a:pPr>
              <a:lnSpc>
                <a:spcPct val="90000"/>
              </a:lnSpc>
              <a:buClr>
                <a:schemeClr val="tx1"/>
              </a:buClr>
              <a:buFont typeface="Wingdings" pitchFamily="2" charset="2"/>
              <a:buNone/>
            </a:pPr>
            <a:r>
              <a:rPr lang="ru-RU" sz="1600" dirty="0">
                <a:latin typeface="Times New Roman" pitchFamily="18" charset="0"/>
              </a:rPr>
              <a:t>Возможность отображения непрозрачных объектов, т.е.,</a:t>
            </a:r>
          </a:p>
          <a:p>
            <a:pPr>
              <a:lnSpc>
                <a:spcPct val="90000"/>
              </a:lnSpc>
              <a:buClr>
                <a:schemeClr val="tx1"/>
              </a:buClr>
              <a:buFont typeface="Wingdings" pitchFamily="2" charset="2"/>
              <a:buNone/>
            </a:pPr>
            <a:r>
              <a:rPr lang="ru-RU" sz="1600" dirty="0">
                <a:latin typeface="Times New Roman" pitchFamily="18" charset="0"/>
              </a:rPr>
              <a:t>потенциально, реалистичная.</a:t>
            </a:r>
          </a:p>
          <a:p>
            <a:pPr>
              <a:lnSpc>
                <a:spcPct val="90000"/>
              </a:lnSpc>
              <a:buFontTx/>
              <a:buNone/>
            </a:pPr>
            <a:endParaRPr lang="ru-RU" sz="1600" dirty="0">
              <a:latin typeface="Times New Roman" pitchFamily="18" charset="0"/>
            </a:endParaRPr>
          </a:p>
          <a:p>
            <a:pPr>
              <a:lnSpc>
                <a:spcPct val="90000"/>
              </a:lnSpc>
              <a:buFontTx/>
              <a:buNone/>
            </a:pPr>
            <a:r>
              <a:rPr lang="ru-RU" sz="1600" b="1" dirty="0">
                <a:latin typeface="Times New Roman" pitchFamily="18" charset="0"/>
              </a:rPr>
              <a:t>МИНУСЫ</a:t>
            </a:r>
          </a:p>
          <a:p>
            <a:pPr>
              <a:lnSpc>
                <a:spcPct val="90000"/>
              </a:lnSpc>
              <a:buClr>
                <a:schemeClr val="tx1"/>
              </a:buClr>
              <a:buFont typeface="Wingdings" pitchFamily="2" charset="2"/>
              <a:buNone/>
            </a:pPr>
            <a:r>
              <a:rPr lang="ru-RU" sz="1600" dirty="0">
                <a:latin typeface="Times New Roman" pitchFamily="18" charset="0"/>
              </a:rPr>
              <a:t>Техническая сложность и себестоимость быстро</a:t>
            </a:r>
          </a:p>
          <a:p>
            <a:pPr>
              <a:lnSpc>
                <a:spcPct val="90000"/>
              </a:lnSpc>
              <a:buClr>
                <a:schemeClr val="tx1"/>
              </a:buClr>
              <a:buFont typeface="Wingdings" pitchFamily="2" charset="2"/>
              <a:buNone/>
            </a:pPr>
            <a:r>
              <a:rPr lang="ru-RU" sz="1600" dirty="0">
                <a:latin typeface="Times New Roman" pitchFamily="18" charset="0"/>
              </a:rPr>
              <a:t>возрастают с увеличением числа воспроизводимых</a:t>
            </a:r>
          </a:p>
          <a:p>
            <a:pPr>
              <a:lnSpc>
                <a:spcPct val="90000"/>
              </a:lnSpc>
              <a:buClr>
                <a:schemeClr val="tx1"/>
              </a:buClr>
              <a:buFont typeface="Wingdings" pitchFamily="2" charset="2"/>
              <a:buNone/>
            </a:pPr>
            <a:r>
              <a:rPr lang="ru-RU" sz="1600" dirty="0">
                <a:latin typeface="Times New Roman" pitchFamily="18" charset="0"/>
              </a:rPr>
              <a:t>ракурсов.</a:t>
            </a:r>
          </a:p>
          <a:p>
            <a:pPr>
              <a:lnSpc>
                <a:spcPct val="90000"/>
              </a:lnSpc>
              <a:buClr>
                <a:schemeClr val="tx1"/>
              </a:buClr>
              <a:buFont typeface="Wingdings" pitchFamily="2" charset="2"/>
              <a:buNone/>
            </a:pPr>
            <a:r>
              <a:rPr lang="ru-RU" sz="1600" dirty="0">
                <a:latin typeface="Times New Roman" pitchFamily="18" charset="0"/>
              </a:rPr>
              <a:t>Небольшой угол обзора (от 24 до 50 градусов против 160 и</a:t>
            </a:r>
          </a:p>
          <a:p>
            <a:pPr>
              <a:lnSpc>
                <a:spcPct val="90000"/>
              </a:lnSpc>
              <a:buClr>
                <a:schemeClr val="tx1"/>
              </a:buClr>
              <a:buFont typeface="Wingdings" pitchFamily="2" charset="2"/>
              <a:buNone/>
            </a:pPr>
            <a:r>
              <a:rPr lang="ru-RU" sz="1600" dirty="0">
                <a:latin typeface="Times New Roman" pitchFamily="18" charset="0"/>
              </a:rPr>
              <a:t>более у обычных мониторов).</a:t>
            </a:r>
          </a:p>
          <a:p>
            <a:pPr>
              <a:lnSpc>
                <a:spcPct val="90000"/>
              </a:lnSpc>
              <a:buClr>
                <a:schemeClr val="tx1"/>
              </a:buClr>
              <a:buFont typeface="Wingdings" pitchFamily="2" charset="2"/>
              <a:buNone/>
            </a:pPr>
            <a:r>
              <a:rPr lang="ru-RU" sz="1600" dirty="0">
                <a:latin typeface="Times New Roman" pitchFamily="18" charset="0"/>
              </a:rPr>
              <a:t>Требуется большая скорость потока данных (кратное числу</a:t>
            </a:r>
          </a:p>
          <a:p>
            <a:pPr>
              <a:lnSpc>
                <a:spcPct val="90000"/>
              </a:lnSpc>
              <a:buClr>
                <a:schemeClr val="tx1"/>
              </a:buClr>
              <a:buFont typeface="Wingdings" pitchFamily="2" charset="2"/>
              <a:buNone/>
            </a:pPr>
            <a:r>
              <a:rPr lang="ru-RU" sz="1600" dirty="0">
                <a:latin typeface="Times New Roman" pitchFamily="18" charset="0"/>
              </a:rPr>
              <a:t>ракурсов увеличение от моно) или существенный объем</a:t>
            </a:r>
          </a:p>
          <a:p>
            <a:pPr>
              <a:lnSpc>
                <a:spcPct val="90000"/>
              </a:lnSpc>
              <a:buClr>
                <a:schemeClr val="tx1"/>
              </a:buClr>
              <a:buFont typeface="Wingdings" pitchFamily="2" charset="2"/>
              <a:buNone/>
            </a:pPr>
            <a:r>
              <a:rPr lang="ru-RU" sz="1600" dirty="0">
                <a:latin typeface="Times New Roman" pitchFamily="18" charset="0"/>
              </a:rPr>
              <a:t>вычислений для кодирования и декодирования данных.</a:t>
            </a:r>
          </a:p>
          <a:p>
            <a:pPr>
              <a:lnSpc>
                <a:spcPct val="90000"/>
              </a:lnSpc>
              <a:buClr>
                <a:schemeClr val="tx1"/>
              </a:buClr>
              <a:buFont typeface="Wingdings" pitchFamily="2" charset="2"/>
              <a:buNone/>
            </a:pPr>
            <a:r>
              <a:rPr lang="ru-RU" sz="1600" dirty="0">
                <a:latin typeface="Times New Roman" pitchFamily="18" charset="0"/>
              </a:rPr>
              <a:t>Отсутствует программное обеспечение</a:t>
            </a:r>
          </a:p>
          <a:p>
            <a:pPr>
              <a:lnSpc>
                <a:spcPct val="90000"/>
              </a:lnSpc>
              <a:buFontTx/>
              <a:buNone/>
            </a:pPr>
            <a:endParaRPr lang="ru-RU" sz="1600" dirty="0"/>
          </a:p>
        </p:txBody>
      </p:sp>
      <p:pic>
        <p:nvPicPr>
          <p:cNvPr id="17412" name="Picture 4" descr="1"/>
          <p:cNvPicPr>
            <a:picLocks noGrp="1" noChangeAspect="1" noChangeArrowheads="1"/>
          </p:cNvPicPr>
          <p:nvPr>
            <p:ph type="clipArt" sz="half" idx="1"/>
          </p:nvPr>
        </p:nvPicPr>
        <p:blipFill>
          <a:blip r:embed="rId2" cstate="print"/>
          <a:srcRect/>
          <a:stretch>
            <a:fillRect/>
          </a:stretch>
        </p:blipFill>
        <p:spPr>
          <a:xfrm>
            <a:off x="2424114" y="3213100"/>
            <a:ext cx="2066925" cy="1619250"/>
          </a:xfrm>
        </p:spPr>
      </p:pic>
      <p:sp>
        <p:nvSpPr>
          <p:cNvPr id="17413" name="Text Box 5"/>
          <p:cNvSpPr txBox="1">
            <a:spLocks noChangeArrowheads="1"/>
          </p:cNvSpPr>
          <p:nvPr/>
        </p:nvSpPr>
        <p:spPr bwMode="auto">
          <a:xfrm>
            <a:off x="2566989" y="1916113"/>
            <a:ext cx="1520825" cy="641350"/>
          </a:xfrm>
          <a:prstGeom prst="rect">
            <a:avLst/>
          </a:prstGeom>
          <a:noFill/>
          <a:ln w="9525">
            <a:noFill/>
            <a:miter lim="800000"/>
            <a:headEnd/>
            <a:tailEnd/>
          </a:ln>
          <a:effectLst/>
        </p:spPr>
        <p:txBody>
          <a:bodyPr wrap="none">
            <a:spAutoFit/>
          </a:bodyPr>
          <a:lstStyle/>
          <a:p>
            <a:r>
              <a:rPr lang="ru-RU" sz="2000" b="1">
                <a:latin typeface="Times New Roman" pitchFamily="18" charset="0"/>
              </a:rPr>
              <a:t>ПРИНЦИП</a:t>
            </a:r>
          </a:p>
          <a:p>
            <a:endParaRPr lang="ru-RU" sz="1600">
              <a:latin typeface="Times New Roman" pitchFamily="18" charset="0"/>
            </a:endParaRPr>
          </a:p>
        </p:txBody>
      </p:sp>
    </p:spTree>
    <p:extLst>
      <p:ext uri="{BB962C8B-B14F-4D97-AF65-F5344CB8AC3E}">
        <p14:creationId xmlns:p14="http://schemas.microsoft.com/office/powerpoint/2010/main" val="392425791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874964" y="-254000"/>
            <a:ext cx="7793037" cy="1462088"/>
          </a:xfrm>
        </p:spPr>
        <p:txBody>
          <a:bodyPr/>
          <a:lstStyle/>
          <a:p>
            <a:r>
              <a:rPr lang="ru-RU" sz="2400" b="1">
                <a:latin typeface="Times New Roman" pitchFamily="18" charset="0"/>
              </a:rPr>
              <a:t>ГОЛОГРАФИЧЕСКИЕ ДИСПЛЕИ</a:t>
            </a:r>
          </a:p>
        </p:txBody>
      </p:sp>
      <p:sp>
        <p:nvSpPr>
          <p:cNvPr id="18435" name="Rectangle 3"/>
          <p:cNvSpPr>
            <a:spLocks noGrp="1" noChangeArrowheads="1"/>
          </p:cNvSpPr>
          <p:nvPr>
            <p:ph type="body" sz="half" idx="4294967295"/>
          </p:nvPr>
        </p:nvSpPr>
        <p:spPr>
          <a:xfrm>
            <a:off x="8231505" y="1557339"/>
            <a:ext cx="3455988" cy="4746308"/>
          </a:xfrm>
        </p:spPr>
        <p:txBody>
          <a:bodyPr>
            <a:normAutofit lnSpcReduction="10000"/>
          </a:bodyPr>
          <a:lstStyle/>
          <a:p>
            <a:pPr>
              <a:lnSpc>
                <a:spcPct val="80000"/>
              </a:lnSpc>
              <a:buFontTx/>
              <a:buNone/>
            </a:pPr>
            <a:r>
              <a:rPr lang="ru-RU" sz="1600" b="1" dirty="0">
                <a:latin typeface="Times New Roman" pitchFamily="18" charset="0"/>
              </a:rPr>
              <a:t>ПЛЮСЫ</a:t>
            </a:r>
          </a:p>
          <a:p>
            <a:pPr>
              <a:lnSpc>
                <a:spcPct val="80000"/>
              </a:lnSpc>
              <a:buClr>
                <a:schemeClr val="tx1"/>
              </a:buClr>
              <a:buFont typeface="Wingdings" pitchFamily="2" charset="2"/>
              <a:buNone/>
            </a:pPr>
            <a:r>
              <a:rPr lang="ru-RU" sz="1600" dirty="0">
                <a:latin typeface="Times New Roman" pitchFamily="18" charset="0"/>
              </a:rPr>
              <a:t>Самое реалистичное 3 </a:t>
            </a:r>
            <a:r>
              <a:rPr lang="en-US" sz="1600" dirty="0">
                <a:latin typeface="Times New Roman" pitchFamily="18" charset="0"/>
              </a:rPr>
              <a:t>D</a:t>
            </a:r>
            <a:endParaRPr lang="ru-RU" sz="1600" dirty="0">
              <a:latin typeface="Times New Roman" pitchFamily="18" charset="0"/>
            </a:endParaRPr>
          </a:p>
          <a:p>
            <a:pPr>
              <a:lnSpc>
                <a:spcPct val="80000"/>
              </a:lnSpc>
              <a:buClr>
                <a:schemeClr val="tx1"/>
              </a:buClr>
              <a:buFont typeface="Wingdings" pitchFamily="2" charset="2"/>
              <a:buNone/>
            </a:pPr>
            <a:r>
              <a:rPr lang="ru-RU" sz="1600" dirty="0">
                <a:latin typeface="Times New Roman" pitchFamily="18" charset="0"/>
              </a:rPr>
              <a:t>изображение, обладающее всеми</a:t>
            </a:r>
          </a:p>
          <a:p>
            <a:pPr>
              <a:lnSpc>
                <a:spcPct val="80000"/>
              </a:lnSpc>
              <a:buClr>
                <a:schemeClr val="tx1"/>
              </a:buClr>
              <a:buFont typeface="Wingdings" pitchFamily="2" charset="2"/>
              <a:buNone/>
            </a:pPr>
            <a:r>
              <a:rPr lang="ru-RU" sz="1600" dirty="0">
                <a:latin typeface="Times New Roman" pitchFamily="18" charset="0"/>
              </a:rPr>
              <a:t>оптическими свойствами </a:t>
            </a:r>
          </a:p>
          <a:p>
            <a:pPr>
              <a:lnSpc>
                <a:spcPct val="80000"/>
              </a:lnSpc>
              <a:buClr>
                <a:schemeClr val="tx1"/>
              </a:buClr>
              <a:buFont typeface="Wingdings" pitchFamily="2" charset="2"/>
              <a:buNone/>
            </a:pPr>
            <a:r>
              <a:rPr lang="ru-RU" sz="1600" dirty="0">
                <a:latin typeface="Times New Roman" pitchFamily="18" charset="0"/>
              </a:rPr>
              <a:t>отображаемого реального объекта</a:t>
            </a:r>
          </a:p>
          <a:p>
            <a:pPr>
              <a:lnSpc>
                <a:spcPct val="80000"/>
              </a:lnSpc>
              <a:buFontTx/>
              <a:buNone/>
            </a:pPr>
            <a:endParaRPr lang="ru-RU" sz="1600" b="1" dirty="0">
              <a:latin typeface="Times New Roman" pitchFamily="18" charset="0"/>
            </a:endParaRPr>
          </a:p>
          <a:p>
            <a:pPr>
              <a:lnSpc>
                <a:spcPct val="80000"/>
              </a:lnSpc>
              <a:buFontTx/>
              <a:buNone/>
            </a:pPr>
            <a:r>
              <a:rPr lang="ru-RU" sz="1600" b="1" dirty="0">
                <a:latin typeface="Times New Roman" pitchFamily="18" charset="0"/>
              </a:rPr>
              <a:t>МИНУСЫ</a:t>
            </a:r>
          </a:p>
          <a:p>
            <a:pPr>
              <a:lnSpc>
                <a:spcPct val="80000"/>
              </a:lnSpc>
              <a:buClr>
                <a:schemeClr val="tx1"/>
              </a:buClr>
              <a:buFont typeface="Wingdings" pitchFamily="2" charset="2"/>
              <a:buNone/>
            </a:pPr>
            <a:r>
              <a:rPr lang="ru-RU" sz="1600" dirty="0">
                <a:latin typeface="Times New Roman" pitchFamily="18" charset="0"/>
              </a:rPr>
              <a:t>Техническая сложность на пределе</a:t>
            </a:r>
          </a:p>
          <a:p>
            <a:pPr>
              <a:lnSpc>
                <a:spcPct val="80000"/>
              </a:lnSpc>
              <a:buClr>
                <a:schemeClr val="tx1"/>
              </a:buClr>
              <a:buFont typeface="Wingdings" pitchFamily="2" charset="2"/>
              <a:buNone/>
            </a:pPr>
            <a:r>
              <a:rPr lang="ru-RU" sz="1600" dirty="0">
                <a:latin typeface="Times New Roman" pitchFamily="18" charset="0"/>
              </a:rPr>
              <a:t>современных возможностей </a:t>
            </a:r>
          </a:p>
          <a:p>
            <a:pPr>
              <a:lnSpc>
                <a:spcPct val="80000"/>
              </a:lnSpc>
              <a:buClr>
                <a:schemeClr val="tx1"/>
              </a:buClr>
              <a:buFont typeface="Wingdings" pitchFamily="2" charset="2"/>
              <a:buNone/>
            </a:pPr>
            <a:r>
              <a:rPr lang="ru-RU" sz="1600" dirty="0">
                <a:latin typeface="Times New Roman" pitchFamily="18" charset="0"/>
              </a:rPr>
              <a:t>аппаратуры, вычислительных </a:t>
            </a:r>
          </a:p>
          <a:p>
            <a:pPr>
              <a:lnSpc>
                <a:spcPct val="80000"/>
              </a:lnSpc>
              <a:buClr>
                <a:schemeClr val="tx1"/>
              </a:buClr>
              <a:buFont typeface="Wingdings" pitchFamily="2" charset="2"/>
              <a:buNone/>
            </a:pPr>
            <a:r>
              <a:rPr lang="ru-RU" sz="1600" dirty="0">
                <a:latin typeface="Times New Roman" pitchFamily="18" charset="0"/>
              </a:rPr>
              <a:t>мощностей не хватает для</a:t>
            </a:r>
          </a:p>
          <a:p>
            <a:pPr>
              <a:lnSpc>
                <a:spcPct val="80000"/>
              </a:lnSpc>
              <a:buClr>
                <a:schemeClr val="tx1"/>
              </a:buClr>
              <a:buFont typeface="Wingdings" pitchFamily="2" charset="2"/>
              <a:buNone/>
            </a:pPr>
            <a:r>
              <a:rPr lang="ru-RU" sz="1600" dirty="0">
                <a:latin typeface="Times New Roman" pitchFamily="18" charset="0"/>
              </a:rPr>
              <a:t>воспроизведения</a:t>
            </a:r>
          </a:p>
          <a:p>
            <a:pPr>
              <a:lnSpc>
                <a:spcPct val="80000"/>
              </a:lnSpc>
              <a:buClr>
                <a:schemeClr val="tx1"/>
              </a:buClr>
              <a:buFont typeface="Wingdings" pitchFamily="2" charset="2"/>
              <a:buNone/>
            </a:pPr>
            <a:r>
              <a:rPr lang="ru-RU" sz="1600" dirty="0">
                <a:latin typeface="Times New Roman" pitchFamily="18" charset="0"/>
              </a:rPr>
              <a:t>быстроменяющихся изображений</a:t>
            </a:r>
          </a:p>
        </p:txBody>
      </p:sp>
      <p:pic>
        <p:nvPicPr>
          <p:cNvPr id="18436" name="Picture 4" descr="4"/>
          <p:cNvPicPr>
            <a:picLocks noGrp="1" noChangeAspect="1" noChangeArrowheads="1"/>
          </p:cNvPicPr>
          <p:nvPr>
            <p:ph type="clipArt" sz="half" idx="4294967295"/>
          </p:nvPr>
        </p:nvPicPr>
        <p:blipFill>
          <a:blip r:embed="rId2" cstate="print"/>
          <a:srcRect/>
          <a:stretch>
            <a:fillRect/>
          </a:stretch>
        </p:blipFill>
        <p:spPr>
          <a:xfrm>
            <a:off x="1703388" y="3068638"/>
            <a:ext cx="5111750" cy="3422650"/>
          </a:xfrm>
        </p:spPr>
      </p:pic>
      <p:sp>
        <p:nvSpPr>
          <p:cNvPr id="18437" name="Text Box 5"/>
          <p:cNvSpPr txBox="1">
            <a:spLocks noChangeArrowheads="1"/>
          </p:cNvSpPr>
          <p:nvPr/>
        </p:nvSpPr>
        <p:spPr bwMode="auto">
          <a:xfrm>
            <a:off x="1703388" y="1557339"/>
            <a:ext cx="6121400" cy="1190625"/>
          </a:xfrm>
          <a:prstGeom prst="rect">
            <a:avLst/>
          </a:prstGeom>
          <a:noFill/>
          <a:ln w="9525">
            <a:noFill/>
            <a:miter lim="800000"/>
            <a:headEnd/>
            <a:tailEnd/>
          </a:ln>
          <a:effectLst/>
        </p:spPr>
        <p:txBody>
          <a:bodyPr>
            <a:spAutoFit/>
          </a:bodyPr>
          <a:lstStyle/>
          <a:p>
            <a:pPr algn="ctr"/>
            <a:r>
              <a:rPr lang="ru-RU" sz="2000" b="1">
                <a:latin typeface="Times New Roman" pitchFamily="18" charset="0"/>
              </a:rPr>
              <a:t>ПРИНЦИП</a:t>
            </a:r>
          </a:p>
          <a:p>
            <a:r>
              <a:rPr lang="ru-RU">
                <a:latin typeface="Times New Roman" pitchFamily="18" charset="0"/>
              </a:rPr>
              <a:t>Традиционная голография с использованием зеркал и линз</a:t>
            </a:r>
          </a:p>
          <a:p>
            <a:r>
              <a:rPr lang="ru-RU">
                <a:latin typeface="Times New Roman" pitchFamily="18" charset="0"/>
              </a:rPr>
              <a:t>Генерируемая компьютером голография</a:t>
            </a:r>
            <a:r>
              <a:rPr lang="ru-RU">
                <a:latin typeface="Tahoma" pitchFamily="34" charset="0"/>
              </a:rPr>
              <a:t> </a:t>
            </a:r>
            <a:endParaRPr lang="ru-RU">
              <a:latin typeface="Times New Roman" pitchFamily="18" charset="0"/>
            </a:endParaRPr>
          </a:p>
          <a:p>
            <a:endParaRPr lang="ru-RU" sz="1600">
              <a:latin typeface="Times New Roman" pitchFamily="18" charset="0"/>
            </a:endParaRPr>
          </a:p>
        </p:txBody>
      </p:sp>
    </p:spTree>
    <p:extLst>
      <p:ext uri="{BB962C8B-B14F-4D97-AF65-F5344CB8AC3E}">
        <p14:creationId xmlns:p14="http://schemas.microsoft.com/office/powerpoint/2010/main" val="598882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ru-RU" sz="2400" b="1">
                <a:latin typeface="Times New Roman" pitchFamily="18" charset="0"/>
              </a:rPr>
              <a:t>ТИПЫ ВОЛЮМЕТРИЧЕСКИХ ДИСПЛЕЕВ</a:t>
            </a:r>
          </a:p>
        </p:txBody>
      </p:sp>
      <p:graphicFrame>
        <p:nvGraphicFramePr>
          <p:cNvPr id="19459" name="Group 3"/>
          <p:cNvGraphicFramePr>
            <a:graphicFrameLocks noGrp="1"/>
          </p:cNvGraphicFramePr>
          <p:nvPr>
            <p:ph type="tbl" idx="1"/>
          </p:nvPr>
        </p:nvGraphicFramePr>
        <p:xfrm>
          <a:off x="1703389" y="1628776"/>
          <a:ext cx="8785225" cy="5056569"/>
        </p:xfrm>
        <a:graphic>
          <a:graphicData uri="http://schemas.openxmlformats.org/drawingml/2006/table">
            <a:tbl>
              <a:tblPr/>
              <a:tblGrid>
                <a:gridCol w="1871662"/>
                <a:gridCol w="2579688"/>
                <a:gridCol w="4333875"/>
              </a:tblGrid>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rPr>
                        <a:t>Подвижность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rPr>
                        <a:t>Изображение формирует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rPr>
                        <a:t>В объеме воспроизведения находится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В конструкции есть подвижные элементы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Стационарный проектор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Вращающийся экран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Колеблющийся экран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Электронный прожектор </a:t>
                      </a:r>
                      <a:r>
                        <a:rPr kumimoji="0" lang="en-US" sz="1600" b="0" i="0" u="none" strike="noStrike" cap="none" normalizeH="0" baseline="0" smtClean="0">
                          <a:ln>
                            <a:noFill/>
                          </a:ln>
                          <a:solidFill>
                            <a:schemeClr val="tx1"/>
                          </a:solidFill>
                          <a:effectLst/>
                          <a:latin typeface="Times New Roman" pitchFamily="18" charset="0"/>
                        </a:rPr>
                        <a:t>CRT</a:t>
                      </a:r>
                      <a:endParaRPr kumimoji="0" lang="ru-RU"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Электролюминесцентный  вращающийся экран внутри </a:t>
                      </a:r>
                      <a:r>
                        <a:rPr kumimoji="0" lang="en-US" sz="1600" b="0" i="0" u="none" strike="noStrike" cap="none" normalizeH="0" baseline="0" smtClean="0">
                          <a:ln>
                            <a:noFill/>
                          </a:ln>
                          <a:solidFill>
                            <a:schemeClr val="tx1"/>
                          </a:solidFill>
                          <a:effectLst/>
                          <a:latin typeface="Times New Roman" pitchFamily="18" charset="0"/>
                        </a:rPr>
                        <a:t>CRT</a:t>
                      </a:r>
                      <a:endParaRPr kumimoji="0" lang="ru-RU"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Матрица светодиодов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Вращающаяся светодиодная панель</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Подвижный монитор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Колеблющаяся </a:t>
                      </a:r>
                      <a:r>
                        <a:rPr kumimoji="0" lang="en-US" sz="1600" b="0" i="0" u="none" strike="noStrike" cap="none" normalizeH="0" baseline="0" smtClean="0">
                          <a:ln>
                            <a:noFill/>
                          </a:ln>
                          <a:solidFill>
                            <a:schemeClr val="tx1"/>
                          </a:solidFill>
                          <a:effectLst/>
                          <a:latin typeface="Times New Roman" pitchFamily="18" charset="0"/>
                        </a:rPr>
                        <a:t>CRT</a:t>
                      </a:r>
                      <a:endParaRPr kumimoji="0" lang="ru-RU"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Все элементы конструкции неподвижны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Стационарный проектор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Пакет жидкокристаллических просветных экранов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4213">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Инфракрасные лазеры с пересекающимися лучами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Флуоресцирующее стекло на редкоземельных элементах</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Пары рубидия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Стационарный проектор с выходом на оптоволокно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«Вокселы», засвечиваемые через оптоволокно</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Матрица светодиодов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Трехмерная матрица светодиодов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94838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Технологии вещания. </a:t>
            </a:r>
            <a:r>
              <a:rPr lang="ru-RU" dirty="0" smtClean="0"/>
              <a:t>Интернет </a:t>
            </a:r>
            <a:r>
              <a:rPr lang="ru-RU" dirty="0"/>
              <a:t>телевидение</a:t>
            </a:r>
          </a:p>
        </p:txBody>
      </p:sp>
      <p:sp>
        <p:nvSpPr>
          <p:cNvPr id="3" name="Объект 2"/>
          <p:cNvSpPr>
            <a:spLocks noGrp="1"/>
          </p:cNvSpPr>
          <p:nvPr>
            <p:ph idx="1"/>
          </p:nvPr>
        </p:nvSpPr>
        <p:spPr/>
        <p:txBody>
          <a:bodyPr/>
          <a:lstStyle/>
          <a:p>
            <a:r>
              <a:rPr lang="ru-RU" dirty="0"/>
              <a:t>Распространение широкополосного доступа к сети интернет позволило осуществлять цифровую дистрибуцию контента цифрового телевидения напрямую конечным пользователям. Скорость, обеспечиваемая с начала 2010-х годов большинством провайдеров, обеспечивает бесперебойное вещание как в стандартном качестве, так и с высокой чёткостью. При этом полноценный просмотр телепрограмм возможен как по традиционным сетям, так и по беспроводным интернет-протоколам. В отличие от эфирного, кабельного и спутникового телевидения, передающих свои программы строго по расписанию, интернет-телевидение даёт возможность произвольного выбора передач, независимо от сетки вещания в удобное для пользователей время. Кроме того, глобальный охват «всемирной паутины» даёт практически неограниченную территорию распространения контента. В результате телепрограмма, распространяемая через интернет, может быть просмотрена в любой точке земного шара, где есть доступ к сети.</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3743" y="90660"/>
            <a:ext cx="2423160" cy="1514475"/>
          </a:xfrm>
          <a:prstGeom prst="rect">
            <a:avLst/>
          </a:prstGeom>
        </p:spPr>
      </p:pic>
    </p:spTree>
    <p:extLst>
      <p:ext uri="{BB962C8B-B14F-4D97-AF65-F5344CB8AC3E}">
        <p14:creationId xmlns:p14="http://schemas.microsoft.com/office/powerpoint/2010/main" val="10251405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ru-RU" sz="2400" b="1">
                <a:latin typeface="Times New Roman" pitchFamily="18" charset="0"/>
              </a:rPr>
              <a:t>ВОЛЮМЕТРИЧЕСКИЕ ДИСПЛЕИ</a:t>
            </a:r>
          </a:p>
        </p:txBody>
      </p:sp>
      <p:sp>
        <p:nvSpPr>
          <p:cNvPr id="20483" name="Rectangle 3"/>
          <p:cNvSpPr>
            <a:spLocks noGrp="1" noChangeArrowheads="1"/>
          </p:cNvSpPr>
          <p:nvPr>
            <p:ph type="body" sz="half" idx="2"/>
          </p:nvPr>
        </p:nvSpPr>
        <p:spPr>
          <a:xfrm>
            <a:off x="6865939" y="426720"/>
            <a:ext cx="4427537" cy="6016625"/>
          </a:xfrm>
        </p:spPr>
        <p:txBody>
          <a:bodyPr>
            <a:normAutofit fontScale="92500" lnSpcReduction="10000"/>
          </a:bodyPr>
          <a:lstStyle/>
          <a:p>
            <a:pPr>
              <a:buFontTx/>
              <a:buNone/>
            </a:pPr>
            <a:r>
              <a:rPr lang="ru-RU" sz="1600" b="1" dirty="0">
                <a:latin typeface="Times New Roman" pitchFamily="18" charset="0"/>
              </a:rPr>
              <a:t>ПЛЮСЫ</a:t>
            </a:r>
          </a:p>
          <a:p>
            <a:pPr>
              <a:buClr>
                <a:schemeClr val="tx1"/>
              </a:buClr>
              <a:buFont typeface="Wingdings" pitchFamily="2" charset="2"/>
              <a:buNone/>
            </a:pPr>
            <a:r>
              <a:rPr lang="ru-RU" sz="1600" dirty="0">
                <a:latin typeface="Times New Roman" pitchFamily="18" charset="0"/>
              </a:rPr>
              <a:t>Истинно объемное изображение, </a:t>
            </a:r>
          </a:p>
          <a:p>
            <a:pPr>
              <a:buClr>
                <a:schemeClr val="tx1"/>
              </a:buClr>
              <a:buFont typeface="Wingdings" pitchFamily="2" charset="2"/>
              <a:buNone/>
            </a:pPr>
            <a:r>
              <a:rPr lang="ru-RU" sz="1600" dirty="0">
                <a:latin typeface="Times New Roman" pitchFamily="18" charset="0"/>
              </a:rPr>
              <a:t>обеспечивающее естественную связь между</a:t>
            </a:r>
          </a:p>
          <a:p>
            <a:pPr>
              <a:buClr>
                <a:schemeClr val="tx1"/>
              </a:buClr>
              <a:buFont typeface="Wingdings" pitchFamily="2" charset="2"/>
              <a:buNone/>
            </a:pPr>
            <a:r>
              <a:rPr lang="ru-RU" sz="1600" dirty="0">
                <a:latin typeface="Times New Roman" pitchFamily="18" charset="0"/>
              </a:rPr>
              <a:t>конвергенцией и аккомодацией, динамический</a:t>
            </a:r>
          </a:p>
          <a:p>
            <a:pPr>
              <a:buClr>
                <a:schemeClr val="tx1"/>
              </a:buClr>
              <a:buFont typeface="Wingdings" pitchFamily="2" charset="2"/>
              <a:buNone/>
            </a:pPr>
            <a:r>
              <a:rPr lang="ru-RU" sz="1600" dirty="0">
                <a:latin typeface="Times New Roman" pitchFamily="18" charset="0"/>
              </a:rPr>
              <a:t>параллакс и другие пространственные эффекты. </a:t>
            </a:r>
          </a:p>
          <a:p>
            <a:pPr>
              <a:buClr>
                <a:schemeClr val="tx1"/>
              </a:buClr>
              <a:buFont typeface="Wingdings" pitchFamily="2" charset="2"/>
              <a:buNone/>
            </a:pPr>
            <a:r>
              <a:rPr lang="ru-RU" sz="1600" dirty="0">
                <a:latin typeface="Times New Roman" pitchFamily="18" charset="0"/>
              </a:rPr>
              <a:t>Большой угол обзора, вплоть до 360 градусов</a:t>
            </a:r>
          </a:p>
          <a:p>
            <a:pPr>
              <a:buClr>
                <a:schemeClr val="tx1"/>
              </a:buClr>
              <a:buFont typeface="Wingdings" pitchFamily="2" charset="2"/>
              <a:buNone/>
            </a:pPr>
            <a:r>
              <a:rPr lang="ru-RU" sz="1600" dirty="0">
                <a:latin typeface="Times New Roman" pitchFamily="18" charset="0"/>
              </a:rPr>
              <a:t>по горизонтали и 270 градусов по вертикали.</a:t>
            </a:r>
            <a:endParaRPr lang="ru-RU" sz="1600" b="1" dirty="0">
              <a:latin typeface="Times New Roman" pitchFamily="18" charset="0"/>
            </a:endParaRPr>
          </a:p>
          <a:p>
            <a:pPr>
              <a:buFontTx/>
              <a:buNone/>
            </a:pPr>
            <a:r>
              <a:rPr lang="ru-RU" sz="1600" b="1" dirty="0">
                <a:latin typeface="Times New Roman" pitchFamily="18" charset="0"/>
              </a:rPr>
              <a:t>   </a:t>
            </a:r>
          </a:p>
          <a:p>
            <a:pPr>
              <a:buFontTx/>
              <a:buNone/>
            </a:pPr>
            <a:r>
              <a:rPr lang="ru-RU" sz="1600" b="1" dirty="0">
                <a:latin typeface="Times New Roman" pitchFamily="18" charset="0"/>
              </a:rPr>
              <a:t>МИНУСЫ</a:t>
            </a:r>
          </a:p>
          <a:p>
            <a:pPr>
              <a:buClr>
                <a:schemeClr val="tx1"/>
              </a:buClr>
              <a:buFont typeface="Wingdings" pitchFamily="2" charset="2"/>
              <a:buNone/>
            </a:pPr>
            <a:r>
              <a:rPr lang="ru-RU" sz="1600" dirty="0">
                <a:latin typeface="Times New Roman" pitchFamily="18" charset="0"/>
              </a:rPr>
              <a:t>Объем воспроизведения закрыт физически,</a:t>
            </a:r>
          </a:p>
          <a:p>
            <a:pPr>
              <a:buClr>
                <a:schemeClr val="tx1"/>
              </a:buClr>
              <a:buFont typeface="Wingdings" pitchFamily="2" charset="2"/>
              <a:buNone/>
            </a:pPr>
            <a:r>
              <a:rPr lang="ru-RU" sz="1600" dirty="0">
                <a:latin typeface="Times New Roman" pitchFamily="18" charset="0"/>
              </a:rPr>
              <a:t>невозможно совмещение с реальными</a:t>
            </a:r>
          </a:p>
          <a:p>
            <a:pPr>
              <a:buClr>
                <a:schemeClr val="tx1"/>
              </a:buClr>
              <a:buFont typeface="Wingdings" pitchFamily="2" charset="2"/>
              <a:buNone/>
            </a:pPr>
            <a:r>
              <a:rPr lang="ru-RU" sz="1600" dirty="0">
                <a:latin typeface="Times New Roman" pitchFamily="18" charset="0"/>
              </a:rPr>
              <a:t>объектами.</a:t>
            </a:r>
          </a:p>
          <a:p>
            <a:pPr>
              <a:buClr>
                <a:schemeClr val="tx1"/>
              </a:buClr>
              <a:buFont typeface="Wingdings" pitchFamily="2" charset="2"/>
              <a:buNone/>
            </a:pPr>
            <a:r>
              <a:rPr lang="ru-RU" sz="1600" dirty="0">
                <a:latin typeface="Times New Roman" pitchFamily="18" charset="0"/>
              </a:rPr>
              <a:t>Требуется очень большая скорость потока</a:t>
            </a:r>
          </a:p>
          <a:p>
            <a:pPr>
              <a:buClr>
                <a:schemeClr val="tx1"/>
              </a:buClr>
              <a:buFont typeface="Wingdings" pitchFamily="2" charset="2"/>
              <a:buNone/>
            </a:pPr>
            <a:r>
              <a:rPr lang="ru-RU" sz="1600" dirty="0">
                <a:latin typeface="Times New Roman" pitchFamily="18" charset="0"/>
              </a:rPr>
              <a:t>данных. </a:t>
            </a:r>
          </a:p>
          <a:p>
            <a:pPr>
              <a:buClr>
                <a:schemeClr val="tx1"/>
              </a:buClr>
              <a:buFont typeface="Wingdings" pitchFamily="2" charset="2"/>
              <a:buNone/>
            </a:pPr>
            <a:r>
              <a:rPr lang="ru-RU" sz="1600" dirty="0">
                <a:latin typeface="Times New Roman" pitchFamily="18" charset="0"/>
              </a:rPr>
              <a:t>Очень высокая стоимость, десятки…сотни</a:t>
            </a:r>
          </a:p>
          <a:p>
            <a:pPr>
              <a:buClr>
                <a:schemeClr val="tx1"/>
              </a:buClr>
              <a:buFont typeface="Wingdings" pitchFamily="2" charset="2"/>
              <a:buNone/>
            </a:pPr>
            <a:r>
              <a:rPr lang="ru-RU" sz="1600" dirty="0">
                <a:latin typeface="Times New Roman" pitchFamily="18" charset="0"/>
              </a:rPr>
              <a:t>тысяч долларов</a:t>
            </a:r>
          </a:p>
          <a:p>
            <a:pPr>
              <a:buFontTx/>
              <a:buNone/>
            </a:pPr>
            <a:endParaRPr lang="ru-RU" sz="1600" dirty="0"/>
          </a:p>
        </p:txBody>
      </p:sp>
      <p:pic>
        <p:nvPicPr>
          <p:cNvPr id="20484" name="Picture 4" descr="1"/>
          <p:cNvPicPr>
            <a:picLocks noGrp="1" noChangeAspect="1" noChangeArrowheads="1"/>
          </p:cNvPicPr>
          <p:nvPr>
            <p:ph type="clipArt" sz="half" idx="1"/>
          </p:nvPr>
        </p:nvPicPr>
        <p:blipFill>
          <a:blip r:embed="rId2" cstate="print"/>
          <a:srcRect/>
          <a:stretch>
            <a:fillRect/>
          </a:stretch>
        </p:blipFill>
        <p:spPr>
          <a:xfrm>
            <a:off x="1847850" y="3213100"/>
            <a:ext cx="3810000" cy="1466850"/>
          </a:xfrm>
        </p:spPr>
      </p:pic>
      <p:sp>
        <p:nvSpPr>
          <p:cNvPr id="20485" name="Text Box 5"/>
          <p:cNvSpPr txBox="1">
            <a:spLocks noChangeArrowheads="1"/>
          </p:cNvSpPr>
          <p:nvPr/>
        </p:nvSpPr>
        <p:spPr bwMode="auto">
          <a:xfrm>
            <a:off x="3216276" y="1989138"/>
            <a:ext cx="1520825" cy="641350"/>
          </a:xfrm>
          <a:prstGeom prst="rect">
            <a:avLst/>
          </a:prstGeom>
          <a:noFill/>
          <a:ln w="9525">
            <a:noFill/>
            <a:miter lim="800000"/>
            <a:headEnd/>
            <a:tailEnd/>
          </a:ln>
          <a:effectLst/>
        </p:spPr>
        <p:txBody>
          <a:bodyPr wrap="none">
            <a:spAutoFit/>
          </a:bodyPr>
          <a:lstStyle/>
          <a:p>
            <a:r>
              <a:rPr lang="ru-RU" sz="2000" b="1">
                <a:latin typeface="Times New Roman" pitchFamily="18" charset="0"/>
              </a:rPr>
              <a:t>ПРИНЦИП</a:t>
            </a:r>
          </a:p>
          <a:p>
            <a:endParaRPr lang="ru-RU" sz="1600">
              <a:latin typeface="Times New Roman" pitchFamily="18" charset="0"/>
            </a:endParaRPr>
          </a:p>
        </p:txBody>
      </p:sp>
    </p:spTree>
    <p:extLst>
      <p:ext uri="{BB962C8B-B14F-4D97-AF65-F5344CB8AC3E}">
        <p14:creationId xmlns:p14="http://schemas.microsoft.com/office/powerpoint/2010/main" val="42344862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sz="2400" b="1">
                <a:latin typeface="Times New Roman" pitchFamily="18" charset="0"/>
              </a:rPr>
              <a:t>ВОЛЮМЕТРИЧЕСКИЙ ДИСПЛЕЙ </a:t>
            </a:r>
            <a:r>
              <a:rPr lang="en-US" sz="2400" b="1">
                <a:latin typeface="Times New Roman" pitchFamily="18" charset="0"/>
              </a:rPr>
              <a:t>Z20|20</a:t>
            </a:r>
            <a:endParaRPr lang="ru-RU" sz="2400" b="1">
              <a:latin typeface="Times New Roman" pitchFamily="18" charset="0"/>
            </a:endParaRPr>
          </a:p>
        </p:txBody>
      </p:sp>
      <p:pic>
        <p:nvPicPr>
          <p:cNvPr id="21507" name="Picture 3"/>
          <p:cNvPicPr>
            <a:picLocks noGrp="1" noChangeAspect="1" noChangeArrowheads="1"/>
          </p:cNvPicPr>
          <p:nvPr>
            <p:ph sz="quarter" idx="1"/>
          </p:nvPr>
        </p:nvPicPr>
        <p:blipFill>
          <a:blip r:embed="rId2" cstate="print"/>
          <a:srcRect r="48982"/>
          <a:stretch>
            <a:fillRect/>
          </a:stretch>
        </p:blipFill>
        <p:spPr>
          <a:xfrm>
            <a:off x="1981200" y="1733550"/>
            <a:ext cx="2749550" cy="1912938"/>
          </a:xfrm>
          <a:noFill/>
          <a:ln/>
        </p:spPr>
      </p:pic>
      <p:sp>
        <p:nvSpPr>
          <p:cNvPr id="21508" name="Rectangle 4"/>
          <p:cNvSpPr>
            <a:spLocks noGrp="1" noChangeArrowheads="1"/>
          </p:cNvSpPr>
          <p:nvPr>
            <p:ph type="body" sz="half" idx="3"/>
          </p:nvPr>
        </p:nvSpPr>
        <p:spPr>
          <a:xfrm>
            <a:off x="7199312" y="285116"/>
            <a:ext cx="4383088" cy="6074568"/>
          </a:xfrm>
        </p:spPr>
        <p:txBody>
          <a:bodyPr>
            <a:normAutofit fontScale="92500" lnSpcReduction="10000"/>
          </a:bodyPr>
          <a:lstStyle/>
          <a:p>
            <a:pPr>
              <a:lnSpc>
                <a:spcPct val="90000"/>
              </a:lnSpc>
              <a:buFontTx/>
              <a:buNone/>
            </a:pPr>
            <a:r>
              <a:rPr lang="ru-RU" sz="1600" b="1" dirty="0">
                <a:latin typeface="Times New Roman" pitchFamily="18" charset="0"/>
              </a:rPr>
              <a:t>Производитель  </a:t>
            </a:r>
            <a:r>
              <a:rPr lang="en-US" sz="1600" dirty="0">
                <a:latin typeface="Times New Roman" pitchFamily="18" charset="0"/>
              </a:rPr>
              <a:t>VIZTA 3D</a:t>
            </a:r>
            <a:endParaRPr lang="ru-RU" sz="1600" dirty="0">
              <a:latin typeface="Times New Roman" pitchFamily="18" charset="0"/>
            </a:endParaRPr>
          </a:p>
          <a:p>
            <a:pPr>
              <a:lnSpc>
                <a:spcPct val="90000"/>
              </a:lnSpc>
              <a:buFontTx/>
              <a:buNone/>
            </a:pPr>
            <a:r>
              <a:rPr lang="ru-RU" sz="1600" b="1" dirty="0">
                <a:latin typeface="Times New Roman" pitchFamily="18" charset="0"/>
              </a:rPr>
              <a:t>Технические характеристики</a:t>
            </a:r>
          </a:p>
          <a:p>
            <a:pPr>
              <a:lnSpc>
                <a:spcPct val="90000"/>
              </a:lnSpc>
              <a:buFontTx/>
              <a:buNone/>
            </a:pPr>
            <a:r>
              <a:rPr lang="ru-RU" sz="1600" i="1" dirty="0">
                <a:latin typeface="Times New Roman" pitchFamily="18" charset="0"/>
              </a:rPr>
              <a:t>Размеры экрана</a:t>
            </a:r>
            <a:r>
              <a:rPr lang="ru-RU" sz="1600" dirty="0">
                <a:latin typeface="Times New Roman" pitchFamily="18" charset="0"/>
              </a:rPr>
              <a:t> –                    21 дюйм</a:t>
            </a:r>
          </a:p>
          <a:p>
            <a:pPr>
              <a:lnSpc>
                <a:spcPct val="90000"/>
              </a:lnSpc>
              <a:buFontTx/>
              <a:buNone/>
            </a:pPr>
            <a:r>
              <a:rPr lang="ru-RU" sz="1600" i="1" dirty="0">
                <a:latin typeface="Times New Roman" pitchFamily="18" charset="0"/>
              </a:rPr>
              <a:t>Разрешение</a:t>
            </a:r>
            <a:r>
              <a:rPr lang="ru-RU" sz="1600" dirty="0">
                <a:latin typeface="Times New Roman" pitchFamily="18" charset="0"/>
              </a:rPr>
              <a:t> –                           1024</a:t>
            </a:r>
            <a:r>
              <a:rPr lang="en-US" sz="1600" dirty="0">
                <a:latin typeface="Times New Roman" pitchFamily="18" charset="0"/>
              </a:rPr>
              <a:t>x</a:t>
            </a:r>
            <a:r>
              <a:rPr lang="ru-RU" sz="1600" dirty="0">
                <a:latin typeface="Times New Roman" pitchFamily="18" charset="0"/>
              </a:rPr>
              <a:t>748</a:t>
            </a:r>
            <a:r>
              <a:rPr lang="en-US" sz="1600" dirty="0">
                <a:latin typeface="Times New Roman" pitchFamily="18" charset="0"/>
              </a:rPr>
              <a:t>x</a:t>
            </a:r>
            <a:r>
              <a:rPr lang="ru-RU" sz="1600" dirty="0">
                <a:latin typeface="Times New Roman" pitchFamily="18" charset="0"/>
              </a:rPr>
              <a:t>20</a:t>
            </a:r>
          </a:p>
          <a:p>
            <a:pPr>
              <a:lnSpc>
                <a:spcPct val="90000"/>
              </a:lnSpc>
              <a:buFontTx/>
              <a:buNone/>
            </a:pPr>
            <a:r>
              <a:rPr lang="ru-RU" sz="1600" i="1" dirty="0">
                <a:latin typeface="Times New Roman" pitchFamily="18" charset="0"/>
              </a:rPr>
              <a:t>Изображение –                       </a:t>
            </a:r>
            <a:r>
              <a:rPr lang="ru-RU" sz="1600" dirty="0">
                <a:latin typeface="Times New Roman" pitchFamily="18" charset="0"/>
              </a:rPr>
              <a:t>15,3 млн. </a:t>
            </a:r>
            <a:r>
              <a:rPr lang="ru-RU" sz="1600" dirty="0" err="1">
                <a:latin typeface="Times New Roman" pitchFamily="18" charset="0"/>
              </a:rPr>
              <a:t>вокселей</a:t>
            </a:r>
            <a:endParaRPr lang="ru-RU" sz="1600" dirty="0">
              <a:latin typeface="Times New Roman" pitchFamily="18" charset="0"/>
            </a:endParaRPr>
          </a:p>
          <a:p>
            <a:pPr>
              <a:lnSpc>
                <a:spcPct val="90000"/>
              </a:lnSpc>
              <a:buFontTx/>
              <a:buNone/>
            </a:pPr>
            <a:r>
              <a:rPr lang="ru-RU" sz="1600" i="1" dirty="0">
                <a:latin typeface="Times New Roman" pitchFamily="18" charset="0"/>
              </a:rPr>
              <a:t>Глубина цвета</a:t>
            </a:r>
            <a:r>
              <a:rPr lang="ru-RU" sz="1600" dirty="0">
                <a:latin typeface="Times New Roman" pitchFamily="18" charset="0"/>
              </a:rPr>
              <a:t> –                     15 бит</a:t>
            </a:r>
          </a:p>
          <a:p>
            <a:pPr>
              <a:lnSpc>
                <a:spcPct val="90000"/>
              </a:lnSpc>
              <a:buFontTx/>
              <a:buNone/>
            </a:pPr>
            <a:r>
              <a:rPr lang="ru-RU" sz="1600" i="1" dirty="0">
                <a:latin typeface="Times New Roman" pitchFamily="18" charset="0"/>
              </a:rPr>
              <a:t>Угол обзора (гор./</a:t>
            </a:r>
            <a:r>
              <a:rPr lang="ru-RU" sz="1600" i="1" dirty="0" err="1">
                <a:latin typeface="Times New Roman" pitchFamily="18" charset="0"/>
              </a:rPr>
              <a:t>верт</a:t>
            </a:r>
            <a:r>
              <a:rPr lang="ru-RU" sz="1600" i="1" dirty="0">
                <a:latin typeface="Times New Roman" pitchFamily="18" charset="0"/>
              </a:rPr>
              <a:t>)</a:t>
            </a:r>
            <a:r>
              <a:rPr lang="ru-RU" sz="1600" dirty="0">
                <a:latin typeface="Times New Roman" pitchFamily="18" charset="0"/>
              </a:rPr>
              <a:t> –      нет данных</a:t>
            </a:r>
          </a:p>
          <a:p>
            <a:pPr>
              <a:lnSpc>
                <a:spcPct val="90000"/>
              </a:lnSpc>
              <a:buFontTx/>
              <a:buNone/>
            </a:pPr>
            <a:r>
              <a:rPr lang="ru-RU" sz="1600" i="1" dirty="0">
                <a:latin typeface="Times New Roman" pitchFamily="18" charset="0"/>
              </a:rPr>
              <a:t>Среда функционирования</a:t>
            </a:r>
            <a:r>
              <a:rPr lang="ru-RU" sz="1600" dirty="0">
                <a:latin typeface="Times New Roman" pitchFamily="18" charset="0"/>
              </a:rPr>
              <a:t> – </a:t>
            </a:r>
            <a:r>
              <a:rPr lang="en-US" sz="1600" dirty="0">
                <a:latin typeface="Times New Roman" pitchFamily="18" charset="0"/>
              </a:rPr>
              <a:t>Windows NT/2000</a:t>
            </a:r>
          </a:p>
          <a:p>
            <a:pPr>
              <a:lnSpc>
                <a:spcPct val="90000"/>
              </a:lnSpc>
              <a:buFontTx/>
              <a:buNone/>
            </a:pPr>
            <a:endParaRPr lang="en-US" sz="1600" dirty="0">
              <a:latin typeface="Times New Roman" pitchFamily="18" charset="0"/>
            </a:endParaRPr>
          </a:p>
          <a:p>
            <a:pPr>
              <a:lnSpc>
                <a:spcPct val="90000"/>
              </a:lnSpc>
              <a:buFontTx/>
              <a:buNone/>
            </a:pPr>
            <a:r>
              <a:rPr lang="ru-RU" sz="1600" b="1" dirty="0">
                <a:latin typeface="Times New Roman" pitchFamily="18" charset="0"/>
              </a:rPr>
              <a:t>Особенности</a:t>
            </a:r>
          </a:p>
          <a:p>
            <a:pPr>
              <a:lnSpc>
                <a:spcPct val="90000"/>
              </a:lnSpc>
              <a:buFontTx/>
              <a:buNone/>
            </a:pPr>
            <a:r>
              <a:rPr lang="ru-RU" sz="1600" dirty="0">
                <a:latin typeface="Times New Roman" pitchFamily="18" charset="0"/>
              </a:rPr>
              <a:t>В основе функционирования – технология </a:t>
            </a:r>
          </a:p>
          <a:p>
            <a:pPr>
              <a:lnSpc>
                <a:spcPct val="90000"/>
              </a:lnSpc>
              <a:buFontTx/>
              <a:buNone/>
            </a:pPr>
            <a:r>
              <a:rPr lang="en-US" sz="1600" dirty="0" err="1">
                <a:latin typeface="Times New Roman" pitchFamily="18" charset="0"/>
              </a:rPr>
              <a:t>DepthCube</a:t>
            </a:r>
            <a:r>
              <a:rPr lang="ru-RU" sz="1600" dirty="0">
                <a:latin typeface="Times New Roman" pitchFamily="18" charset="0"/>
              </a:rPr>
              <a:t>  (множество ЖК экранов). В данной</a:t>
            </a:r>
          </a:p>
          <a:p>
            <a:pPr>
              <a:lnSpc>
                <a:spcPct val="90000"/>
              </a:lnSpc>
              <a:buFontTx/>
              <a:buNone/>
            </a:pPr>
            <a:r>
              <a:rPr lang="ru-RU" sz="1600" dirty="0">
                <a:latin typeface="Times New Roman" pitchFamily="18" charset="0"/>
              </a:rPr>
              <a:t>модели 20 экранов.</a:t>
            </a:r>
          </a:p>
          <a:p>
            <a:pPr>
              <a:lnSpc>
                <a:spcPct val="90000"/>
              </a:lnSpc>
              <a:buFontTx/>
              <a:buNone/>
            </a:pPr>
            <a:r>
              <a:rPr lang="ru-RU" sz="1600" dirty="0">
                <a:latin typeface="Times New Roman" pitchFamily="18" charset="0"/>
              </a:rPr>
              <a:t>Возможность обрабатывать трехмерные</a:t>
            </a:r>
          </a:p>
          <a:p>
            <a:pPr>
              <a:lnSpc>
                <a:spcPct val="90000"/>
              </a:lnSpc>
              <a:buFontTx/>
              <a:buNone/>
            </a:pPr>
            <a:r>
              <a:rPr lang="ru-RU" sz="1600" dirty="0">
                <a:latin typeface="Times New Roman" pitchFamily="18" charset="0"/>
              </a:rPr>
              <a:t>изображения с интерактивностью реального</a:t>
            </a:r>
          </a:p>
          <a:p>
            <a:pPr>
              <a:lnSpc>
                <a:spcPct val="90000"/>
              </a:lnSpc>
              <a:buFontTx/>
              <a:buNone/>
            </a:pPr>
            <a:r>
              <a:rPr lang="ru-RU" sz="1600" dirty="0">
                <a:latin typeface="Times New Roman" pitchFamily="18" charset="0"/>
              </a:rPr>
              <a:t>времени посредством использования</a:t>
            </a:r>
          </a:p>
          <a:p>
            <a:pPr>
              <a:lnSpc>
                <a:spcPct val="90000"/>
              </a:lnSpc>
              <a:buFontTx/>
              <a:buNone/>
            </a:pPr>
            <a:r>
              <a:rPr lang="ru-RU" sz="1600" dirty="0">
                <a:latin typeface="Times New Roman" pitchFamily="18" charset="0"/>
              </a:rPr>
              <a:t>стандартных графических аппаратных средств.</a:t>
            </a:r>
          </a:p>
        </p:txBody>
      </p:sp>
      <p:pic>
        <p:nvPicPr>
          <p:cNvPr id="21509" name="Picture 5"/>
          <p:cNvPicPr>
            <a:picLocks noGrp="1" noChangeAspect="1" noChangeArrowheads="1"/>
          </p:cNvPicPr>
          <p:nvPr>
            <p:ph sz="quarter" idx="2"/>
          </p:nvPr>
        </p:nvPicPr>
        <p:blipFill>
          <a:blip r:embed="rId3" cstate="print"/>
          <a:srcRect/>
          <a:stretch>
            <a:fillRect/>
          </a:stretch>
        </p:blipFill>
        <p:spPr>
          <a:xfrm>
            <a:off x="2062164" y="3865563"/>
            <a:ext cx="2795587" cy="2178050"/>
          </a:xfrm>
          <a:noFill/>
          <a:ln/>
        </p:spPr>
      </p:pic>
    </p:spTree>
    <p:extLst>
      <p:ext uri="{BB962C8B-B14F-4D97-AF65-F5344CB8AC3E}">
        <p14:creationId xmlns:p14="http://schemas.microsoft.com/office/powerpoint/2010/main" val="247442194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ru-RU" sz="2400" b="1">
                <a:latin typeface="Times New Roman" pitchFamily="18" charset="0"/>
              </a:rPr>
              <a:t>ВОЛЮМЕТРИЧЕСКИЙ ДИСПЛЕЙ </a:t>
            </a:r>
            <a:r>
              <a:rPr lang="en-US" sz="2400" b="1">
                <a:latin typeface="Times New Roman" pitchFamily="18" charset="0"/>
              </a:rPr>
              <a:t>PERSPECTA</a:t>
            </a:r>
            <a:endParaRPr lang="ru-RU" sz="2400" b="1">
              <a:latin typeface="Times New Roman" pitchFamily="18" charset="0"/>
            </a:endParaRPr>
          </a:p>
        </p:txBody>
      </p:sp>
      <p:sp>
        <p:nvSpPr>
          <p:cNvPr id="22531" name="Rectangle 3"/>
          <p:cNvSpPr>
            <a:spLocks noGrp="1" noChangeArrowheads="1"/>
          </p:cNvSpPr>
          <p:nvPr>
            <p:ph type="body" sz="half" idx="2"/>
          </p:nvPr>
        </p:nvSpPr>
        <p:spPr>
          <a:xfrm>
            <a:off x="7463155" y="325756"/>
            <a:ext cx="6038850" cy="6394451"/>
          </a:xfrm>
        </p:spPr>
        <p:txBody>
          <a:bodyPr>
            <a:normAutofit fontScale="92500" lnSpcReduction="20000"/>
          </a:bodyPr>
          <a:lstStyle/>
          <a:p>
            <a:pPr>
              <a:lnSpc>
                <a:spcPct val="70000"/>
              </a:lnSpc>
              <a:buFontTx/>
              <a:buNone/>
            </a:pPr>
            <a:r>
              <a:rPr lang="ru-RU" sz="1600" b="1" dirty="0">
                <a:latin typeface="Times New Roman" pitchFamily="18" charset="0"/>
              </a:rPr>
              <a:t>Производитель  </a:t>
            </a:r>
            <a:r>
              <a:rPr lang="en-US" sz="1600" dirty="0">
                <a:latin typeface="Times New Roman" pitchFamily="18" charset="0"/>
              </a:rPr>
              <a:t>Actually Systems</a:t>
            </a:r>
            <a:endParaRPr lang="ru-RU" sz="1600" dirty="0">
              <a:latin typeface="Times New Roman" pitchFamily="18" charset="0"/>
            </a:endParaRPr>
          </a:p>
          <a:p>
            <a:pPr>
              <a:lnSpc>
                <a:spcPct val="70000"/>
              </a:lnSpc>
              <a:buFontTx/>
              <a:buNone/>
            </a:pPr>
            <a:endParaRPr lang="ru-RU" sz="1600" b="1" dirty="0">
              <a:latin typeface="Times New Roman" pitchFamily="18" charset="0"/>
            </a:endParaRPr>
          </a:p>
          <a:p>
            <a:pPr>
              <a:lnSpc>
                <a:spcPct val="70000"/>
              </a:lnSpc>
              <a:buFontTx/>
              <a:buNone/>
            </a:pPr>
            <a:r>
              <a:rPr lang="ru-RU" sz="1600" b="1" dirty="0">
                <a:latin typeface="Times New Roman" pitchFamily="18" charset="0"/>
              </a:rPr>
              <a:t>Технические характеристики</a:t>
            </a:r>
          </a:p>
          <a:p>
            <a:pPr>
              <a:lnSpc>
                <a:spcPct val="70000"/>
              </a:lnSpc>
              <a:buFontTx/>
              <a:buNone/>
            </a:pPr>
            <a:r>
              <a:rPr lang="ru-RU" sz="1600" i="1" dirty="0">
                <a:latin typeface="Times New Roman" pitchFamily="18" charset="0"/>
              </a:rPr>
              <a:t>Размеры экрана</a:t>
            </a:r>
            <a:r>
              <a:rPr lang="ru-RU" sz="1600" dirty="0">
                <a:latin typeface="Times New Roman" pitchFamily="18" charset="0"/>
              </a:rPr>
              <a:t> – 2</a:t>
            </a:r>
            <a:r>
              <a:rPr lang="en-US" sz="1600" dirty="0">
                <a:latin typeface="Times New Roman" pitchFamily="18" charset="0"/>
              </a:rPr>
              <a:t>0</a:t>
            </a:r>
            <a:r>
              <a:rPr lang="ru-RU" sz="1600" dirty="0">
                <a:latin typeface="Times New Roman" pitchFamily="18" charset="0"/>
              </a:rPr>
              <a:t> дюйм</a:t>
            </a:r>
            <a:r>
              <a:rPr lang="en-US" sz="1600" dirty="0">
                <a:latin typeface="Times New Roman" pitchFamily="18" charset="0"/>
              </a:rPr>
              <a:t> (</a:t>
            </a:r>
            <a:r>
              <a:rPr lang="ru-RU" sz="1600" dirty="0">
                <a:latin typeface="Times New Roman" pitchFamily="18" charset="0"/>
              </a:rPr>
              <a:t>диаметр купола)</a:t>
            </a:r>
          </a:p>
          <a:p>
            <a:pPr>
              <a:lnSpc>
                <a:spcPct val="70000"/>
              </a:lnSpc>
              <a:buFontTx/>
              <a:buNone/>
            </a:pPr>
            <a:r>
              <a:rPr lang="ru-RU" sz="1600" i="1" dirty="0">
                <a:latin typeface="Times New Roman" pitchFamily="18" charset="0"/>
              </a:rPr>
              <a:t>Разрешение</a:t>
            </a:r>
            <a:r>
              <a:rPr lang="ru-RU" sz="1600" dirty="0">
                <a:latin typeface="Times New Roman" pitchFamily="18" charset="0"/>
              </a:rPr>
              <a:t> – 768</a:t>
            </a:r>
            <a:r>
              <a:rPr lang="en-US" sz="1600" dirty="0">
                <a:latin typeface="Times New Roman" pitchFamily="18" charset="0"/>
              </a:rPr>
              <a:t>x</a:t>
            </a:r>
            <a:r>
              <a:rPr lang="ru-RU" sz="1600" dirty="0">
                <a:latin typeface="Times New Roman" pitchFamily="18" charset="0"/>
              </a:rPr>
              <a:t>768</a:t>
            </a:r>
            <a:r>
              <a:rPr lang="en-US" sz="1600" dirty="0">
                <a:latin typeface="Times New Roman" pitchFamily="18" charset="0"/>
              </a:rPr>
              <a:t>x</a:t>
            </a:r>
            <a:r>
              <a:rPr lang="ru-RU" sz="1600" dirty="0">
                <a:latin typeface="Times New Roman" pitchFamily="18" charset="0"/>
              </a:rPr>
              <a:t>198</a:t>
            </a:r>
          </a:p>
          <a:p>
            <a:pPr>
              <a:lnSpc>
                <a:spcPct val="70000"/>
              </a:lnSpc>
              <a:buFontTx/>
              <a:buNone/>
            </a:pPr>
            <a:r>
              <a:rPr lang="ru-RU" sz="1600" i="1" dirty="0">
                <a:latin typeface="Times New Roman" pitchFamily="18" charset="0"/>
              </a:rPr>
              <a:t>Изображение – </a:t>
            </a:r>
            <a:r>
              <a:rPr lang="en-US" sz="1600" dirty="0">
                <a:latin typeface="Times New Roman" pitchFamily="18" charset="0"/>
              </a:rPr>
              <a:t>~</a:t>
            </a:r>
            <a:r>
              <a:rPr lang="ru-RU" sz="1600" dirty="0">
                <a:latin typeface="Times New Roman" pitchFamily="18" charset="0"/>
              </a:rPr>
              <a:t> 100 млн. </a:t>
            </a:r>
            <a:r>
              <a:rPr lang="ru-RU" sz="1600" dirty="0" err="1">
                <a:latin typeface="Times New Roman" pitchFamily="18" charset="0"/>
              </a:rPr>
              <a:t>вокселей</a:t>
            </a:r>
            <a:endParaRPr lang="ru-RU" sz="1600" dirty="0">
              <a:latin typeface="Times New Roman" pitchFamily="18" charset="0"/>
            </a:endParaRPr>
          </a:p>
          <a:p>
            <a:pPr>
              <a:lnSpc>
                <a:spcPct val="70000"/>
              </a:lnSpc>
              <a:buFontTx/>
              <a:buNone/>
            </a:pPr>
            <a:r>
              <a:rPr lang="ru-RU" sz="1600" i="1" dirty="0">
                <a:latin typeface="Times New Roman" pitchFamily="18" charset="0"/>
              </a:rPr>
              <a:t>Глубина цвета</a:t>
            </a:r>
            <a:r>
              <a:rPr lang="ru-RU" sz="1600" dirty="0">
                <a:latin typeface="Times New Roman" pitchFamily="18" charset="0"/>
              </a:rPr>
              <a:t> – 3 бита ( в макс. разрешении)</a:t>
            </a:r>
          </a:p>
          <a:p>
            <a:pPr>
              <a:lnSpc>
                <a:spcPct val="70000"/>
              </a:lnSpc>
              <a:buFontTx/>
              <a:buNone/>
            </a:pPr>
            <a:r>
              <a:rPr lang="ru-RU" sz="1600" i="1" dirty="0">
                <a:latin typeface="Times New Roman" pitchFamily="18" charset="0"/>
              </a:rPr>
              <a:t>Угол обзора (гор./</a:t>
            </a:r>
            <a:r>
              <a:rPr lang="ru-RU" sz="1600" i="1" dirty="0" err="1">
                <a:latin typeface="Times New Roman" pitchFamily="18" charset="0"/>
              </a:rPr>
              <a:t>верт</a:t>
            </a:r>
            <a:r>
              <a:rPr lang="ru-RU" sz="1600" i="1" dirty="0">
                <a:latin typeface="Times New Roman" pitchFamily="18" charset="0"/>
              </a:rPr>
              <a:t>)</a:t>
            </a:r>
            <a:r>
              <a:rPr lang="ru-RU" sz="1600" dirty="0">
                <a:latin typeface="Times New Roman" pitchFamily="18" charset="0"/>
              </a:rPr>
              <a:t> – 360/270</a:t>
            </a:r>
          </a:p>
          <a:p>
            <a:pPr>
              <a:lnSpc>
                <a:spcPct val="70000"/>
              </a:lnSpc>
              <a:buFontTx/>
              <a:buNone/>
            </a:pPr>
            <a:r>
              <a:rPr lang="ru-RU" sz="1600" i="1" dirty="0">
                <a:latin typeface="Times New Roman" pitchFamily="18" charset="0"/>
              </a:rPr>
              <a:t>Среда функционирования</a:t>
            </a:r>
            <a:r>
              <a:rPr lang="ru-RU" sz="1600" dirty="0">
                <a:latin typeface="Times New Roman" pitchFamily="18" charset="0"/>
              </a:rPr>
              <a:t> – </a:t>
            </a:r>
            <a:r>
              <a:rPr lang="en-US" sz="1600" dirty="0">
                <a:latin typeface="Times New Roman" pitchFamily="18" charset="0"/>
              </a:rPr>
              <a:t>Windows 2000</a:t>
            </a:r>
            <a:r>
              <a:rPr lang="ru-RU" sz="1600" dirty="0">
                <a:latin typeface="Times New Roman" pitchFamily="18" charset="0"/>
              </a:rPr>
              <a:t>, </a:t>
            </a:r>
            <a:r>
              <a:rPr lang="en-US" sz="1600" dirty="0">
                <a:latin typeface="Times New Roman" pitchFamily="18" charset="0"/>
              </a:rPr>
              <a:t>Linux</a:t>
            </a:r>
          </a:p>
          <a:p>
            <a:pPr>
              <a:lnSpc>
                <a:spcPct val="70000"/>
              </a:lnSpc>
              <a:buFontTx/>
              <a:buNone/>
            </a:pPr>
            <a:endParaRPr lang="ru-RU" sz="1600" b="1" dirty="0">
              <a:latin typeface="Times New Roman" pitchFamily="18" charset="0"/>
            </a:endParaRPr>
          </a:p>
          <a:p>
            <a:pPr>
              <a:lnSpc>
                <a:spcPct val="70000"/>
              </a:lnSpc>
              <a:buFontTx/>
              <a:buNone/>
            </a:pPr>
            <a:r>
              <a:rPr lang="ru-RU" sz="1600" b="1" dirty="0">
                <a:latin typeface="Times New Roman" pitchFamily="18" charset="0"/>
              </a:rPr>
              <a:t>Особенности</a:t>
            </a:r>
          </a:p>
          <a:p>
            <a:pPr>
              <a:lnSpc>
                <a:spcPct val="70000"/>
              </a:lnSpc>
              <a:buFontTx/>
              <a:buNone/>
            </a:pPr>
            <a:r>
              <a:rPr lang="ru-RU" sz="1600" dirty="0">
                <a:latin typeface="Times New Roman" pitchFamily="18" charset="0"/>
              </a:rPr>
              <a:t>Высокоскоростной проектор, построенный по технологии</a:t>
            </a:r>
          </a:p>
          <a:p>
            <a:pPr>
              <a:lnSpc>
                <a:spcPct val="70000"/>
              </a:lnSpc>
              <a:buFontTx/>
              <a:buNone/>
            </a:pPr>
            <a:r>
              <a:rPr lang="en-US" sz="1600" dirty="0">
                <a:latin typeface="Times New Roman" pitchFamily="18" charset="0"/>
              </a:rPr>
              <a:t>Digital Mirror Device </a:t>
            </a:r>
            <a:r>
              <a:rPr lang="ru-RU" sz="1600" dirty="0">
                <a:latin typeface="Times New Roman" pitchFamily="18" charset="0"/>
              </a:rPr>
              <a:t>компании </a:t>
            </a:r>
            <a:r>
              <a:rPr lang="en-US" sz="1600" dirty="0">
                <a:latin typeface="Times New Roman" pitchFamily="18" charset="0"/>
              </a:rPr>
              <a:t>Texas Instruments</a:t>
            </a:r>
            <a:r>
              <a:rPr lang="ru-RU" sz="1600" dirty="0">
                <a:latin typeface="Times New Roman" pitchFamily="18" charset="0"/>
              </a:rPr>
              <a:t>, создает</a:t>
            </a:r>
          </a:p>
          <a:p>
            <a:pPr>
              <a:lnSpc>
                <a:spcPct val="70000"/>
              </a:lnSpc>
              <a:buFontTx/>
              <a:buNone/>
            </a:pPr>
            <a:r>
              <a:rPr lang="ru-RU" sz="1600" dirty="0">
                <a:latin typeface="Times New Roman" pitchFamily="18" charset="0"/>
              </a:rPr>
              <a:t>однобитные кадры с частотой 5 КГц. Проекционный</a:t>
            </a:r>
          </a:p>
          <a:p>
            <a:pPr>
              <a:lnSpc>
                <a:spcPct val="70000"/>
              </a:lnSpc>
              <a:buFontTx/>
              <a:buNone/>
            </a:pPr>
            <a:r>
              <a:rPr lang="ru-RU" sz="1600" dirty="0">
                <a:latin typeface="Times New Roman" pitchFamily="18" charset="0"/>
              </a:rPr>
              <a:t>механизм системы состоит из трех пространственных </a:t>
            </a:r>
          </a:p>
          <a:p>
            <a:pPr>
              <a:lnSpc>
                <a:spcPct val="70000"/>
              </a:lnSpc>
              <a:buFontTx/>
              <a:buNone/>
            </a:pPr>
            <a:r>
              <a:rPr lang="ru-RU" sz="1600" dirty="0">
                <a:latin typeface="Times New Roman" pitchFamily="18" charset="0"/>
              </a:rPr>
              <a:t>световых модуляторов </a:t>
            </a:r>
            <a:r>
              <a:rPr lang="en-US" sz="1600" dirty="0">
                <a:latin typeface="Times New Roman" pitchFamily="18" charset="0"/>
              </a:rPr>
              <a:t> (Spatial </a:t>
            </a:r>
            <a:r>
              <a:rPr lang="en-US" sz="1600" dirty="0" err="1">
                <a:latin typeface="Times New Roman" pitchFamily="18" charset="0"/>
              </a:rPr>
              <a:t>Ligth</a:t>
            </a:r>
            <a:r>
              <a:rPr lang="en-US" sz="1600" dirty="0">
                <a:latin typeface="Times New Roman" pitchFamily="18" charset="0"/>
              </a:rPr>
              <a:t> Modulators)</a:t>
            </a:r>
            <a:r>
              <a:rPr lang="ru-RU" sz="1600" dirty="0">
                <a:latin typeface="Times New Roman" pitchFamily="18" charset="0"/>
              </a:rPr>
              <a:t>, которые</a:t>
            </a:r>
          </a:p>
          <a:p>
            <a:pPr>
              <a:lnSpc>
                <a:spcPct val="70000"/>
              </a:lnSpc>
              <a:buFontTx/>
              <a:buNone/>
            </a:pPr>
            <a:r>
              <a:rPr lang="ru-RU" sz="1600" dirty="0">
                <a:latin typeface="Times New Roman" pitchFamily="18" charset="0"/>
              </a:rPr>
              <a:t>используют особый вид призмы для комбинации</a:t>
            </a:r>
          </a:p>
          <a:p>
            <a:pPr>
              <a:lnSpc>
                <a:spcPct val="70000"/>
              </a:lnSpc>
              <a:buFontTx/>
              <a:buNone/>
            </a:pPr>
            <a:r>
              <a:rPr lang="ru-RU" sz="1600" dirty="0">
                <a:latin typeface="Times New Roman" pitchFamily="18" charset="0"/>
              </a:rPr>
              <a:t>компонентов изображения по цвету – красному, зеленому и</a:t>
            </a:r>
          </a:p>
          <a:p>
            <a:pPr>
              <a:lnSpc>
                <a:spcPct val="70000"/>
              </a:lnSpc>
              <a:buFontTx/>
              <a:buNone/>
            </a:pPr>
            <a:r>
              <a:rPr lang="ru-RU" sz="1600" dirty="0">
                <a:latin typeface="Times New Roman" pitchFamily="18" charset="0"/>
              </a:rPr>
              <a:t>синему с глубиной 1 бит.</a:t>
            </a:r>
          </a:p>
          <a:p>
            <a:pPr>
              <a:lnSpc>
                <a:spcPct val="70000"/>
              </a:lnSpc>
              <a:buFontTx/>
              <a:buNone/>
            </a:pPr>
            <a:r>
              <a:rPr lang="ru-RU" sz="1600" dirty="0">
                <a:latin typeface="Times New Roman" pitchFamily="18" charset="0"/>
              </a:rPr>
              <a:t>Наличие проекционного экрана, который способен</a:t>
            </a:r>
          </a:p>
          <a:p>
            <a:pPr>
              <a:lnSpc>
                <a:spcPct val="70000"/>
              </a:lnSpc>
              <a:buFontTx/>
              <a:buNone/>
            </a:pPr>
            <a:r>
              <a:rPr lang="ru-RU" sz="1600" dirty="0">
                <a:latin typeface="Times New Roman" pitchFamily="18" charset="0"/>
              </a:rPr>
              <a:t>наполовину отражать, наполовину пропускать образ.</a:t>
            </a:r>
          </a:p>
        </p:txBody>
      </p:sp>
      <p:pic>
        <p:nvPicPr>
          <p:cNvPr id="22532" name="Picture 4"/>
          <p:cNvPicPr>
            <a:picLocks noGrp="1" noChangeAspect="1" noChangeArrowheads="1"/>
          </p:cNvPicPr>
          <p:nvPr>
            <p:ph sz="half" idx="1"/>
          </p:nvPr>
        </p:nvPicPr>
        <p:blipFill>
          <a:blip r:embed="rId2" cstate="print"/>
          <a:srcRect/>
          <a:stretch>
            <a:fillRect/>
          </a:stretch>
        </p:blipFill>
        <p:spPr>
          <a:xfrm>
            <a:off x="1703388" y="1989139"/>
            <a:ext cx="3179762" cy="3455987"/>
          </a:xfrm>
          <a:noFill/>
          <a:ln/>
        </p:spPr>
      </p:pic>
    </p:spTree>
    <p:extLst>
      <p:ext uri="{BB962C8B-B14F-4D97-AF65-F5344CB8AC3E}">
        <p14:creationId xmlns:p14="http://schemas.microsoft.com/office/powerpoint/2010/main" val="3593424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Разъемы применяемые в телевидении (основные)</a:t>
            </a:r>
            <a:r>
              <a:rPr lang="en-US" dirty="0" smtClean="0"/>
              <a:t>. RCA -</a:t>
            </a:r>
            <a:r>
              <a:rPr lang="ru-RU" dirty="0" smtClean="0"/>
              <a:t>композитный</a:t>
            </a:r>
            <a:endParaRPr lang="ru-RU" dirty="0"/>
          </a:p>
        </p:txBody>
      </p:sp>
      <p:pic>
        <p:nvPicPr>
          <p:cNvPr id="4" name="Рисунок 3"/>
          <p:cNvPicPr>
            <a:picLocks noChangeAspect="1"/>
          </p:cNvPicPr>
          <p:nvPr/>
        </p:nvPicPr>
        <p:blipFill>
          <a:blip r:embed="rId2"/>
          <a:stretch>
            <a:fillRect/>
          </a:stretch>
        </p:blipFill>
        <p:spPr>
          <a:xfrm>
            <a:off x="2146746" y="2877692"/>
            <a:ext cx="7959468" cy="1858899"/>
          </a:xfrm>
          <a:prstGeom prst="rect">
            <a:avLst/>
          </a:prstGeom>
        </p:spPr>
      </p:pic>
    </p:spTree>
    <p:extLst>
      <p:ext uri="{BB962C8B-B14F-4D97-AF65-F5344CB8AC3E}">
        <p14:creationId xmlns:p14="http://schemas.microsoft.com/office/powerpoint/2010/main" val="224640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err="1" smtClean="0"/>
              <a:t>YPbPr</a:t>
            </a:r>
            <a:r>
              <a:rPr lang="en-US" dirty="0" smtClean="0"/>
              <a:t> </a:t>
            </a:r>
            <a:r>
              <a:rPr lang="en-US" dirty="0"/>
              <a:t>-</a:t>
            </a:r>
            <a:r>
              <a:rPr lang="ru-RU" dirty="0" smtClean="0"/>
              <a:t>компонентный</a:t>
            </a:r>
            <a:endParaRPr lang="ru-RU" dirty="0"/>
          </a:p>
        </p:txBody>
      </p:sp>
      <p:pic>
        <p:nvPicPr>
          <p:cNvPr id="4" name="Рисунок 3"/>
          <p:cNvPicPr>
            <a:picLocks noChangeAspect="1"/>
          </p:cNvPicPr>
          <p:nvPr/>
        </p:nvPicPr>
        <p:blipFill>
          <a:blip r:embed="rId2"/>
          <a:stretch>
            <a:fillRect/>
          </a:stretch>
        </p:blipFill>
        <p:spPr>
          <a:xfrm>
            <a:off x="1610928" y="2706242"/>
            <a:ext cx="8290691" cy="2359534"/>
          </a:xfrm>
          <a:prstGeom prst="rect">
            <a:avLst/>
          </a:prstGeom>
        </p:spPr>
      </p:pic>
    </p:spTree>
    <p:extLst>
      <p:ext uri="{BB962C8B-B14F-4D97-AF65-F5344CB8AC3E}">
        <p14:creationId xmlns:p14="http://schemas.microsoft.com/office/powerpoint/2010/main" val="3353575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S-Video </a:t>
            </a:r>
            <a:r>
              <a:rPr lang="ru-RU" dirty="0" smtClean="0"/>
              <a:t>(«раздельный»)</a:t>
            </a:r>
            <a:endParaRPr lang="ru-RU" dirty="0"/>
          </a:p>
        </p:txBody>
      </p:sp>
      <p:pic>
        <p:nvPicPr>
          <p:cNvPr id="4" name="Рисунок 3"/>
          <p:cNvPicPr>
            <a:picLocks noChangeAspect="1"/>
          </p:cNvPicPr>
          <p:nvPr/>
        </p:nvPicPr>
        <p:blipFill>
          <a:blip r:embed="rId3"/>
          <a:stretch>
            <a:fillRect/>
          </a:stretch>
        </p:blipFill>
        <p:spPr>
          <a:xfrm>
            <a:off x="3108961" y="2517648"/>
            <a:ext cx="5640514" cy="3029916"/>
          </a:xfrm>
          <a:prstGeom prst="rect">
            <a:avLst/>
          </a:prstGeom>
        </p:spPr>
      </p:pic>
    </p:spTree>
    <p:extLst>
      <p:ext uri="{BB962C8B-B14F-4D97-AF65-F5344CB8AC3E}">
        <p14:creationId xmlns:p14="http://schemas.microsoft.com/office/powerpoint/2010/main" val="389165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SCART</a:t>
            </a:r>
            <a:endParaRPr lang="ru-RU" dirty="0"/>
          </a:p>
        </p:txBody>
      </p:sp>
      <p:pic>
        <p:nvPicPr>
          <p:cNvPr id="4" name="Рисунок 3"/>
          <p:cNvPicPr>
            <a:picLocks noChangeAspect="1"/>
          </p:cNvPicPr>
          <p:nvPr/>
        </p:nvPicPr>
        <p:blipFill>
          <a:blip r:embed="rId3"/>
          <a:stretch>
            <a:fillRect/>
          </a:stretch>
        </p:blipFill>
        <p:spPr>
          <a:xfrm>
            <a:off x="2484627" y="2486024"/>
            <a:ext cx="6686995" cy="2799207"/>
          </a:xfrm>
          <a:prstGeom prst="rect">
            <a:avLst/>
          </a:prstGeom>
        </p:spPr>
      </p:pic>
    </p:spTree>
    <p:extLst>
      <p:ext uri="{BB962C8B-B14F-4D97-AF65-F5344CB8AC3E}">
        <p14:creationId xmlns:p14="http://schemas.microsoft.com/office/powerpoint/2010/main" val="3620541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HDMI</a:t>
            </a:r>
            <a:endParaRPr lang="ru-RU" dirty="0"/>
          </a:p>
        </p:txBody>
      </p:sp>
      <p:pic>
        <p:nvPicPr>
          <p:cNvPr id="4" name="Рисунок 3"/>
          <p:cNvPicPr>
            <a:picLocks noChangeAspect="1"/>
          </p:cNvPicPr>
          <p:nvPr/>
        </p:nvPicPr>
        <p:blipFill>
          <a:blip r:embed="rId2"/>
          <a:stretch>
            <a:fillRect/>
          </a:stretch>
        </p:blipFill>
        <p:spPr>
          <a:xfrm>
            <a:off x="3039990" y="2635567"/>
            <a:ext cx="6172979" cy="2466785"/>
          </a:xfrm>
          <a:prstGeom prst="rect">
            <a:avLst/>
          </a:prstGeom>
        </p:spPr>
      </p:pic>
    </p:spTree>
    <p:extLst>
      <p:ext uri="{BB962C8B-B14F-4D97-AF65-F5344CB8AC3E}">
        <p14:creationId xmlns:p14="http://schemas.microsoft.com/office/powerpoint/2010/main" val="171029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smtClean="0"/>
              <a:t>Антенный разъем</a:t>
            </a:r>
            <a:endParaRPr lang="ru-RU" dirty="0"/>
          </a:p>
        </p:txBody>
      </p:sp>
      <p:pic>
        <p:nvPicPr>
          <p:cNvPr id="4" name="Рисунок 3"/>
          <p:cNvPicPr>
            <a:picLocks noChangeAspect="1"/>
          </p:cNvPicPr>
          <p:nvPr/>
        </p:nvPicPr>
        <p:blipFill>
          <a:blip r:embed="rId2"/>
          <a:stretch>
            <a:fillRect/>
          </a:stretch>
        </p:blipFill>
        <p:spPr>
          <a:xfrm>
            <a:off x="2880028" y="2742056"/>
            <a:ext cx="6492903" cy="2259711"/>
          </a:xfrm>
          <a:prstGeom prst="rect">
            <a:avLst/>
          </a:prstGeom>
        </p:spPr>
      </p:pic>
    </p:spTree>
    <p:extLst>
      <p:ext uri="{BB962C8B-B14F-4D97-AF65-F5344CB8AC3E}">
        <p14:creationId xmlns:p14="http://schemas.microsoft.com/office/powerpoint/2010/main" val="3359159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F-</a:t>
            </a:r>
            <a:r>
              <a:rPr lang="ru-RU" dirty="0" smtClean="0"/>
              <a:t>разъем</a:t>
            </a:r>
            <a:endParaRPr lang="ru-RU" dirty="0"/>
          </a:p>
        </p:txBody>
      </p:sp>
      <p:pic>
        <p:nvPicPr>
          <p:cNvPr id="4" name="Рисунок 3"/>
          <p:cNvPicPr>
            <a:picLocks noChangeAspect="1"/>
          </p:cNvPicPr>
          <p:nvPr/>
        </p:nvPicPr>
        <p:blipFill>
          <a:blip r:embed="rId2"/>
          <a:stretch>
            <a:fillRect/>
          </a:stretch>
        </p:blipFill>
        <p:spPr>
          <a:xfrm>
            <a:off x="2907939" y="2885312"/>
            <a:ext cx="6176625" cy="2418207"/>
          </a:xfrm>
          <a:prstGeom prst="rect">
            <a:avLst/>
          </a:prstGeom>
        </p:spPr>
      </p:pic>
    </p:spTree>
    <p:extLst>
      <p:ext uri="{BB962C8B-B14F-4D97-AF65-F5344CB8AC3E}">
        <p14:creationId xmlns:p14="http://schemas.microsoft.com/office/powerpoint/2010/main" val="302740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BNC-</a:t>
            </a:r>
            <a:r>
              <a:rPr lang="ru-RU" dirty="0" smtClean="0"/>
              <a:t>разъем</a:t>
            </a:r>
            <a:r>
              <a:rPr lang="en-US" dirty="0" smtClean="0"/>
              <a:t> (ASI/SDI)</a:t>
            </a:r>
            <a:endParaRPr lang="ru-RU" dirty="0"/>
          </a:p>
        </p:txBody>
      </p:sp>
      <p:pic>
        <p:nvPicPr>
          <p:cNvPr id="4" name="Рисунок 3"/>
          <p:cNvPicPr>
            <a:picLocks noChangeAspect="1"/>
          </p:cNvPicPr>
          <p:nvPr/>
        </p:nvPicPr>
        <p:blipFill>
          <a:blip r:embed="rId2"/>
          <a:stretch>
            <a:fillRect/>
          </a:stretch>
        </p:blipFill>
        <p:spPr>
          <a:xfrm>
            <a:off x="1243775" y="2304287"/>
            <a:ext cx="5179958" cy="3408235"/>
          </a:xfrm>
          <a:prstGeom prst="rect">
            <a:avLst/>
          </a:prstGeom>
        </p:spPr>
      </p:pic>
      <p:pic>
        <p:nvPicPr>
          <p:cNvPr id="5" name="Рисунок 4"/>
          <p:cNvPicPr>
            <a:picLocks noChangeAspect="1"/>
          </p:cNvPicPr>
          <p:nvPr/>
        </p:nvPicPr>
        <p:blipFill>
          <a:blip r:embed="rId3"/>
          <a:stretch>
            <a:fillRect/>
          </a:stretch>
        </p:blipFill>
        <p:spPr>
          <a:xfrm>
            <a:off x="6816256" y="2578608"/>
            <a:ext cx="4339424" cy="3061144"/>
          </a:xfrm>
          <a:prstGeom prst="rect">
            <a:avLst/>
          </a:prstGeom>
        </p:spPr>
      </p:pic>
    </p:spTree>
    <p:extLst>
      <p:ext uri="{BB962C8B-B14F-4D97-AF65-F5344CB8AC3E}">
        <p14:creationId xmlns:p14="http://schemas.microsoft.com/office/powerpoint/2010/main" val="340407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телевидения</a:t>
            </a:r>
            <a:endParaRPr lang="ru-RU" dirty="0"/>
          </a:p>
        </p:txBody>
      </p:sp>
      <p:sp>
        <p:nvSpPr>
          <p:cNvPr id="3" name="Объект 2"/>
          <p:cNvSpPr>
            <a:spLocks noGrp="1"/>
          </p:cNvSpPr>
          <p:nvPr>
            <p:ph idx="1"/>
          </p:nvPr>
        </p:nvSpPr>
        <p:spPr/>
        <p:txBody>
          <a:bodyPr/>
          <a:lstStyle/>
          <a:p>
            <a:r>
              <a:rPr lang="ru-RU" dirty="0"/>
              <a:t>Изобретению телевидения предшествовали разработки технологии передачи на расстояние неподвижных изображений, начатые в середине XIX столетия. Первой из них считается факсимильная машина Александра </a:t>
            </a:r>
            <a:r>
              <a:rPr lang="ru-RU" dirty="0" err="1"/>
              <a:t>Бейна</a:t>
            </a:r>
            <a:r>
              <a:rPr lang="ru-RU" dirty="0"/>
              <a:t>, запатентованная в 1843 </a:t>
            </a:r>
            <a:r>
              <a:rPr lang="ru-RU" dirty="0" smtClean="0"/>
              <a:t>году. </a:t>
            </a:r>
            <a:r>
              <a:rPr lang="ru-RU" dirty="0"/>
              <a:t>Большинство таких устройств XIX века было основано на фотомеханических процессах, позволяющих переводить изображение в комбинацию токопроводящих и изолированных участков, пригодную для преобразования в электрический сигнал. </a:t>
            </a:r>
            <a:endParaRPr lang="ru-RU" dirty="0" smtClean="0"/>
          </a:p>
          <a:p>
            <a:r>
              <a:rPr lang="ru-RU" dirty="0" smtClean="0"/>
              <a:t>Телевидение </a:t>
            </a:r>
            <a:r>
              <a:rPr lang="ru-RU" dirty="0"/>
              <a:t>стало возможным благодаря открытию </a:t>
            </a:r>
            <a:r>
              <a:rPr lang="ru-RU" dirty="0" err="1"/>
              <a:t>Уиллоуби</a:t>
            </a:r>
            <a:r>
              <a:rPr lang="ru-RU" dirty="0"/>
              <a:t> Смитом фотопроводимости селена в 1873 году, а также внешнего фотоэффекта Генрихом Герцем в 1887 </a:t>
            </a:r>
            <a:r>
              <a:rPr lang="ru-RU" dirty="0" smtClean="0"/>
              <a:t>году.</a:t>
            </a:r>
          </a:p>
          <a:p>
            <a:r>
              <a:rPr lang="ru-RU" dirty="0" smtClean="0"/>
              <a:t> </a:t>
            </a:r>
            <a:r>
              <a:rPr lang="ru-RU" dirty="0"/>
              <a:t>Дополнительный импульс разработкам придало изобретение сканирующего диска Паулем </a:t>
            </a:r>
            <a:r>
              <a:rPr lang="ru-RU" dirty="0" err="1"/>
              <a:t>Нипковым</a:t>
            </a:r>
            <a:r>
              <a:rPr lang="ru-RU" dirty="0"/>
              <a:t> в 1884 году, ставшего основным элементом механического телевидения вплоть до начала Второй мировой войны</a:t>
            </a:r>
          </a:p>
        </p:txBody>
      </p:sp>
    </p:spTree>
    <p:extLst>
      <p:ext uri="{BB962C8B-B14F-4D97-AF65-F5344CB8AC3E}">
        <p14:creationId xmlns:p14="http://schemas.microsoft.com/office/powerpoint/2010/main" val="144321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RJ-45 / 8P8C</a:t>
            </a:r>
            <a:endParaRPr lang="ru-RU" dirty="0"/>
          </a:p>
        </p:txBody>
      </p:sp>
      <p:pic>
        <p:nvPicPr>
          <p:cNvPr id="4" name="Рисунок 3"/>
          <p:cNvPicPr>
            <a:picLocks noChangeAspect="1"/>
          </p:cNvPicPr>
          <p:nvPr/>
        </p:nvPicPr>
        <p:blipFill>
          <a:blip r:embed="rId2"/>
          <a:stretch>
            <a:fillRect/>
          </a:stretch>
        </p:blipFill>
        <p:spPr>
          <a:xfrm>
            <a:off x="3538729" y="2449639"/>
            <a:ext cx="4655248" cy="2700288"/>
          </a:xfrm>
          <a:prstGeom prst="rect">
            <a:avLst/>
          </a:prstGeom>
        </p:spPr>
      </p:pic>
    </p:spTree>
    <p:extLst>
      <p:ext uri="{BB962C8B-B14F-4D97-AF65-F5344CB8AC3E}">
        <p14:creationId xmlns:p14="http://schemas.microsoft.com/office/powerpoint/2010/main" val="2371989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smtClean="0"/>
              <a:t>Оптические разъемы</a:t>
            </a:r>
            <a:endParaRPr lang="ru-RU" dirty="0"/>
          </a:p>
        </p:txBody>
      </p:sp>
      <p:pic>
        <p:nvPicPr>
          <p:cNvPr id="5" name="Рисунок 4"/>
          <p:cNvPicPr>
            <a:picLocks noChangeAspect="1"/>
          </p:cNvPicPr>
          <p:nvPr/>
        </p:nvPicPr>
        <p:blipFill>
          <a:blip r:embed="rId3"/>
          <a:stretch>
            <a:fillRect/>
          </a:stretch>
        </p:blipFill>
        <p:spPr>
          <a:xfrm>
            <a:off x="3881056" y="1821616"/>
            <a:ext cx="3543871" cy="4387350"/>
          </a:xfrm>
          <a:prstGeom prst="rect">
            <a:avLst/>
          </a:prstGeom>
        </p:spPr>
      </p:pic>
    </p:spTree>
    <p:extLst>
      <p:ext uri="{BB962C8B-B14F-4D97-AF65-F5344CB8AC3E}">
        <p14:creationId xmlns:p14="http://schemas.microsoft.com/office/powerpoint/2010/main" val="2488071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FC</a:t>
            </a:r>
            <a:endParaRPr lang="ru-RU" dirty="0"/>
          </a:p>
        </p:txBody>
      </p:sp>
      <p:pic>
        <p:nvPicPr>
          <p:cNvPr id="4" name="Рисунок 3"/>
          <p:cNvPicPr>
            <a:picLocks noChangeAspect="1"/>
          </p:cNvPicPr>
          <p:nvPr/>
        </p:nvPicPr>
        <p:blipFill>
          <a:blip r:embed="rId3"/>
          <a:stretch>
            <a:fillRect/>
          </a:stretch>
        </p:blipFill>
        <p:spPr>
          <a:xfrm>
            <a:off x="3420534" y="1959503"/>
            <a:ext cx="4903258" cy="4074776"/>
          </a:xfrm>
          <a:prstGeom prst="rect">
            <a:avLst/>
          </a:prstGeom>
        </p:spPr>
      </p:pic>
    </p:spTree>
    <p:extLst>
      <p:ext uri="{BB962C8B-B14F-4D97-AF65-F5344CB8AC3E}">
        <p14:creationId xmlns:p14="http://schemas.microsoft.com/office/powerpoint/2010/main" val="2156545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SC</a:t>
            </a:r>
            <a:endParaRPr lang="ru-RU" dirty="0"/>
          </a:p>
        </p:txBody>
      </p:sp>
      <p:pic>
        <p:nvPicPr>
          <p:cNvPr id="4" name="Рисунок 3"/>
          <p:cNvPicPr>
            <a:picLocks noChangeAspect="1"/>
          </p:cNvPicPr>
          <p:nvPr/>
        </p:nvPicPr>
        <p:blipFill>
          <a:blip r:embed="rId3"/>
          <a:stretch>
            <a:fillRect/>
          </a:stretch>
        </p:blipFill>
        <p:spPr>
          <a:xfrm>
            <a:off x="3688345" y="2236259"/>
            <a:ext cx="4876270" cy="3669600"/>
          </a:xfrm>
          <a:prstGeom prst="rect">
            <a:avLst/>
          </a:prstGeom>
        </p:spPr>
      </p:pic>
    </p:spTree>
    <p:extLst>
      <p:ext uri="{BB962C8B-B14F-4D97-AF65-F5344CB8AC3E}">
        <p14:creationId xmlns:p14="http://schemas.microsoft.com/office/powerpoint/2010/main" val="158460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LC</a:t>
            </a:r>
            <a:endParaRPr lang="ru-RU" dirty="0"/>
          </a:p>
        </p:txBody>
      </p:sp>
      <p:pic>
        <p:nvPicPr>
          <p:cNvPr id="4" name="Рисунок 3"/>
          <p:cNvPicPr>
            <a:picLocks noChangeAspect="1"/>
          </p:cNvPicPr>
          <p:nvPr/>
        </p:nvPicPr>
        <p:blipFill>
          <a:blip r:embed="rId3"/>
          <a:stretch>
            <a:fillRect/>
          </a:stretch>
        </p:blipFill>
        <p:spPr>
          <a:xfrm>
            <a:off x="3522135" y="2303462"/>
            <a:ext cx="4602162" cy="3494588"/>
          </a:xfrm>
          <a:prstGeom prst="rect">
            <a:avLst/>
          </a:prstGeom>
        </p:spPr>
      </p:pic>
    </p:spTree>
    <p:extLst>
      <p:ext uri="{BB962C8B-B14F-4D97-AF65-F5344CB8AC3E}">
        <p14:creationId xmlns:p14="http://schemas.microsoft.com/office/powerpoint/2010/main" val="1430495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en-US" dirty="0" smtClean="0"/>
              <a:t>ST</a:t>
            </a:r>
            <a:endParaRPr lang="ru-RU" dirty="0"/>
          </a:p>
        </p:txBody>
      </p:sp>
      <p:pic>
        <p:nvPicPr>
          <p:cNvPr id="4" name="Рисунок 3"/>
          <p:cNvPicPr>
            <a:picLocks noChangeAspect="1"/>
          </p:cNvPicPr>
          <p:nvPr/>
        </p:nvPicPr>
        <p:blipFill>
          <a:blip r:embed="rId3"/>
          <a:stretch>
            <a:fillRect/>
          </a:stretch>
        </p:blipFill>
        <p:spPr>
          <a:xfrm>
            <a:off x="3549632" y="2271712"/>
            <a:ext cx="5153695" cy="3265488"/>
          </a:xfrm>
          <a:prstGeom prst="rect">
            <a:avLst/>
          </a:prstGeom>
        </p:spPr>
      </p:pic>
    </p:spTree>
    <p:extLst>
      <p:ext uri="{BB962C8B-B14F-4D97-AF65-F5344CB8AC3E}">
        <p14:creationId xmlns:p14="http://schemas.microsoft.com/office/powerpoint/2010/main" val="59182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smtClean="0"/>
              <a:t>Типы полировки. </a:t>
            </a:r>
            <a:r>
              <a:rPr lang="en-US" dirty="0" smtClean="0"/>
              <a:t>PC / SPC</a:t>
            </a:r>
            <a:endParaRPr lang="ru-RU" dirty="0"/>
          </a:p>
        </p:txBody>
      </p:sp>
      <p:pic>
        <p:nvPicPr>
          <p:cNvPr id="4" name="Рисунок 3"/>
          <p:cNvPicPr>
            <a:picLocks noChangeAspect="1"/>
          </p:cNvPicPr>
          <p:nvPr/>
        </p:nvPicPr>
        <p:blipFill>
          <a:blip r:embed="rId3"/>
          <a:stretch>
            <a:fillRect/>
          </a:stretch>
        </p:blipFill>
        <p:spPr>
          <a:xfrm>
            <a:off x="3055172" y="2805112"/>
            <a:ext cx="5690365" cy="2173288"/>
          </a:xfrm>
          <a:prstGeom prst="rect">
            <a:avLst/>
          </a:prstGeom>
        </p:spPr>
      </p:pic>
    </p:spTree>
    <p:extLst>
      <p:ext uri="{BB962C8B-B14F-4D97-AF65-F5344CB8AC3E}">
        <p14:creationId xmlns:p14="http://schemas.microsoft.com/office/powerpoint/2010/main" val="4189740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a:t>Типы полировки. </a:t>
            </a:r>
            <a:r>
              <a:rPr lang="en-US" dirty="0" smtClean="0"/>
              <a:t>UPC</a:t>
            </a:r>
            <a:endParaRPr lang="ru-RU" dirty="0"/>
          </a:p>
        </p:txBody>
      </p:sp>
      <p:pic>
        <p:nvPicPr>
          <p:cNvPr id="4" name="Рисунок 3"/>
          <p:cNvPicPr>
            <a:picLocks noChangeAspect="1"/>
          </p:cNvPicPr>
          <p:nvPr/>
        </p:nvPicPr>
        <p:blipFill>
          <a:blip r:embed="rId3"/>
          <a:stretch>
            <a:fillRect/>
          </a:stretch>
        </p:blipFill>
        <p:spPr>
          <a:xfrm>
            <a:off x="3925146" y="2378604"/>
            <a:ext cx="4402667" cy="3317287"/>
          </a:xfrm>
          <a:prstGeom prst="rect">
            <a:avLst/>
          </a:prstGeom>
        </p:spPr>
      </p:pic>
    </p:spTree>
    <p:extLst>
      <p:ext uri="{BB962C8B-B14F-4D97-AF65-F5344CB8AC3E}">
        <p14:creationId xmlns:p14="http://schemas.microsoft.com/office/powerpoint/2010/main" val="2327729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a:t>Типы полировки. </a:t>
            </a:r>
            <a:r>
              <a:rPr lang="en-US" dirty="0" smtClean="0"/>
              <a:t>APC</a:t>
            </a:r>
            <a:endParaRPr lang="ru-RU" dirty="0"/>
          </a:p>
        </p:txBody>
      </p:sp>
      <p:pic>
        <p:nvPicPr>
          <p:cNvPr id="4" name="Рисунок 3"/>
          <p:cNvPicPr>
            <a:picLocks noChangeAspect="1"/>
          </p:cNvPicPr>
          <p:nvPr/>
        </p:nvPicPr>
        <p:blipFill>
          <a:blip r:embed="rId3"/>
          <a:stretch>
            <a:fillRect/>
          </a:stretch>
        </p:blipFill>
        <p:spPr>
          <a:xfrm>
            <a:off x="3696576" y="2400300"/>
            <a:ext cx="4859808" cy="3441700"/>
          </a:xfrm>
          <a:prstGeom prst="rect">
            <a:avLst/>
          </a:prstGeom>
        </p:spPr>
      </p:pic>
    </p:spTree>
    <p:extLst>
      <p:ext uri="{BB962C8B-B14F-4D97-AF65-F5344CB8AC3E}">
        <p14:creationId xmlns:p14="http://schemas.microsoft.com/office/powerpoint/2010/main" val="3969160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smtClean="0"/>
              <a:t>Сравнение полировок</a:t>
            </a:r>
            <a:endParaRPr lang="ru-RU" dirty="0"/>
          </a:p>
        </p:txBody>
      </p:sp>
      <p:pic>
        <p:nvPicPr>
          <p:cNvPr id="4" name="Рисунок 3"/>
          <p:cNvPicPr>
            <a:picLocks noChangeAspect="1"/>
          </p:cNvPicPr>
          <p:nvPr/>
        </p:nvPicPr>
        <p:blipFill>
          <a:blip r:embed="rId2"/>
          <a:stretch>
            <a:fillRect/>
          </a:stretch>
        </p:blipFill>
        <p:spPr>
          <a:xfrm>
            <a:off x="3088005" y="1900767"/>
            <a:ext cx="6076950" cy="4648200"/>
          </a:xfrm>
          <a:prstGeom prst="rect">
            <a:avLst/>
          </a:prstGeom>
        </p:spPr>
      </p:pic>
    </p:spTree>
    <p:extLst>
      <p:ext uri="{BB962C8B-B14F-4D97-AF65-F5344CB8AC3E}">
        <p14:creationId xmlns:p14="http://schemas.microsoft.com/office/powerpoint/2010/main" val="283621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a:t>
            </a:r>
          </a:p>
        </p:txBody>
      </p:sp>
      <p:sp>
        <p:nvSpPr>
          <p:cNvPr id="3" name="Объект 2"/>
          <p:cNvSpPr>
            <a:spLocks noGrp="1"/>
          </p:cNvSpPr>
          <p:nvPr>
            <p:ph idx="1"/>
          </p:nvPr>
        </p:nvSpPr>
        <p:spPr/>
        <p:txBody>
          <a:bodyPr/>
          <a:lstStyle/>
          <a:p>
            <a:r>
              <a:rPr lang="ru-RU" dirty="0"/>
              <a:t>Основанные на диске </a:t>
            </a:r>
            <a:r>
              <a:rPr lang="ru-RU" dirty="0" err="1"/>
              <a:t>Нипкова</a:t>
            </a:r>
            <a:r>
              <a:rPr lang="ru-RU" dirty="0"/>
              <a:t> системы механического телевидения были практически реализованы лишь в 1925 году Джоном </a:t>
            </a:r>
            <a:r>
              <a:rPr lang="ru-RU" dirty="0" err="1"/>
              <a:t>Бэрдом</a:t>
            </a:r>
            <a:r>
              <a:rPr lang="ru-RU" dirty="0"/>
              <a:t> в Великобритании, Чарльзом Дженкинсом — в США, </a:t>
            </a:r>
            <a:r>
              <a:rPr lang="ru-RU" dirty="0" err="1"/>
              <a:t>Ованесом</a:t>
            </a:r>
            <a:r>
              <a:rPr lang="ru-RU" dirty="0"/>
              <a:t> </a:t>
            </a:r>
            <a:r>
              <a:rPr lang="ru-RU" dirty="0" err="1"/>
              <a:t>Адамяном</a:t>
            </a:r>
            <a:r>
              <a:rPr lang="ru-RU" dirty="0"/>
              <a:t> и независимо Львом </a:t>
            </a:r>
            <a:r>
              <a:rPr lang="ru-RU" dirty="0" err="1"/>
              <a:t>Терменом</a:t>
            </a:r>
            <a:r>
              <a:rPr lang="ru-RU" dirty="0"/>
              <a:t> — в </a:t>
            </a:r>
            <a:r>
              <a:rPr lang="ru-RU" dirty="0" smtClean="0"/>
              <a:t>СССР. </a:t>
            </a:r>
          </a:p>
          <a:p>
            <a:r>
              <a:rPr lang="ru-RU" dirty="0" smtClean="0"/>
              <a:t>Первая </a:t>
            </a:r>
            <a:r>
              <a:rPr lang="ru-RU" dirty="0"/>
              <a:t>в мире передача движущегося изображения была осуществлена в 1923 году американцем Чарльзом Дженкинсом, с использованием для передачи механической развёртки, но передаваемое изображение было силуэтным, то есть, не содержало полутонов. </a:t>
            </a:r>
            <a:endParaRPr lang="ru-RU" dirty="0" smtClean="0"/>
          </a:p>
          <a:p>
            <a:r>
              <a:rPr lang="ru-RU" dirty="0" smtClean="0"/>
              <a:t>Первая </a:t>
            </a:r>
            <a:r>
              <a:rPr lang="ru-RU" dirty="0"/>
              <a:t>пригодная для передачи движущихся полутоновых изображений механическая система была создана 26 января 1926 года шотландским изобретателем Джоном </a:t>
            </a:r>
            <a:r>
              <a:rPr lang="ru-RU" dirty="0" err="1"/>
              <a:t>Бэрдом</a:t>
            </a:r>
            <a:r>
              <a:rPr lang="ru-RU" dirty="0"/>
              <a:t>, основавшим в 1928 году </a:t>
            </a:r>
            <a:r>
              <a:rPr lang="ru-RU" dirty="0" err="1"/>
              <a:t>Baird</a:t>
            </a:r>
            <a:r>
              <a:rPr lang="ru-RU" dirty="0"/>
              <a:t> </a:t>
            </a:r>
            <a:r>
              <a:rPr lang="ru-RU" dirty="0" err="1"/>
              <a:t>Television</a:t>
            </a:r>
            <a:r>
              <a:rPr lang="ru-RU" dirty="0"/>
              <a:t> </a:t>
            </a:r>
            <a:r>
              <a:rPr lang="ru-RU" dirty="0" err="1"/>
              <a:t>Development</a:t>
            </a:r>
            <a:r>
              <a:rPr lang="ru-RU" dirty="0"/>
              <a:t> </a:t>
            </a:r>
            <a:r>
              <a:rPr lang="ru-RU" dirty="0" err="1" smtClean="0"/>
              <a:t>Company</a:t>
            </a:r>
            <a:r>
              <a:rPr lang="ru-RU" dirty="0" smtClean="0"/>
              <a:t>.</a:t>
            </a:r>
            <a:endParaRPr lang="ru-RU" dirty="0"/>
          </a:p>
        </p:txBody>
      </p:sp>
      <p:pic>
        <p:nvPicPr>
          <p:cNvPr id="4" name="Рисунок 3" descr="oldtv-2.jpg"/>
          <p:cNvPicPr>
            <a:picLocks noChangeAspect="1"/>
          </p:cNvPicPr>
          <p:nvPr/>
        </p:nvPicPr>
        <p:blipFill>
          <a:blip r:embed="rId2"/>
          <a:stretch>
            <a:fillRect/>
          </a:stretch>
        </p:blipFill>
        <p:spPr>
          <a:xfrm>
            <a:off x="9597472" y="4759096"/>
            <a:ext cx="2324947" cy="2022704"/>
          </a:xfrm>
          <a:prstGeom prst="rect">
            <a:avLst/>
          </a:prstGeom>
        </p:spPr>
      </p:pic>
    </p:spTree>
    <p:extLst>
      <p:ext uri="{BB962C8B-B14F-4D97-AF65-F5344CB8AC3E}">
        <p14:creationId xmlns:p14="http://schemas.microsoft.com/office/powerpoint/2010/main" val="1889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Разъемы применяемые в телевидении (основные)</a:t>
            </a:r>
            <a:r>
              <a:rPr lang="en-US" dirty="0"/>
              <a:t>. </a:t>
            </a:r>
            <a:r>
              <a:rPr lang="ru-RU" dirty="0"/>
              <a:t>Сравнение полировок</a:t>
            </a:r>
          </a:p>
        </p:txBody>
      </p:sp>
      <p:pic>
        <p:nvPicPr>
          <p:cNvPr id="4" name="Рисунок 3"/>
          <p:cNvPicPr>
            <a:picLocks noChangeAspect="1"/>
          </p:cNvPicPr>
          <p:nvPr/>
        </p:nvPicPr>
        <p:blipFill>
          <a:blip r:embed="rId3"/>
          <a:stretch>
            <a:fillRect/>
          </a:stretch>
        </p:blipFill>
        <p:spPr>
          <a:xfrm>
            <a:off x="1097280" y="1883473"/>
            <a:ext cx="4574329" cy="4324285"/>
          </a:xfrm>
          <a:prstGeom prst="rect">
            <a:avLst/>
          </a:prstGeom>
        </p:spPr>
      </p:pic>
      <p:pic>
        <p:nvPicPr>
          <p:cNvPr id="5" name="Рисунок 4"/>
          <p:cNvPicPr>
            <a:picLocks noChangeAspect="1"/>
          </p:cNvPicPr>
          <p:nvPr/>
        </p:nvPicPr>
        <p:blipFill>
          <a:blip r:embed="rId4"/>
          <a:stretch>
            <a:fillRect/>
          </a:stretch>
        </p:blipFill>
        <p:spPr>
          <a:xfrm>
            <a:off x="6090485" y="3234267"/>
            <a:ext cx="5364177" cy="2973491"/>
          </a:xfrm>
          <a:prstGeom prst="rect">
            <a:avLst/>
          </a:prstGeom>
        </p:spPr>
      </p:pic>
    </p:spTree>
    <p:extLst>
      <p:ext uri="{BB962C8B-B14F-4D97-AF65-F5344CB8AC3E}">
        <p14:creationId xmlns:p14="http://schemas.microsoft.com/office/powerpoint/2010/main" val="36853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CAM-</a:t>
            </a:r>
            <a:r>
              <a:rPr lang="ru-RU" dirty="0" smtClean="0"/>
              <a:t>модуль/ </a:t>
            </a:r>
            <a:r>
              <a:rPr lang="en-US" dirty="0" smtClean="0"/>
              <a:t>CI-</a:t>
            </a:r>
            <a:r>
              <a:rPr lang="ru-RU" dirty="0" smtClean="0"/>
              <a:t>слот</a:t>
            </a:r>
            <a:endParaRPr lang="ru-RU" dirty="0"/>
          </a:p>
        </p:txBody>
      </p:sp>
      <p:pic>
        <p:nvPicPr>
          <p:cNvPr id="4" name="Рисунок 3"/>
          <p:cNvPicPr>
            <a:picLocks noChangeAspect="1"/>
          </p:cNvPicPr>
          <p:nvPr/>
        </p:nvPicPr>
        <p:blipFill>
          <a:blip r:embed="rId2"/>
          <a:stretch>
            <a:fillRect/>
          </a:stretch>
        </p:blipFill>
        <p:spPr>
          <a:xfrm>
            <a:off x="2394556" y="2488310"/>
            <a:ext cx="6866602" cy="3144393"/>
          </a:xfrm>
          <a:prstGeom prst="rect">
            <a:avLst/>
          </a:prstGeom>
        </p:spPr>
      </p:pic>
    </p:spTree>
    <p:extLst>
      <p:ext uri="{BB962C8B-B14F-4D97-AF65-F5344CB8AC3E}">
        <p14:creationId xmlns:p14="http://schemas.microsoft.com/office/powerpoint/2010/main" val="3252345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solidFill>
                  <a:srgbClr val="C00000"/>
                </a:solidFill>
                <a:effectLst>
                  <a:outerShdw blurRad="38100" dist="38100" dir="2700000" algn="tl">
                    <a:srgbClr val="000000">
                      <a:alpha val="43137"/>
                    </a:srgbClr>
                  </a:outerShdw>
                </a:effectLst>
              </a:rPr>
              <a:t>1. Преобразование изображения в электрический сигнал</a:t>
            </a:r>
          </a:p>
        </p:txBody>
      </p:sp>
      <p:sp>
        <p:nvSpPr>
          <p:cNvPr id="5123"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graphicFrame>
        <p:nvGraphicFramePr>
          <p:cNvPr id="5124" name="Объект 3"/>
          <p:cNvGraphicFramePr>
            <a:graphicFrameLocks noChangeAspect="1"/>
          </p:cNvGraphicFramePr>
          <p:nvPr/>
        </p:nvGraphicFramePr>
        <p:xfrm>
          <a:off x="2566989" y="1844676"/>
          <a:ext cx="5976937" cy="2913063"/>
        </p:xfrm>
        <a:graphic>
          <a:graphicData uri="http://schemas.openxmlformats.org/presentationml/2006/ole">
            <mc:AlternateContent xmlns:mc="http://schemas.openxmlformats.org/markup-compatibility/2006">
              <mc:Choice xmlns:v="urn:schemas-microsoft-com:vml" Requires="v">
                <p:oleObj spid="_x0000_s1036" name="Picture" r:id="rId3" imgW="5129784" imgH="2499360" progId="Word.Picture.8">
                  <p:embed/>
                </p:oleObj>
              </mc:Choice>
              <mc:Fallback>
                <p:oleObj name="Picture" r:id="rId3" imgW="5129784" imgH="249936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1844676"/>
                        <a:ext cx="597693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5" name="Объект 5"/>
          <p:cNvGraphicFramePr>
            <a:graphicFrameLocks noChangeAspect="1"/>
          </p:cNvGraphicFramePr>
          <p:nvPr/>
        </p:nvGraphicFramePr>
        <p:xfrm>
          <a:off x="1789114" y="4935538"/>
          <a:ext cx="4294187" cy="1223962"/>
        </p:xfrm>
        <a:graphic>
          <a:graphicData uri="http://schemas.openxmlformats.org/presentationml/2006/ole">
            <mc:AlternateContent xmlns:mc="http://schemas.openxmlformats.org/markup-compatibility/2006">
              <mc:Choice xmlns:v="urn:schemas-microsoft-com:vml" Requires="v">
                <p:oleObj spid="_x0000_s1037" name="Equation" r:id="rId5" imgW="2019300" imgH="571500" progId="Equation.DSMT4">
                  <p:embed/>
                </p:oleObj>
              </mc:Choice>
              <mc:Fallback>
                <p:oleObj name="Equation" r:id="rId5" imgW="2019300" imgH="571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114" y="4935538"/>
                        <a:ext cx="42941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6"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r="77022"/>
          <a:stretch>
            <a:fillRect/>
          </a:stretch>
        </p:blipFill>
        <p:spPr bwMode="auto">
          <a:xfrm>
            <a:off x="7032625" y="5264151"/>
            <a:ext cx="3384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691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solidFill>
                  <a:srgbClr val="7030A0"/>
                </a:solidFill>
                <a:effectLst>
                  <a:outerShdw blurRad="38100" dist="38100" dir="2700000" algn="tl">
                    <a:srgbClr val="000000">
                      <a:alpha val="43137"/>
                    </a:srgbClr>
                  </a:outerShdw>
                </a:effectLst>
              </a:rPr>
              <a:t>Преобразование изображения в электрический сигнал</a:t>
            </a:r>
            <a:endParaRPr lang="ru-RU" dirty="0">
              <a:solidFill>
                <a:srgbClr val="7030A0"/>
              </a:solidFill>
            </a:endParaRPr>
          </a:p>
        </p:txBody>
      </p:sp>
      <p:sp>
        <p:nvSpPr>
          <p:cNvPr id="614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sp>
        <p:nvSpPr>
          <p:cNvPr id="6148" name="Rectangle 4"/>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sp>
        <p:nvSpPr>
          <p:cNvPr id="6149" name="Прямоугольник 7"/>
          <p:cNvSpPr>
            <a:spLocks noChangeArrowheads="1"/>
          </p:cNvSpPr>
          <p:nvPr/>
        </p:nvSpPr>
        <p:spPr bwMode="auto">
          <a:xfrm>
            <a:off x="2100264" y="2262189"/>
            <a:ext cx="799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solidFill>
                  <a:srgbClr val="C00000"/>
                </a:solidFill>
              </a:rPr>
              <a:t>Освещенность Е в плоскости изображения:</a:t>
            </a:r>
          </a:p>
        </p:txBody>
      </p:sp>
      <p:sp>
        <p:nvSpPr>
          <p:cNvPr id="6150"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graphicFrame>
        <p:nvGraphicFramePr>
          <p:cNvPr id="6151" name="Объект 9"/>
          <p:cNvGraphicFramePr>
            <a:graphicFrameLocks noChangeAspect="1"/>
          </p:cNvGraphicFramePr>
          <p:nvPr/>
        </p:nvGraphicFramePr>
        <p:xfrm>
          <a:off x="3817939" y="2781301"/>
          <a:ext cx="4556125" cy="1008063"/>
        </p:xfrm>
        <a:graphic>
          <a:graphicData uri="http://schemas.openxmlformats.org/presentationml/2006/ole">
            <mc:AlternateContent xmlns:mc="http://schemas.openxmlformats.org/markup-compatibility/2006">
              <mc:Choice xmlns:v="urn:schemas-microsoft-com:vml" Requires="v">
                <p:oleObj spid="_x0000_s2055" name="Equation" r:id="rId3" imgW="1968500" imgH="431800" progId="Equation.DSMT4">
                  <p:embed/>
                </p:oleObj>
              </mc:Choice>
              <mc:Fallback>
                <p:oleObj name="Equation" r:id="rId3" imgW="1968500" imgH="431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9" y="2781301"/>
                        <a:ext cx="4556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5235" r="9860"/>
          <a:stretch>
            <a:fillRect/>
          </a:stretch>
        </p:blipFill>
        <p:spPr bwMode="auto">
          <a:xfrm>
            <a:off x="1919288" y="4221164"/>
            <a:ext cx="7950200"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54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solidFill>
                  <a:srgbClr val="7030A0"/>
                </a:solidFill>
                <a:effectLst>
                  <a:outerShdw blurRad="38100" dist="38100" dir="2700000" algn="tl">
                    <a:srgbClr val="000000">
                      <a:alpha val="43137"/>
                    </a:srgbClr>
                  </a:outerShdw>
                </a:effectLst>
              </a:rPr>
              <a:t>Обобщенная</a:t>
            </a:r>
            <a:r>
              <a:rPr lang="ru-RU" dirty="0" smtClean="0"/>
              <a:t> </a:t>
            </a:r>
            <a:r>
              <a:rPr lang="ru-RU" sz="3600" dirty="0">
                <a:solidFill>
                  <a:srgbClr val="7030A0"/>
                </a:solidFill>
                <a:effectLst>
                  <a:outerShdw blurRad="38100" dist="38100" dir="2700000" algn="tl">
                    <a:srgbClr val="000000">
                      <a:alpha val="43137"/>
                    </a:srgbClr>
                  </a:outerShdw>
                </a:effectLst>
              </a:rPr>
              <a:t>схема</a:t>
            </a:r>
            <a:r>
              <a:rPr lang="ru-RU" dirty="0" smtClean="0"/>
              <a:t> </a:t>
            </a:r>
            <a:r>
              <a:rPr lang="ru-RU" sz="3600" dirty="0">
                <a:solidFill>
                  <a:srgbClr val="7030A0"/>
                </a:solidFill>
                <a:effectLst>
                  <a:outerShdw blurRad="38100" dist="38100" dir="2700000" algn="tl">
                    <a:srgbClr val="000000">
                      <a:alpha val="43137"/>
                    </a:srgbClr>
                  </a:outerShdw>
                </a:effectLst>
              </a:rPr>
              <a:t>телевизионной</a:t>
            </a:r>
            <a:r>
              <a:rPr lang="ru-RU" dirty="0" smtClean="0"/>
              <a:t> </a:t>
            </a:r>
            <a:r>
              <a:rPr lang="ru-RU" sz="3600" dirty="0">
                <a:solidFill>
                  <a:srgbClr val="7030A0"/>
                </a:solidFill>
                <a:effectLst>
                  <a:outerShdw blurRad="38100" dist="38100" dir="2700000" algn="tl">
                    <a:srgbClr val="000000">
                      <a:alpha val="43137"/>
                    </a:srgbClr>
                  </a:outerShdw>
                </a:effectLst>
              </a:rPr>
              <a:t>системы</a:t>
            </a:r>
          </a:p>
        </p:txBody>
      </p:sp>
      <p:graphicFrame>
        <p:nvGraphicFramePr>
          <p:cNvPr id="9219" name="Объект 3"/>
          <p:cNvGraphicFramePr>
            <a:graphicFrameLocks noChangeAspect="1"/>
          </p:cNvGraphicFramePr>
          <p:nvPr/>
        </p:nvGraphicFramePr>
        <p:xfrm>
          <a:off x="1524000" y="2276475"/>
          <a:ext cx="9144000" cy="3614738"/>
        </p:xfrm>
        <a:graphic>
          <a:graphicData uri="http://schemas.openxmlformats.org/presentationml/2006/ole">
            <mc:AlternateContent xmlns:mc="http://schemas.openxmlformats.org/markup-compatibility/2006">
              <mc:Choice xmlns:v="urn:schemas-microsoft-com:vml" Requires="v">
                <p:oleObj spid="_x0000_s3079" name="Visio" r:id="rId3" imgW="6334725" imgH="2014632" progId="Visio.Drawing.11">
                  <p:embed/>
                </p:oleObj>
              </mc:Choice>
              <mc:Fallback>
                <p:oleObj name="Visio" r:id="rId3" imgW="6334725" imgH="20146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76475"/>
                        <a:ext cx="91440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8030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effectLst>
                  <a:outerShdw blurRad="38100" dist="38100" dir="2700000" algn="tl">
                    <a:srgbClr val="000000">
                      <a:alpha val="43137"/>
                    </a:srgbClr>
                  </a:outerShdw>
                </a:effectLst>
              </a:rPr>
              <a:t>Передача изображений</a:t>
            </a:r>
            <a:endParaRPr lang="ru-RU" dirty="0">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lstStyle/>
          <a:p>
            <a:pPr marL="0" indent="0" algn="ctr">
              <a:buNone/>
            </a:pPr>
            <a:r>
              <a:rPr lang="ru-RU" u="sng"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Анализ изображения</a:t>
            </a:r>
          </a:p>
          <a:p>
            <a:pPr marL="0" indent="0" algn="just">
              <a:buNone/>
            </a:pP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Использование фотоэффекта: </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0" indent="0" algn="just">
              <a:buNone/>
            </a:pP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Использование развертки: i</a:t>
            </a:r>
            <a:r>
              <a:rPr lang="ru-RU" sz="2400" baseline="-250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ф</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0" indent="0" algn="just">
              <a:buNone/>
            </a:pPr>
            <a:endParaRPr lang="ru-RU" sz="2400">
              <a:latin typeface="Times New Roman" panose="02020603050405020304" pitchFamily="18" charset="0"/>
              <a:cs typeface="Times New Roman" panose="02020603050405020304" pitchFamily="18" charset="0"/>
            </a:endParaRPr>
          </a:p>
          <a:p>
            <a:pPr marL="0" indent="0" algn="ctr">
              <a:buNone/>
            </a:pPr>
            <a:r>
              <a:rPr lang="ru-RU" u="sng"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Синтез телевизионного изображения </a:t>
            </a:r>
          </a:p>
          <a:p>
            <a:pPr marL="0" indent="0" algn="just">
              <a:buNone/>
            </a:pP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Использование развертки: </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a:t>
            </a:r>
            <a:r>
              <a:rPr lang="ru-RU" sz="2400" baseline="-250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ф</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X,Y</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0" indent="0" algn="just">
              <a:buNone/>
            </a:pP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Электронно-оптическое преобразование сигнала: </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a:t>
            </a:r>
            <a:r>
              <a:rPr lang="ru-RU" sz="2400" baseline="-250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ф</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ru-RU" sz="2400" i="1">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a:t>
            </a:r>
            <a:r>
              <a:rPr lang="ru-RU" sz="240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0" indent="0"/>
            <a:endParaRPr lang="ru-RU" smtClean="0"/>
          </a:p>
        </p:txBody>
      </p:sp>
    </p:spTree>
    <p:extLst>
      <p:ext uri="{BB962C8B-B14F-4D97-AF65-F5344CB8AC3E}">
        <p14:creationId xmlns:p14="http://schemas.microsoft.com/office/powerpoint/2010/main" val="2810749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solidFill>
                  <a:srgbClr val="C00000"/>
                </a:solidFill>
                <a:effectLst>
                  <a:outerShdw blurRad="38100" dist="38100" dir="2700000" algn="tl">
                    <a:srgbClr val="000000">
                      <a:alpha val="43137"/>
                    </a:srgbClr>
                  </a:outerShdw>
                </a:effectLst>
              </a:rPr>
              <a:t>2.	Развертка изображения. Чересстрочная развёртка</a:t>
            </a:r>
          </a:p>
        </p:txBody>
      </p:sp>
      <p:sp>
        <p:nvSpPr>
          <p:cNvPr id="3" name="Объект 2"/>
          <p:cNvSpPr>
            <a:spLocks noGrp="1"/>
          </p:cNvSpPr>
          <p:nvPr>
            <p:ph idx="1"/>
          </p:nvPr>
        </p:nvSpPr>
        <p:spPr>
          <a:xfrm>
            <a:off x="2706688" y="2017713"/>
            <a:ext cx="7772400" cy="1339850"/>
          </a:xfrm>
        </p:spPr>
        <p:txBody>
          <a:bodyPr/>
          <a:lstStyle/>
          <a:p>
            <a:pPr marL="0" indent="0">
              <a:buNone/>
            </a:pPr>
            <a:r>
              <a:rPr lang="ru-RU" sz="2400" b="1" u="sng">
                <a:solidFill>
                  <a:srgbClr val="C00000"/>
                </a:solidFill>
                <a:latin typeface="Times New Roman" panose="02020603050405020304" pitchFamily="18" charset="0"/>
                <a:cs typeface="Times New Roman" panose="02020603050405020304" pitchFamily="18" charset="0"/>
              </a:rPr>
              <a:t>Развертка</a:t>
            </a:r>
            <a:r>
              <a:rPr lang="ru-RU" sz="2400">
                <a:solidFill>
                  <a:srgbClr val="C00000"/>
                </a:solidFill>
                <a:latin typeface="Times New Roman" panose="02020603050405020304" pitchFamily="18" charset="0"/>
                <a:cs typeface="Times New Roman" panose="02020603050405020304" pitchFamily="18" charset="0"/>
              </a:rPr>
              <a:t> - </a:t>
            </a:r>
            <a:r>
              <a:rPr lang="ru-RU" sz="2400">
                <a:solidFill>
                  <a:srgbClr val="7030A0"/>
                </a:solidFill>
                <a:latin typeface="Times New Roman" panose="02020603050405020304" pitchFamily="18" charset="0"/>
                <a:cs typeface="Times New Roman" panose="02020603050405020304" pitchFamily="18" charset="0"/>
              </a:rPr>
              <a:t>последовательное во времени перемещение развертывающего элемента в плоскости оптического изображения по определенному периодическому закону</a:t>
            </a:r>
            <a:endParaRPr lang="ru-RU" sz="2400">
              <a:solidFill>
                <a:srgbClr val="7030A0"/>
              </a:solidFill>
              <a:effectLst>
                <a:outerShdw blurRad="38100" dist="38100" dir="2700000" algn="tl">
                  <a:srgbClr val="C0C0C0"/>
                </a:outerShdw>
              </a:effectLst>
            </a:endParaRPr>
          </a:p>
        </p:txBody>
      </p:sp>
      <p:sp>
        <p:nvSpPr>
          <p:cNvPr id="1126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graphicFrame>
        <p:nvGraphicFramePr>
          <p:cNvPr id="11269" name="Объект 4"/>
          <p:cNvGraphicFramePr>
            <a:graphicFrameLocks noChangeAspect="1"/>
          </p:cNvGraphicFramePr>
          <p:nvPr/>
        </p:nvGraphicFramePr>
        <p:xfrm>
          <a:off x="2424114" y="3357563"/>
          <a:ext cx="7908925" cy="3384550"/>
        </p:xfrm>
        <a:graphic>
          <a:graphicData uri="http://schemas.openxmlformats.org/presentationml/2006/ole">
            <mc:AlternateContent xmlns:mc="http://schemas.openxmlformats.org/markup-compatibility/2006">
              <mc:Choice xmlns:v="urn:schemas-microsoft-com:vml" Requires="v">
                <p:oleObj spid="_x0000_s4103" name="Picture" r:id="rId3" imgW="5221080" imgH="2231280" progId="Word.Picture.8">
                  <p:embed/>
                </p:oleObj>
              </mc:Choice>
              <mc:Fallback>
                <p:oleObj name="Picture" r:id="rId3" imgW="5221080" imgH="223128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3357563"/>
                        <a:ext cx="79089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90871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effectLst>
                  <a:outerShdw blurRad="38100" dist="38100" dir="2700000" algn="tl">
                    <a:srgbClr val="000000">
                      <a:alpha val="43137"/>
                    </a:srgbClr>
                  </a:outerShdw>
                </a:effectLst>
              </a:rPr>
              <a:t>Общие требования к развертке:</a:t>
            </a:r>
          </a:p>
        </p:txBody>
      </p:sp>
      <p:sp>
        <p:nvSpPr>
          <p:cNvPr id="3" name="Объект 2"/>
          <p:cNvSpPr>
            <a:spLocks noGrp="1"/>
          </p:cNvSpPr>
          <p:nvPr>
            <p:ph idx="1"/>
          </p:nvPr>
        </p:nvSpPr>
        <p:spPr>
          <a:xfrm>
            <a:off x="1919288" y="2017714"/>
            <a:ext cx="8559800" cy="4435475"/>
          </a:xfrm>
        </p:spPr>
        <p:txBody>
          <a:bodyPr/>
          <a:lstStyle/>
          <a:p>
            <a:pPr marL="0" indent="0" algn="just">
              <a:buNone/>
            </a:pPr>
            <a:r>
              <a:rPr lang="ru-RU">
                <a:solidFill>
                  <a:srgbClr val="7030A0"/>
                </a:solidFill>
                <a:latin typeface="Times New Roman" panose="02020603050405020304" pitchFamily="18" charset="0"/>
                <a:cs typeface="Times New Roman" panose="02020603050405020304" pitchFamily="18" charset="0"/>
              </a:rPr>
              <a:t>1. Развертка должна производиться с </a:t>
            </a:r>
            <a:r>
              <a:rPr lang="ru-RU" b="1">
                <a:solidFill>
                  <a:srgbClr val="C00000"/>
                </a:solidFill>
                <a:latin typeface="Times New Roman" panose="02020603050405020304" pitchFamily="18" charset="0"/>
                <a:cs typeface="Times New Roman" panose="02020603050405020304" pitchFamily="18" charset="0"/>
              </a:rPr>
              <a:t>минимальным временем на обратный ход </a:t>
            </a:r>
            <a:r>
              <a:rPr lang="ru-RU">
                <a:solidFill>
                  <a:srgbClr val="7030A0"/>
                </a:solidFill>
                <a:latin typeface="Times New Roman" panose="02020603050405020304" pitchFamily="18" charset="0"/>
                <a:cs typeface="Times New Roman" panose="02020603050405020304" pitchFamily="18" charset="0"/>
              </a:rPr>
              <a:t>(время перехода от опроса N элемента к опросу первого элемента). Увеличение этого времени приводит к росту верхней граничной частоты спектра сигнала или к потере четкости).</a:t>
            </a:r>
          </a:p>
          <a:p>
            <a:pPr marL="0" indent="0" algn="just">
              <a:buNone/>
            </a:pPr>
            <a:r>
              <a:rPr lang="ru-RU">
                <a:solidFill>
                  <a:srgbClr val="7030A0"/>
                </a:solidFill>
                <a:latin typeface="Times New Roman" panose="02020603050405020304" pitchFamily="18" charset="0"/>
                <a:cs typeface="Times New Roman" panose="02020603050405020304" pitchFamily="18" charset="0"/>
              </a:rPr>
              <a:t>2. </a:t>
            </a:r>
            <a:r>
              <a:rPr lang="ru-RU" b="1">
                <a:solidFill>
                  <a:srgbClr val="C00000"/>
                </a:solidFill>
                <a:latin typeface="Times New Roman" panose="02020603050405020304" pitchFamily="18" charset="0"/>
                <a:cs typeface="Times New Roman" panose="02020603050405020304" pitchFamily="18" charset="0"/>
              </a:rPr>
              <a:t>Скорость</a:t>
            </a:r>
            <a:r>
              <a:rPr lang="ru-RU">
                <a:solidFill>
                  <a:srgbClr val="7030A0"/>
                </a:solidFill>
                <a:latin typeface="Times New Roman" panose="02020603050405020304" pitchFamily="18" charset="0"/>
                <a:cs typeface="Times New Roman" panose="02020603050405020304" pitchFamily="18" charset="0"/>
              </a:rPr>
              <a:t> развертки по возможности должна быть </a:t>
            </a:r>
            <a:r>
              <a:rPr lang="ru-RU" b="1">
                <a:solidFill>
                  <a:srgbClr val="C00000"/>
                </a:solidFill>
                <a:latin typeface="Times New Roman" panose="02020603050405020304" pitchFamily="18" charset="0"/>
                <a:cs typeface="Times New Roman" panose="02020603050405020304" pitchFamily="18" charset="0"/>
              </a:rPr>
              <a:t>постоянной</a:t>
            </a:r>
            <a:r>
              <a:rPr lang="ru-RU">
                <a:solidFill>
                  <a:srgbClr val="7030A0"/>
                </a:solidFill>
                <a:latin typeface="Times New Roman" panose="02020603050405020304" pitchFamily="18" charset="0"/>
                <a:cs typeface="Times New Roman" panose="02020603050405020304" pitchFamily="18" charset="0"/>
              </a:rPr>
              <a:t>. Непостоянство скорости приводит к специфическим искажениям изображения.</a:t>
            </a:r>
          </a:p>
          <a:p>
            <a:pPr marL="0" indent="0" algn="just">
              <a:buNone/>
            </a:pPr>
            <a:r>
              <a:rPr lang="ru-RU">
                <a:solidFill>
                  <a:srgbClr val="7030A0"/>
                </a:solidFill>
                <a:latin typeface="Times New Roman" panose="02020603050405020304" pitchFamily="18" charset="0"/>
                <a:cs typeface="Times New Roman" panose="02020603050405020304" pitchFamily="18" charset="0"/>
              </a:rPr>
              <a:t>3. Развертка при передаче и приеме должна производиться по </a:t>
            </a:r>
            <a:r>
              <a:rPr lang="ru-RU" b="1">
                <a:solidFill>
                  <a:srgbClr val="C00000"/>
                </a:solidFill>
                <a:latin typeface="Times New Roman" panose="02020603050405020304" pitchFamily="18" charset="0"/>
                <a:cs typeface="Times New Roman" panose="02020603050405020304" pitchFamily="18" charset="0"/>
              </a:rPr>
              <a:t>одинаковому закону, должна быть синхронной и синфазной</a:t>
            </a:r>
            <a:r>
              <a:rPr lang="ru-RU">
                <a:solidFill>
                  <a:srgbClr val="7030A0"/>
                </a:solidFill>
                <a:latin typeface="Times New Roman" panose="02020603050405020304" pitchFamily="18" charset="0"/>
                <a:cs typeface="Times New Roman" panose="02020603050405020304" pitchFamily="18" charset="0"/>
              </a:rPr>
              <a:t>.</a:t>
            </a:r>
          </a:p>
          <a:p>
            <a:pPr marL="0" indent="0" algn="just"/>
            <a:r>
              <a:rPr lang="ru-RU" b="1">
                <a:solidFill>
                  <a:srgbClr val="7030A0"/>
                </a:solidFill>
                <a:latin typeface="Times New Roman" panose="02020603050405020304" pitchFamily="18" charset="0"/>
                <a:cs typeface="Times New Roman" panose="02020603050405020304" pitchFamily="18" charset="0"/>
              </a:rPr>
              <a:t>Синхронность</a:t>
            </a:r>
            <a:r>
              <a:rPr lang="ru-RU">
                <a:solidFill>
                  <a:srgbClr val="7030A0"/>
                </a:solidFill>
                <a:latin typeface="Times New Roman" panose="02020603050405020304" pitchFamily="18" charset="0"/>
                <a:cs typeface="Times New Roman" panose="02020603050405020304" pitchFamily="18" charset="0"/>
              </a:rPr>
              <a:t> предполагает равенство частот разверток.</a:t>
            </a:r>
          </a:p>
          <a:p>
            <a:pPr marL="0" indent="0" algn="just"/>
            <a:r>
              <a:rPr lang="ru-RU" b="1">
                <a:solidFill>
                  <a:srgbClr val="7030A0"/>
                </a:solidFill>
                <a:latin typeface="Times New Roman" panose="02020603050405020304" pitchFamily="18" charset="0"/>
                <a:cs typeface="Times New Roman" panose="02020603050405020304" pitchFamily="18" charset="0"/>
              </a:rPr>
              <a:t>Синфазность</a:t>
            </a:r>
            <a:r>
              <a:rPr lang="ru-RU">
                <a:solidFill>
                  <a:srgbClr val="7030A0"/>
                </a:solidFill>
                <a:latin typeface="Times New Roman" panose="02020603050405020304" pitchFamily="18" charset="0"/>
                <a:cs typeface="Times New Roman" panose="02020603050405020304" pitchFamily="18" charset="0"/>
              </a:rPr>
              <a:t> предполагает одновременность развертки одноименных элементов изображения при анализе и синтезе.</a:t>
            </a:r>
          </a:p>
          <a:p>
            <a:pPr marL="0" indent="0">
              <a:buNone/>
            </a:pPr>
            <a:endParaRPr lang="ru-RU">
              <a:solidFill>
                <a:srgbClr val="7030A0"/>
              </a:solidFill>
              <a:effectLst>
                <a:outerShdw blurRad="38100" dist="38100" dir="2700000" algn="tl">
                  <a:srgbClr val="C0C0C0"/>
                </a:outerShdw>
              </a:effectLst>
            </a:endParaRPr>
          </a:p>
        </p:txBody>
      </p:sp>
    </p:spTree>
    <p:extLst>
      <p:ext uri="{BB962C8B-B14F-4D97-AF65-F5344CB8AC3E}">
        <p14:creationId xmlns:p14="http://schemas.microsoft.com/office/powerpoint/2010/main" val="33867329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effectLst>
                  <a:outerShdw blurRad="38100" dist="38100" dir="2700000" algn="tl">
                    <a:srgbClr val="000000">
                      <a:alpha val="43137"/>
                    </a:srgbClr>
                  </a:outerShdw>
                </a:effectLst>
              </a:rPr>
              <a:t>Варианты</a:t>
            </a:r>
            <a:r>
              <a:rPr lang="ru-RU" dirty="0" smtClean="0"/>
              <a:t> </a:t>
            </a:r>
            <a:r>
              <a:rPr lang="ru-RU" dirty="0">
                <a:effectLst>
                  <a:outerShdw blurRad="38100" dist="38100" dir="2700000" algn="tl">
                    <a:srgbClr val="000000">
                      <a:alpha val="43137"/>
                    </a:srgbClr>
                  </a:outerShdw>
                </a:effectLst>
              </a:rPr>
              <a:t>разверток</a:t>
            </a:r>
          </a:p>
        </p:txBody>
      </p:sp>
      <p:sp>
        <p:nvSpPr>
          <p:cNvPr id="1331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graphicFrame>
        <p:nvGraphicFramePr>
          <p:cNvPr id="13316" name="Объект 4"/>
          <p:cNvGraphicFramePr>
            <a:graphicFrameLocks noChangeAspect="1"/>
          </p:cNvGraphicFramePr>
          <p:nvPr/>
        </p:nvGraphicFramePr>
        <p:xfrm>
          <a:off x="1919288" y="2276476"/>
          <a:ext cx="8553450" cy="4392613"/>
        </p:xfrm>
        <a:graphic>
          <a:graphicData uri="http://schemas.openxmlformats.org/presentationml/2006/ole">
            <mc:AlternateContent xmlns:mc="http://schemas.openxmlformats.org/markup-compatibility/2006">
              <mc:Choice xmlns:v="urn:schemas-microsoft-com:vml" Requires="v">
                <p:oleObj spid="_x0000_s5127" name="Picture" r:id="rId3" imgW="5041440" imgH="2590920" progId="Word.Picture.8">
                  <p:embed/>
                </p:oleObj>
              </mc:Choice>
              <mc:Fallback>
                <p:oleObj name="Picture" r:id="rId3" imgW="5041440" imgH="259092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2276476"/>
                        <a:ext cx="855345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96802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810" name="Text Box 2"/>
          <p:cNvSpPr txBox="1">
            <a:spLocks noChangeArrowheads="1"/>
          </p:cNvSpPr>
          <p:nvPr/>
        </p:nvSpPr>
        <p:spPr bwMode="auto">
          <a:xfrm>
            <a:off x="2424114" y="333376"/>
            <a:ext cx="80914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ru-RU" sz="3600" dirty="0">
                <a:solidFill>
                  <a:schemeClr val="tx2"/>
                </a:solidFill>
                <a:effectLst>
                  <a:outerShdw blurRad="38100" dist="38100" dir="2700000" algn="tl">
                    <a:srgbClr val="000000">
                      <a:alpha val="43137"/>
                    </a:srgbClr>
                  </a:outerShdw>
                </a:effectLst>
                <a:latin typeface="+mj-lt"/>
                <a:ea typeface="+mj-ea"/>
                <a:cs typeface="+mj-cs"/>
              </a:rPr>
              <a:t>Графическое пояснение строчной развертки</a:t>
            </a:r>
          </a:p>
        </p:txBody>
      </p:sp>
      <p:graphicFrame>
        <p:nvGraphicFramePr>
          <p:cNvPr id="15363" name="Object 3"/>
          <p:cNvGraphicFramePr>
            <a:graphicFrameLocks noChangeAspect="1"/>
          </p:cNvGraphicFramePr>
          <p:nvPr/>
        </p:nvGraphicFramePr>
        <p:xfrm>
          <a:off x="3071814" y="1916114"/>
          <a:ext cx="6192837" cy="4808537"/>
        </p:xfrm>
        <a:graphic>
          <a:graphicData uri="http://schemas.openxmlformats.org/presentationml/2006/ole">
            <mc:AlternateContent xmlns:mc="http://schemas.openxmlformats.org/markup-compatibility/2006">
              <mc:Choice xmlns:v="urn:schemas-microsoft-com:vml" Requires="v">
                <p:oleObj spid="_x0000_s6151" name="Visio" r:id="rId3" imgW="7140154" imgH="5849712" progId="Visio.Drawing.11">
                  <p:embed/>
                </p:oleObj>
              </mc:Choice>
              <mc:Fallback>
                <p:oleObj name="Visio" r:id="rId3" imgW="7140154" imgH="584971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481"/>
                      <a:stretch>
                        <a:fillRect/>
                      </a:stretch>
                    </p:blipFill>
                    <p:spPr bwMode="auto">
                      <a:xfrm>
                        <a:off x="3071814" y="1916114"/>
                        <a:ext cx="6192837"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74969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a:t>
            </a:r>
          </a:p>
        </p:txBody>
      </p:sp>
      <p:sp>
        <p:nvSpPr>
          <p:cNvPr id="3" name="Объект 2"/>
          <p:cNvSpPr>
            <a:spLocks noGrp="1"/>
          </p:cNvSpPr>
          <p:nvPr>
            <p:ph idx="1"/>
          </p:nvPr>
        </p:nvSpPr>
        <p:spPr/>
        <p:txBody>
          <a:bodyPr/>
          <a:lstStyle/>
          <a:p>
            <a:r>
              <a:rPr lang="ru-RU" dirty="0"/>
              <a:t>Первый патент на используемые до сегодняшнего дня технологии электронного телевидения получил профессор Петербургского технологического института Борис </a:t>
            </a:r>
            <a:r>
              <a:rPr lang="ru-RU" dirty="0" err="1"/>
              <a:t>Розинг</a:t>
            </a:r>
            <a:r>
              <a:rPr lang="ru-RU" dirty="0"/>
              <a:t>, который подал заявку на патентование «Способа электрической передачи изображения» 25 июля 1907 </a:t>
            </a:r>
            <a:r>
              <a:rPr lang="ru-RU" dirty="0" smtClean="0"/>
              <a:t>года. </a:t>
            </a:r>
            <a:r>
              <a:rPr lang="ru-RU" dirty="0"/>
              <a:t>Ему удалось добиться передачи на расстояние изображения в виде решётки из четырёх светлых полос на тёмном фоне — в опыте 9 мая 1911 </a:t>
            </a:r>
            <a:r>
              <a:rPr lang="ru-RU" dirty="0" smtClean="0"/>
              <a:t>года. </a:t>
            </a:r>
            <a:r>
              <a:rPr lang="ru-RU" dirty="0"/>
              <a:t>Это была первая в мире телевизионная передача. При этом для воспроизведения изображения использовалась электронно-лучевая трубка, а для передачи применялась механическая </a:t>
            </a:r>
            <a:r>
              <a:rPr lang="ru-RU" dirty="0" smtClean="0"/>
              <a:t>развёртка. </a:t>
            </a:r>
            <a:r>
              <a:rPr lang="ru-RU" dirty="0"/>
              <a:t>Впоследствии он публично продемонстрировал передачу других изображений, но только </a:t>
            </a:r>
            <a:r>
              <a:rPr lang="ru-RU" dirty="0" smtClean="0"/>
              <a:t>неподвижных. </a:t>
            </a:r>
            <a:r>
              <a:rPr lang="ru-RU" dirty="0"/>
              <a:t>После публикаций </a:t>
            </a:r>
            <a:r>
              <a:rPr lang="ru-RU" dirty="0" err="1"/>
              <a:t>Розинга</a:t>
            </a:r>
            <a:r>
              <a:rPr lang="ru-RU" dirty="0"/>
              <a:t> разработка ТВ-устройств, как механических, так и электронных, пошла ускоренным темпом.</a:t>
            </a:r>
          </a:p>
        </p:txBody>
      </p:sp>
      <p:pic>
        <p:nvPicPr>
          <p:cNvPr id="4" name="Содержимое 3" descr="rozing.jpg"/>
          <p:cNvPicPr>
            <a:picLocks noChangeAspect="1"/>
          </p:cNvPicPr>
          <p:nvPr/>
        </p:nvPicPr>
        <p:blipFill>
          <a:blip r:embed="rId2"/>
          <a:stretch>
            <a:fillRect/>
          </a:stretch>
        </p:blipFill>
        <p:spPr>
          <a:xfrm>
            <a:off x="10154194" y="4225003"/>
            <a:ext cx="2002971" cy="2299707"/>
          </a:xfrm>
          <a:prstGeom prst="rect">
            <a:avLst/>
          </a:prstGeom>
        </p:spPr>
      </p:pic>
    </p:spTree>
    <p:extLst>
      <p:ext uri="{BB962C8B-B14F-4D97-AF65-F5344CB8AC3E}">
        <p14:creationId xmlns:p14="http://schemas.microsoft.com/office/powerpoint/2010/main" val="7613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Чересстрочная развертка</a:t>
            </a:r>
            <a:endParaRPr lang="ru-RU" sz="4000">
              <a:effectLst>
                <a:outerShdw blurRad="38100" dist="38100" dir="2700000" algn="tl">
                  <a:srgbClr val="C0C0C0"/>
                </a:outerShdw>
              </a:effectLst>
            </a:endParaRPr>
          </a:p>
        </p:txBody>
      </p:sp>
      <p:sp>
        <p:nvSpPr>
          <p:cNvPr id="3" name="Объект 2"/>
          <p:cNvSpPr>
            <a:spLocks noGrp="1"/>
          </p:cNvSpPr>
          <p:nvPr>
            <p:ph idx="1"/>
          </p:nvPr>
        </p:nvSpPr>
        <p:spPr/>
        <p:txBody>
          <a:bodyPr/>
          <a:lstStyle/>
          <a:p>
            <a:pPr marL="0" indent="0" algn="just">
              <a:buNone/>
            </a:pPr>
            <a:r>
              <a:rPr lang="ru-RU"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Сущность: в пределах растра, состоящего из </a:t>
            </a:r>
            <a:r>
              <a:rPr lang="ru-RU" i="1"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Z</a:t>
            </a:r>
            <a:r>
              <a:rPr lang="ru-RU"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строк, передача изображения растра производится в два этапа или в виде двух полей. В первом поле содержатся только нечетные по положению на растре номера строк, а во втором - четные. </a:t>
            </a:r>
            <a:endParaRPr lang="ru-RU" smtClean="0">
              <a:solidFill>
                <a:srgbClr val="7030A0"/>
              </a:solidFill>
              <a:effectLst>
                <a:outerShdw blurRad="38100" dist="38100" dir="2700000" algn="tl">
                  <a:srgbClr val="C0C0C0"/>
                </a:outerShdw>
              </a:effectLst>
            </a:endParaRPr>
          </a:p>
        </p:txBody>
      </p:sp>
    </p:spTree>
    <p:extLst>
      <p:ext uri="{BB962C8B-B14F-4D97-AF65-F5344CB8AC3E}">
        <p14:creationId xmlns:p14="http://schemas.microsoft.com/office/powerpoint/2010/main" val="511343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Text Box 2"/>
          <p:cNvSpPr txBox="1">
            <a:spLocks noChangeArrowheads="1"/>
          </p:cNvSpPr>
          <p:nvPr/>
        </p:nvSpPr>
        <p:spPr bwMode="auto">
          <a:xfrm>
            <a:off x="1698626" y="0"/>
            <a:ext cx="8816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Графическое пояснение чересстрочной развертки</a:t>
            </a:r>
          </a:p>
        </p:txBody>
      </p:sp>
      <p:graphicFrame>
        <p:nvGraphicFramePr>
          <p:cNvPr id="19459" name="Object 3"/>
          <p:cNvGraphicFramePr>
            <a:graphicFrameLocks noChangeAspect="1"/>
          </p:cNvGraphicFramePr>
          <p:nvPr/>
        </p:nvGraphicFramePr>
        <p:xfrm>
          <a:off x="2643188" y="1447800"/>
          <a:ext cx="6907212" cy="5257800"/>
        </p:xfrm>
        <a:graphic>
          <a:graphicData uri="http://schemas.openxmlformats.org/presentationml/2006/ole">
            <mc:AlternateContent xmlns:mc="http://schemas.openxmlformats.org/markup-compatibility/2006">
              <mc:Choice xmlns:v="urn:schemas-microsoft-com:vml" Requires="v">
                <p:oleObj spid="_x0000_s7175" name="Visio" r:id="rId3" imgW="6907378" imgH="5257800" progId="Visio.Drawing.11">
                  <p:embed/>
                </p:oleObj>
              </mc:Choice>
              <mc:Fallback>
                <p:oleObj name="Visio" r:id="rId3" imgW="6907378" imgH="52578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1447800"/>
                        <a:ext cx="6907212"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4471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Text Box 2"/>
          <p:cNvSpPr txBox="1">
            <a:spLocks noChangeArrowheads="1"/>
          </p:cNvSpPr>
          <p:nvPr/>
        </p:nvSpPr>
        <p:spPr bwMode="auto">
          <a:xfrm>
            <a:off x="1698626" y="0"/>
            <a:ext cx="8816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Графическое пояснение чересстрочной развертки</a:t>
            </a:r>
          </a:p>
        </p:txBody>
      </p:sp>
      <p:graphicFrame>
        <p:nvGraphicFramePr>
          <p:cNvPr id="20483" name="Object 3"/>
          <p:cNvGraphicFramePr>
            <a:graphicFrameLocks noChangeAspect="1"/>
          </p:cNvGraphicFramePr>
          <p:nvPr/>
        </p:nvGraphicFramePr>
        <p:xfrm>
          <a:off x="2720976" y="1419226"/>
          <a:ext cx="6880225" cy="5362575"/>
        </p:xfrm>
        <a:graphic>
          <a:graphicData uri="http://schemas.openxmlformats.org/presentationml/2006/ole">
            <mc:AlternateContent xmlns:mc="http://schemas.openxmlformats.org/markup-compatibility/2006">
              <mc:Choice xmlns:v="urn:schemas-microsoft-com:vml" Requires="v">
                <p:oleObj spid="_x0000_s8199" name="Visio" r:id="rId3" imgW="6880555" imgH="5362042" progId="Visio.Drawing.11">
                  <p:embed/>
                </p:oleObj>
              </mc:Choice>
              <mc:Fallback>
                <p:oleObj name="Visio" r:id="rId3" imgW="6880555" imgH="536204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6" y="1419226"/>
                        <a:ext cx="688022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21450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Text Box 2"/>
          <p:cNvSpPr txBox="1">
            <a:spLocks noChangeArrowheads="1"/>
          </p:cNvSpPr>
          <p:nvPr/>
        </p:nvSpPr>
        <p:spPr bwMode="auto">
          <a:xfrm>
            <a:off x="1698626" y="0"/>
            <a:ext cx="8816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Графическое пояснение чересстрочной развертки</a:t>
            </a:r>
          </a:p>
        </p:txBody>
      </p:sp>
      <p:graphicFrame>
        <p:nvGraphicFramePr>
          <p:cNvPr id="21507" name="Object 3"/>
          <p:cNvGraphicFramePr>
            <a:graphicFrameLocks noChangeAspect="1"/>
          </p:cNvGraphicFramePr>
          <p:nvPr/>
        </p:nvGraphicFramePr>
        <p:xfrm>
          <a:off x="2133600" y="1895476"/>
          <a:ext cx="4216400" cy="3209925"/>
        </p:xfrm>
        <a:graphic>
          <a:graphicData uri="http://schemas.openxmlformats.org/presentationml/2006/ole">
            <mc:AlternateContent xmlns:mc="http://schemas.openxmlformats.org/markup-compatibility/2006">
              <mc:Choice xmlns:v="urn:schemas-microsoft-com:vml" Requires="v">
                <p:oleObj spid="_x0000_s9228" name="Visio" r:id="rId3" imgW="6907378" imgH="5257800" progId="Visio.Drawing.11">
                  <p:embed/>
                </p:oleObj>
              </mc:Choice>
              <mc:Fallback>
                <p:oleObj name="Visio" r:id="rId3" imgW="6907378" imgH="52578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95476"/>
                        <a:ext cx="42164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8" name="Object 4"/>
          <p:cNvGraphicFramePr>
            <a:graphicFrameLocks noChangeAspect="1"/>
          </p:cNvGraphicFramePr>
          <p:nvPr/>
        </p:nvGraphicFramePr>
        <p:xfrm>
          <a:off x="6400800" y="1685926"/>
          <a:ext cx="4191000" cy="3267075"/>
        </p:xfrm>
        <a:graphic>
          <a:graphicData uri="http://schemas.openxmlformats.org/presentationml/2006/ole">
            <mc:AlternateContent xmlns:mc="http://schemas.openxmlformats.org/markup-compatibility/2006">
              <mc:Choice xmlns:v="urn:schemas-microsoft-com:vml" Requires="v">
                <p:oleObj spid="_x0000_s9229" name="Visio" r:id="rId5" imgW="6880555" imgH="5362042" progId="Visio.Drawing.11">
                  <p:embed/>
                </p:oleObj>
              </mc:Choice>
              <mc:Fallback>
                <p:oleObj name="Visio" r:id="rId5" imgW="6880555" imgH="536204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685926"/>
                        <a:ext cx="41910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72611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Text Box 2"/>
          <p:cNvSpPr txBox="1">
            <a:spLocks noChangeArrowheads="1"/>
          </p:cNvSpPr>
          <p:nvPr/>
        </p:nvSpPr>
        <p:spPr bwMode="auto">
          <a:xfrm>
            <a:off x="1698626" y="0"/>
            <a:ext cx="8816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Графическое пояснение чересстрочной развертки</a:t>
            </a:r>
          </a:p>
        </p:txBody>
      </p:sp>
      <p:graphicFrame>
        <p:nvGraphicFramePr>
          <p:cNvPr id="22531" name="Object 3"/>
          <p:cNvGraphicFramePr>
            <a:graphicFrameLocks noChangeAspect="1"/>
          </p:cNvGraphicFramePr>
          <p:nvPr/>
        </p:nvGraphicFramePr>
        <p:xfrm>
          <a:off x="2846388" y="1465264"/>
          <a:ext cx="6907212" cy="5392737"/>
        </p:xfrm>
        <a:graphic>
          <a:graphicData uri="http://schemas.openxmlformats.org/presentationml/2006/ole">
            <mc:AlternateContent xmlns:mc="http://schemas.openxmlformats.org/markup-compatibility/2006">
              <mc:Choice xmlns:v="urn:schemas-microsoft-com:vml" Requires="v">
                <p:oleObj spid="_x0000_s10247" name="Visio" r:id="rId3" imgW="6907378" imgH="5392522" progId="Visio.Drawing.11">
                  <p:embed/>
                </p:oleObj>
              </mc:Choice>
              <mc:Fallback>
                <p:oleObj name="Visio" r:id="rId3" imgW="6907378" imgH="539252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1465264"/>
                        <a:ext cx="6907212" cy="539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03594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4939" y="214313"/>
            <a:ext cx="7793037" cy="1270000"/>
          </a:xfrm>
        </p:spPr>
        <p:txBody>
          <a:bodyPr/>
          <a:lstStyle/>
          <a:p>
            <a:r>
              <a:rPr lang="ru-RU"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Условия осуществления чересстрочной развертки</a:t>
            </a:r>
          </a:p>
        </p:txBody>
      </p:sp>
      <p:sp>
        <p:nvSpPr>
          <p:cNvPr id="23555" name="Объект 2"/>
          <p:cNvSpPr>
            <a:spLocks noGrp="1"/>
          </p:cNvSpPr>
          <p:nvPr>
            <p:ph idx="1"/>
          </p:nvPr>
        </p:nvSpPr>
        <p:spPr>
          <a:xfrm>
            <a:off x="1919288" y="2060576"/>
            <a:ext cx="8424862" cy="4608513"/>
          </a:xfrm>
        </p:spPr>
        <p:txBody>
          <a:bodyPr/>
          <a:lstStyle/>
          <a:p>
            <a:pPr marL="0" indent="0" algn="just">
              <a:buNone/>
            </a:pPr>
            <a:r>
              <a:rPr lang="ru-RU">
                <a:solidFill>
                  <a:srgbClr val="7030A0"/>
                </a:solidFill>
                <a:latin typeface="Times New Roman" panose="02020603050405020304" pitchFamily="18" charset="0"/>
                <a:cs typeface="Times New Roman" panose="02020603050405020304" pitchFamily="18" charset="0"/>
              </a:rPr>
              <a:t>1. Число строк разложения должно быть нечетным:</a:t>
            </a:r>
            <a:r>
              <a:rPr lang="ru-RU">
                <a:solidFill>
                  <a:srgbClr val="C00000"/>
                </a:solidFill>
                <a:latin typeface="Times New Roman" panose="02020603050405020304" pitchFamily="18" charset="0"/>
                <a:cs typeface="Times New Roman" panose="02020603050405020304" pitchFamily="18" charset="0"/>
              </a:rPr>
              <a:t> </a:t>
            </a:r>
            <a:r>
              <a:rPr lang="ru-RU" i="1">
                <a:solidFill>
                  <a:srgbClr val="C00000"/>
                </a:solidFill>
                <a:latin typeface="Times New Roman" panose="02020603050405020304" pitchFamily="18" charset="0"/>
                <a:cs typeface="Times New Roman" panose="02020603050405020304" pitchFamily="18" charset="0"/>
              </a:rPr>
              <a:t>Z</a:t>
            </a:r>
            <a:r>
              <a:rPr lang="ru-RU">
                <a:solidFill>
                  <a:srgbClr val="C00000"/>
                </a:solidFill>
                <a:latin typeface="Times New Roman" panose="02020603050405020304" pitchFamily="18" charset="0"/>
                <a:cs typeface="Times New Roman" panose="02020603050405020304" pitchFamily="18" charset="0"/>
              </a:rPr>
              <a:t>=2</a:t>
            </a:r>
            <a:r>
              <a:rPr lang="ru-RU" i="1">
                <a:solidFill>
                  <a:srgbClr val="C00000"/>
                </a:solidFill>
                <a:latin typeface="Times New Roman" panose="02020603050405020304" pitchFamily="18" charset="0"/>
                <a:cs typeface="Times New Roman" panose="02020603050405020304" pitchFamily="18" charset="0"/>
              </a:rPr>
              <a:t>k</a:t>
            </a:r>
            <a:r>
              <a:rPr lang="ru-RU">
                <a:solidFill>
                  <a:srgbClr val="C00000"/>
                </a:solidFill>
                <a:latin typeface="Times New Roman" panose="02020603050405020304" pitchFamily="18" charset="0"/>
                <a:cs typeface="Times New Roman" panose="02020603050405020304" pitchFamily="18" charset="0"/>
              </a:rPr>
              <a:t>+1, </a:t>
            </a:r>
            <a:r>
              <a:rPr lang="ru-RU" i="1">
                <a:solidFill>
                  <a:srgbClr val="C00000"/>
                </a:solidFill>
                <a:latin typeface="Times New Roman" panose="02020603050405020304" pitchFamily="18" charset="0"/>
                <a:cs typeface="Times New Roman" panose="02020603050405020304" pitchFamily="18" charset="0"/>
              </a:rPr>
              <a:t>k</a:t>
            </a:r>
            <a:r>
              <a:rPr lang="ru-RU">
                <a:solidFill>
                  <a:srgbClr val="C00000"/>
                </a:solidFill>
                <a:latin typeface="Times New Roman" panose="02020603050405020304" pitchFamily="18" charset="0"/>
                <a:cs typeface="Times New Roman" panose="02020603050405020304" pitchFamily="18" charset="0"/>
              </a:rPr>
              <a:t>=0,1,2...</a:t>
            </a:r>
          </a:p>
          <a:p>
            <a:pPr marL="0" indent="0" algn="just">
              <a:buNone/>
            </a:pPr>
            <a:r>
              <a:rPr lang="ru-RU">
                <a:solidFill>
                  <a:srgbClr val="7030A0"/>
                </a:solidFill>
                <a:latin typeface="Times New Roman" panose="02020603050405020304" pitchFamily="18" charset="0"/>
                <a:cs typeface="Times New Roman" panose="02020603050405020304" pitchFamily="18" charset="0"/>
              </a:rPr>
              <a:t>Это необходимо для того, чтобы четные и нечетные строки располагались на своих местах, то есть не накладывались друг на друга. Следовательно, в каждом поле развертке подвергается целое число строк плюс половина строки. Действительно, </a:t>
            </a:r>
            <a:r>
              <a:rPr lang="ru-RU" i="1">
                <a:solidFill>
                  <a:srgbClr val="C00000"/>
                </a:solidFill>
                <a:latin typeface="Times New Roman" panose="02020603050405020304" pitchFamily="18" charset="0"/>
                <a:cs typeface="Times New Roman" panose="02020603050405020304" pitchFamily="18" charset="0"/>
              </a:rPr>
              <a:t>Z</a:t>
            </a:r>
            <a:r>
              <a:rPr lang="ru-RU" baseline="-25000">
                <a:solidFill>
                  <a:srgbClr val="C00000"/>
                </a:solidFill>
                <a:latin typeface="Times New Roman" panose="02020603050405020304" pitchFamily="18" charset="0"/>
                <a:cs typeface="Times New Roman" panose="02020603050405020304" pitchFamily="18" charset="0"/>
              </a:rPr>
              <a:t>п</a:t>
            </a:r>
            <a:r>
              <a:rPr lang="ru-RU">
                <a:solidFill>
                  <a:srgbClr val="C00000"/>
                </a:solidFill>
                <a:latin typeface="Times New Roman" panose="02020603050405020304" pitchFamily="18" charset="0"/>
                <a:cs typeface="Times New Roman" panose="02020603050405020304" pitchFamily="18" charset="0"/>
              </a:rPr>
              <a:t>=0,5</a:t>
            </a:r>
            <a:r>
              <a:rPr lang="ru-RU" i="1">
                <a:solidFill>
                  <a:srgbClr val="C00000"/>
                </a:solidFill>
                <a:latin typeface="Times New Roman" panose="02020603050405020304" pitchFamily="18" charset="0"/>
                <a:cs typeface="Times New Roman" panose="02020603050405020304" pitchFamily="18" charset="0"/>
              </a:rPr>
              <a:t>Z</a:t>
            </a:r>
            <a:r>
              <a:rPr lang="ru-RU">
                <a:solidFill>
                  <a:srgbClr val="C00000"/>
                </a:solidFill>
                <a:latin typeface="Times New Roman" panose="02020603050405020304" pitchFamily="18" charset="0"/>
                <a:cs typeface="Times New Roman" panose="02020603050405020304" pitchFamily="18" charset="0"/>
              </a:rPr>
              <a:t>=</a:t>
            </a:r>
            <a:r>
              <a:rPr lang="ru-RU" i="1">
                <a:solidFill>
                  <a:srgbClr val="C00000"/>
                </a:solidFill>
                <a:latin typeface="Times New Roman" panose="02020603050405020304" pitchFamily="18" charset="0"/>
                <a:cs typeface="Times New Roman" panose="02020603050405020304" pitchFamily="18" charset="0"/>
              </a:rPr>
              <a:t>k</a:t>
            </a:r>
            <a:r>
              <a:rPr lang="ru-RU">
                <a:solidFill>
                  <a:srgbClr val="C00000"/>
                </a:solidFill>
                <a:latin typeface="Times New Roman" panose="02020603050405020304" pitchFamily="18" charset="0"/>
                <a:cs typeface="Times New Roman" panose="02020603050405020304" pitchFamily="18" charset="0"/>
              </a:rPr>
              <a:t>+0,5.</a:t>
            </a:r>
          </a:p>
          <a:p>
            <a:pPr marL="0" indent="0" algn="just">
              <a:buNone/>
            </a:pPr>
            <a:r>
              <a:rPr lang="ru-RU">
                <a:solidFill>
                  <a:srgbClr val="7030A0"/>
                </a:solidFill>
                <a:latin typeface="Times New Roman" panose="02020603050405020304" pitchFamily="18" charset="0"/>
                <a:cs typeface="Times New Roman" panose="02020603050405020304" pitchFamily="18" charset="0"/>
              </a:rPr>
              <a:t>2. Число строк разложения </a:t>
            </a:r>
            <a:r>
              <a:rPr lang="ru-RU" i="1">
                <a:solidFill>
                  <a:srgbClr val="7030A0"/>
                </a:solidFill>
                <a:latin typeface="Times New Roman" panose="02020603050405020304" pitchFamily="18" charset="0"/>
                <a:cs typeface="Times New Roman" panose="02020603050405020304" pitchFamily="18" charset="0"/>
              </a:rPr>
              <a:t>Z</a:t>
            </a:r>
            <a:r>
              <a:rPr lang="ru-RU">
                <a:solidFill>
                  <a:srgbClr val="7030A0"/>
                </a:solidFill>
                <a:latin typeface="Times New Roman" panose="02020603050405020304" pitchFamily="18" charset="0"/>
                <a:cs typeface="Times New Roman" panose="02020603050405020304" pitchFamily="18" charset="0"/>
              </a:rPr>
              <a:t> должно состоять из простых сомножителей, чтобы обеспечить жесткую связь между частотами развертки по строкам и частотой кадров </a:t>
            </a:r>
            <a:r>
              <a:rPr lang="ru-RU" i="1">
                <a:solidFill>
                  <a:srgbClr val="7030A0"/>
                </a:solidFill>
                <a:latin typeface="Times New Roman" panose="02020603050405020304" pitchFamily="18" charset="0"/>
                <a:cs typeface="Times New Roman" panose="02020603050405020304" pitchFamily="18" charset="0"/>
              </a:rPr>
              <a:t>F</a:t>
            </a:r>
            <a:r>
              <a:rPr lang="ru-RU" baseline="-25000">
                <a:solidFill>
                  <a:srgbClr val="7030A0"/>
                </a:solidFill>
                <a:latin typeface="Times New Roman" panose="02020603050405020304" pitchFamily="18" charset="0"/>
                <a:cs typeface="Times New Roman" panose="02020603050405020304" pitchFamily="18" charset="0"/>
              </a:rPr>
              <a:t>x</a:t>
            </a:r>
            <a:r>
              <a:rPr lang="ru-RU">
                <a:solidFill>
                  <a:srgbClr val="7030A0"/>
                </a:solidFill>
                <a:latin typeface="Times New Roman" panose="02020603050405020304" pitchFamily="18" charset="0"/>
                <a:cs typeface="Times New Roman" panose="02020603050405020304" pitchFamily="18" charset="0"/>
              </a:rPr>
              <a:t>=</a:t>
            </a:r>
            <a:r>
              <a:rPr lang="ru-RU" i="1">
                <a:solidFill>
                  <a:srgbClr val="7030A0"/>
                </a:solidFill>
                <a:latin typeface="Times New Roman" panose="02020603050405020304" pitchFamily="18" charset="0"/>
                <a:cs typeface="Times New Roman" panose="02020603050405020304" pitchFamily="18" charset="0"/>
              </a:rPr>
              <a:t>ZF</a:t>
            </a:r>
            <a:r>
              <a:rPr lang="ru-RU" baseline="-25000">
                <a:solidFill>
                  <a:srgbClr val="7030A0"/>
                </a:solidFill>
                <a:latin typeface="Times New Roman" panose="02020603050405020304" pitchFamily="18" charset="0"/>
                <a:cs typeface="Times New Roman" panose="02020603050405020304" pitchFamily="18" charset="0"/>
              </a:rPr>
              <a:t>y</a:t>
            </a:r>
            <a:r>
              <a:rPr lang="ru-RU">
                <a:solidFill>
                  <a:srgbClr val="7030A0"/>
                </a:solidFill>
                <a:latin typeface="Times New Roman" panose="02020603050405020304" pitchFamily="18" charset="0"/>
                <a:cs typeface="Times New Roman" panose="02020603050405020304" pitchFamily="18" charset="0"/>
              </a:rPr>
              <a:t>.</a:t>
            </a:r>
          </a:p>
          <a:p>
            <a:pPr marL="0" indent="0">
              <a:buNone/>
            </a:pPr>
            <a:endParaRPr lang="ru-RU">
              <a:solidFill>
                <a:srgbClr val="7030A0"/>
              </a:solidFill>
            </a:endParaRPr>
          </a:p>
        </p:txBody>
      </p:sp>
    </p:spTree>
    <p:extLst>
      <p:ext uri="{BB962C8B-B14F-4D97-AF65-F5344CB8AC3E}">
        <p14:creationId xmlns:p14="http://schemas.microsoft.com/office/powerpoint/2010/main" val="8568747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4" name="Text Box 2"/>
          <p:cNvSpPr txBox="1">
            <a:spLocks noChangeArrowheads="1"/>
          </p:cNvSpPr>
          <p:nvPr/>
        </p:nvSpPr>
        <p:spPr bwMode="auto">
          <a:xfrm>
            <a:off x="2209800" y="1"/>
            <a:ext cx="8305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График и форма одной строки</a:t>
            </a:r>
          </a:p>
        </p:txBody>
      </p:sp>
      <p:graphicFrame>
        <p:nvGraphicFramePr>
          <p:cNvPr id="24579" name="Object 3"/>
          <p:cNvGraphicFramePr>
            <a:graphicFrameLocks noChangeAspect="1"/>
          </p:cNvGraphicFramePr>
          <p:nvPr/>
        </p:nvGraphicFramePr>
        <p:xfrm>
          <a:off x="2711450" y="1824039"/>
          <a:ext cx="7651750" cy="4987925"/>
        </p:xfrm>
        <a:graphic>
          <a:graphicData uri="http://schemas.openxmlformats.org/presentationml/2006/ole">
            <mc:AlternateContent xmlns:mc="http://schemas.openxmlformats.org/markup-compatibility/2006">
              <mc:Choice xmlns:v="urn:schemas-microsoft-com:vml" Requires="v">
                <p:oleObj spid="_x0000_s11271" name="Visio" r:id="rId3" imgW="10193731" imgH="6645250" progId="Visio.Drawing.11">
                  <p:embed/>
                </p:oleObj>
              </mc:Choice>
              <mc:Fallback>
                <p:oleObj name="Visio" r:id="rId3" imgW="10193731" imgH="664525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1824039"/>
                        <a:ext cx="76517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24456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Text Box 2"/>
          <p:cNvSpPr txBox="1">
            <a:spLocks noChangeArrowheads="1"/>
          </p:cNvSpPr>
          <p:nvPr/>
        </p:nvSpPr>
        <p:spPr bwMode="auto">
          <a:xfrm>
            <a:off x="1698626" y="76200"/>
            <a:ext cx="8816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sz="4000" b="1">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Сравнение временных графиков строчной и чересстрочной разверток</a:t>
            </a:r>
          </a:p>
        </p:txBody>
      </p:sp>
      <p:graphicFrame>
        <p:nvGraphicFramePr>
          <p:cNvPr id="25603" name="Object 3"/>
          <p:cNvGraphicFramePr>
            <a:graphicFrameLocks noChangeAspect="1"/>
          </p:cNvGraphicFramePr>
          <p:nvPr/>
        </p:nvGraphicFramePr>
        <p:xfrm>
          <a:off x="3071814" y="1803401"/>
          <a:ext cx="6910387" cy="5102225"/>
        </p:xfrm>
        <a:graphic>
          <a:graphicData uri="http://schemas.openxmlformats.org/presentationml/2006/ole">
            <mc:AlternateContent xmlns:mc="http://schemas.openxmlformats.org/markup-compatibility/2006">
              <mc:Choice xmlns:v="urn:schemas-microsoft-com:vml" Requires="v">
                <p:oleObj spid="_x0000_s12295" name="Visio" r:id="rId3" imgW="9568586" imgH="7064045" progId="Visio.Drawing.11">
                  <p:embed/>
                </p:oleObj>
              </mc:Choice>
              <mc:Fallback>
                <p:oleObj name="Visio" r:id="rId3" imgW="9568586" imgH="706404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4" y="1803401"/>
                        <a:ext cx="6910387"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35223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4114" y="2349501"/>
            <a:ext cx="7793037" cy="2951163"/>
          </a:xfrm>
        </p:spPr>
        <p:txBody>
          <a:bodyPr/>
          <a:lstStyle/>
          <a:p>
            <a:pPr algn="just">
              <a:defRPr/>
            </a:pPr>
            <a:r>
              <a:rPr lang="ru-RU" dirty="0" smtClean="0">
                <a:solidFill>
                  <a:srgbClr val="C00000"/>
                </a:solidFill>
                <a:effectLst>
                  <a:outerShdw blurRad="38100" dist="38100" dir="2700000" algn="tl">
                    <a:srgbClr val="000000">
                      <a:alpha val="43137"/>
                    </a:srgbClr>
                  </a:outerShdw>
                </a:effectLst>
              </a:rPr>
              <a:t>3. Синхронизация развёртки. Выделение и разделение сигналов синхронизации развёрток</a:t>
            </a:r>
            <a:endParaRPr lang="ru-RU" dirty="0">
              <a:solidFill>
                <a:srgbClr val="C00000"/>
              </a:solidFill>
              <a:effectLst>
                <a:outerShdw blurRad="38100" dist="38100" dir="2700000" algn="tl">
                  <a:srgbClr val="000000">
                    <a:alpha val="43137"/>
                  </a:srgbClr>
                </a:outerShdw>
              </a:effectLst>
            </a:endParaRPr>
          </a:p>
        </p:txBody>
      </p:sp>
      <p:sp>
        <p:nvSpPr>
          <p:cNvPr id="2662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ru-RU"/>
          </a:p>
        </p:txBody>
      </p:sp>
    </p:spTree>
    <p:extLst>
      <p:ext uri="{BB962C8B-B14F-4D97-AF65-F5344CB8AC3E}">
        <p14:creationId xmlns:p14="http://schemas.microsoft.com/office/powerpoint/2010/main" val="24924306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effectLst>
                  <a:outerShdw blurRad="38100" dist="38100" dir="2700000" algn="tl">
                    <a:srgbClr val="000000">
                      <a:alpha val="43137"/>
                    </a:srgbClr>
                  </a:outerShdw>
                </a:effectLst>
              </a:rPr>
              <a:t>Методы синхронизации</a:t>
            </a:r>
          </a:p>
        </p:txBody>
      </p:sp>
      <p:sp>
        <p:nvSpPr>
          <p:cNvPr id="27651" name="Объект 2"/>
          <p:cNvSpPr>
            <a:spLocks noGrp="1"/>
          </p:cNvSpPr>
          <p:nvPr>
            <p:ph idx="1"/>
          </p:nvPr>
        </p:nvSpPr>
        <p:spPr>
          <a:xfrm>
            <a:off x="2135188" y="2017714"/>
            <a:ext cx="8343900" cy="4579937"/>
          </a:xfrm>
        </p:spPr>
        <p:txBody>
          <a:bodyPr/>
          <a:lstStyle/>
          <a:p>
            <a:pPr algn="just"/>
            <a:r>
              <a:rPr lang="ru-RU" sz="1800">
                <a:solidFill>
                  <a:srgbClr val="002060"/>
                </a:solidFill>
                <a:latin typeface="Times New Roman" panose="02020603050405020304" pitchFamily="18" charset="0"/>
                <a:cs typeface="Times New Roman" panose="02020603050405020304" pitchFamily="18" charset="0"/>
              </a:rPr>
              <a:t>При</a:t>
            </a:r>
            <a:r>
              <a:rPr lang="ru-RU" sz="1800" b="1">
                <a:solidFill>
                  <a:srgbClr val="002060"/>
                </a:solidFill>
                <a:latin typeface="Times New Roman" panose="02020603050405020304" pitchFamily="18" charset="0"/>
                <a:cs typeface="Times New Roman" panose="02020603050405020304" pitchFamily="18" charset="0"/>
              </a:rPr>
              <a:t> автономной </a:t>
            </a:r>
            <a:r>
              <a:rPr lang="ru-RU" sz="1800">
                <a:solidFill>
                  <a:srgbClr val="002060"/>
                </a:solidFill>
                <a:latin typeface="Times New Roman" panose="02020603050405020304" pitchFamily="18" charset="0"/>
                <a:cs typeface="Times New Roman" panose="02020603050405020304" pitchFamily="18" charset="0"/>
              </a:rPr>
              <a:t>синхронизации устройства, управляющие развертками на передающей и приемной сторонах, работают независимо друг от друга. При этом используются высокостабильные кварцевые или камертонные генераторы. Основным преимуществом является высокая помехоустойчивость.</a:t>
            </a:r>
          </a:p>
          <a:p>
            <a:pPr algn="just"/>
            <a:r>
              <a:rPr lang="ru-RU" sz="1800">
                <a:solidFill>
                  <a:srgbClr val="002060"/>
                </a:solidFill>
                <a:latin typeface="Times New Roman" panose="02020603050405020304" pitchFamily="18" charset="0"/>
                <a:cs typeface="Times New Roman" panose="02020603050405020304" pitchFamily="18" charset="0"/>
              </a:rPr>
              <a:t>При </a:t>
            </a:r>
            <a:r>
              <a:rPr lang="ru-RU" sz="1800" b="1">
                <a:solidFill>
                  <a:srgbClr val="002060"/>
                </a:solidFill>
                <a:latin typeface="Times New Roman" panose="02020603050405020304" pitchFamily="18" charset="0"/>
                <a:cs typeface="Times New Roman" panose="02020603050405020304" pitchFamily="18" charset="0"/>
              </a:rPr>
              <a:t>принудительной</a:t>
            </a:r>
            <a:r>
              <a:rPr lang="ru-RU" sz="1800">
                <a:solidFill>
                  <a:srgbClr val="002060"/>
                </a:solidFill>
                <a:latin typeface="Times New Roman" panose="02020603050405020304" pitchFamily="18" charset="0"/>
                <a:cs typeface="Times New Roman" panose="02020603050405020304" pitchFamily="18" charset="0"/>
              </a:rPr>
              <a:t> синхронизации развертывающие устройства управляются специальными синхронизирующими импульсами, следующими постоянно. Если эти импульсы, по какой либо причине пропадают, то работа развертывающих устройств прекращается, что приводит к пропуску строк или кадров. Помехоустойчивость принудительной синхронизации меньше, чем автономной.</a:t>
            </a:r>
          </a:p>
          <a:p>
            <a:pPr algn="just"/>
            <a:r>
              <a:rPr lang="ru-RU" sz="1800">
                <a:solidFill>
                  <a:srgbClr val="002060"/>
                </a:solidFill>
                <a:latin typeface="Times New Roman" panose="02020603050405020304" pitchFamily="18" charset="0"/>
                <a:cs typeface="Times New Roman" panose="02020603050405020304" pitchFamily="18" charset="0"/>
              </a:rPr>
              <a:t>При </a:t>
            </a:r>
            <a:r>
              <a:rPr lang="ru-RU" sz="1800" b="1">
                <a:solidFill>
                  <a:srgbClr val="002060"/>
                </a:solidFill>
                <a:latin typeface="Times New Roman" panose="02020603050405020304" pitchFamily="18" charset="0"/>
                <a:cs typeface="Times New Roman" panose="02020603050405020304" pitchFamily="18" charset="0"/>
              </a:rPr>
              <a:t>автономно-принудительной </a:t>
            </a:r>
            <a:r>
              <a:rPr lang="ru-RU" sz="1800">
                <a:solidFill>
                  <a:srgbClr val="002060"/>
                </a:solidFill>
                <a:latin typeface="Times New Roman" panose="02020603050405020304" pitchFamily="18" charset="0"/>
                <a:cs typeface="Times New Roman" panose="02020603050405020304" pitchFamily="18" charset="0"/>
              </a:rPr>
              <a:t>синхронизации на приемной стороне имеются задающие генераторы (как при автономной синхронизации), управляемые периодически синхросигналами передающей стороны. При непрерывной работе задающих генераторов пропуск отдельных синхроимпульсов не вызывает заметных искажений при наблюдении изображения.</a:t>
            </a:r>
          </a:p>
          <a:p>
            <a:endParaRPr lang="ru-RU" sz="1800">
              <a:solidFill>
                <a:srgbClr val="002060"/>
              </a:solidFill>
            </a:endParaRPr>
          </a:p>
        </p:txBody>
      </p:sp>
    </p:spTree>
    <p:extLst>
      <p:ext uri="{BB962C8B-B14F-4D97-AF65-F5344CB8AC3E}">
        <p14:creationId xmlns:p14="http://schemas.microsoft.com/office/powerpoint/2010/main" val="4183304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a:t>
            </a:r>
          </a:p>
        </p:txBody>
      </p:sp>
      <p:sp>
        <p:nvSpPr>
          <p:cNvPr id="3" name="Объект 2"/>
          <p:cNvSpPr>
            <a:spLocks noGrp="1"/>
          </p:cNvSpPr>
          <p:nvPr>
            <p:ph idx="1"/>
          </p:nvPr>
        </p:nvSpPr>
        <p:spPr/>
        <p:txBody>
          <a:bodyPr/>
          <a:lstStyle/>
          <a:p>
            <a:r>
              <a:rPr lang="ru-RU" dirty="0"/>
              <a:t>Первой в истории передачей движущегося изображения при помощи электронно-лучевой трубки считается передача, осуществлённая прибором под названием «</a:t>
            </a:r>
            <a:r>
              <a:rPr lang="ru-RU" dirty="0" err="1"/>
              <a:t>радиотелефот</a:t>
            </a:r>
            <a:r>
              <a:rPr lang="ru-RU" dirty="0"/>
              <a:t>» 26 июля 1928 года в Ташкенте изобретателями Б. П. Грабовским и </a:t>
            </a:r>
            <a:r>
              <a:rPr lang="ru-RU" dirty="0" err="1"/>
              <a:t>И</a:t>
            </a:r>
            <a:r>
              <a:rPr lang="ru-RU" dirty="0"/>
              <a:t>. Ф. </a:t>
            </a:r>
            <a:r>
              <a:rPr lang="ru-RU" dirty="0" err="1"/>
              <a:t>Белянским</a:t>
            </a:r>
            <a:r>
              <a:rPr lang="ru-RU" dirty="0"/>
              <a:t>. Хотя акт Ташкентского трамвайного треста, на базе которого проводились опыты, свидетельствует, что полученные изображения были грубыми и неясными, именно ташкентский опыт можно считать рождением современного электронного </a:t>
            </a:r>
            <a:r>
              <a:rPr lang="ru-RU" dirty="0" smtClean="0"/>
              <a:t>телевидения. </a:t>
            </a:r>
            <a:r>
              <a:rPr lang="ru-RU" dirty="0"/>
              <a:t>Заявка на патентование </a:t>
            </a:r>
            <a:r>
              <a:rPr lang="ru-RU" dirty="0" err="1"/>
              <a:t>радиотелефота</a:t>
            </a:r>
            <a:r>
              <a:rPr lang="ru-RU" dirty="0"/>
              <a:t> по настоянию профессора </a:t>
            </a:r>
            <a:r>
              <a:rPr lang="ru-RU" dirty="0" err="1"/>
              <a:t>Розинга</a:t>
            </a:r>
            <a:r>
              <a:rPr lang="ru-RU" dirty="0"/>
              <a:t> была подана Б. Грабовским, Н. Пискуновым и В. Поповым 9 ноября 1925 года. </a:t>
            </a:r>
          </a:p>
        </p:txBody>
      </p:sp>
    </p:spTree>
    <p:extLst>
      <p:ext uri="{BB962C8B-B14F-4D97-AF65-F5344CB8AC3E}">
        <p14:creationId xmlns:p14="http://schemas.microsoft.com/office/powerpoint/2010/main" val="1793219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Условия реализации автономно-принудительной синхронизации</a:t>
            </a:r>
          </a:p>
        </p:txBody>
      </p:sp>
      <p:sp>
        <p:nvSpPr>
          <p:cNvPr id="28675" name="Объект 2"/>
          <p:cNvSpPr>
            <a:spLocks noGrp="1"/>
          </p:cNvSpPr>
          <p:nvPr>
            <p:ph idx="1"/>
          </p:nvPr>
        </p:nvSpPr>
        <p:spPr/>
        <p:txBody>
          <a:bodyPr/>
          <a:lstStyle/>
          <a:p>
            <a:pPr algn="just">
              <a:spcBef>
                <a:spcPts val="600"/>
              </a:spcBef>
              <a:buFont typeface="Tahoma" panose="020B0604030504040204" pitchFamily="34" charset="0"/>
              <a:buAutoNum type="arabicPeriod"/>
            </a:pPr>
            <a:r>
              <a:rPr lang="ru-RU" sz="1800">
                <a:solidFill>
                  <a:schemeClr val="tx2"/>
                </a:solidFill>
                <a:latin typeface="Times New Roman" panose="02020603050405020304" pitchFamily="18" charset="0"/>
                <a:cs typeface="Times New Roman" panose="02020603050405020304" pitchFamily="18" charset="0"/>
              </a:rPr>
              <a:t>С передающей стороны на приемную периодически должны передаваться </a:t>
            </a:r>
            <a:r>
              <a:rPr lang="ru-RU" sz="1800">
                <a:solidFill>
                  <a:srgbClr val="C00000"/>
                </a:solidFill>
                <a:latin typeface="Times New Roman" panose="02020603050405020304" pitchFamily="18" charset="0"/>
                <a:cs typeface="Times New Roman" panose="02020603050405020304" pitchFamily="18" charset="0"/>
              </a:rPr>
              <a:t>специальные сигналы</a:t>
            </a:r>
            <a:r>
              <a:rPr lang="ru-RU" sz="1800">
                <a:solidFill>
                  <a:schemeClr val="tx2"/>
                </a:solidFill>
                <a:latin typeface="Times New Roman" panose="02020603050405020304" pitchFamily="18" charset="0"/>
                <a:cs typeface="Times New Roman" panose="02020603050405020304" pitchFamily="18" charset="0"/>
              </a:rPr>
              <a:t>, представляющие собой совокупность синхроимпульсов строк и полей. Они предназначены для установления и поддержания синхронности и синфазности работы генераторов развертки.</a:t>
            </a:r>
          </a:p>
          <a:p>
            <a:pPr algn="just">
              <a:spcBef>
                <a:spcPts val="600"/>
              </a:spcBef>
              <a:buFont typeface="Tahoma" panose="020B0604030504040204" pitchFamily="34" charset="0"/>
              <a:buAutoNum type="arabicPeriod"/>
            </a:pPr>
            <a:r>
              <a:rPr lang="ru-RU" sz="1800">
                <a:solidFill>
                  <a:schemeClr val="tx2"/>
                </a:solidFill>
                <a:latin typeface="Times New Roman" panose="02020603050405020304" pitchFamily="18" charset="0"/>
                <a:cs typeface="Times New Roman" panose="02020603050405020304" pitchFamily="18" charset="0"/>
              </a:rPr>
              <a:t>Сигналы синхронизации </a:t>
            </a:r>
            <a:r>
              <a:rPr lang="ru-RU" sz="1800">
                <a:solidFill>
                  <a:srgbClr val="C00000"/>
                </a:solidFill>
                <a:latin typeface="Times New Roman" panose="02020603050405020304" pitchFamily="18" charset="0"/>
                <a:cs typeface="Times New Roman" panose="02020603050405020304" pitchFamily="18" charset="0"/>
              </a:rPr>
              <a:t>не должны создавать помех на изображении</a:t>
            </a:r>
            <a:r>
              <a:rPr lang="ru-RU" sz="1800">
                <a:solidFill>
                  <a:schemeClr val="tx2"/>
                </a:solidFill>
                <a:latin typeface="Times New Roman" panose="02020603050405020304" pitchFamily="18" charset="0"/>
                <a:cs typeface="Times New Roman" panose="02020603050405020304" pitchFamily="18" charset="0"/>
              </a:rPr>
              <a:t>. Это достигается тем, что сигнал синхронизации и сигнал изображения имеют существенные различия по уровню, либо времени, либо частоте.</a:t>
            </a:r>
          </a:p>
          <a:p>
            <a:pPr algn="just">
              <a:buSzPct val="100000"/>
              <a:buFont typeface="Tahoma" panose="020B0604030504040204" pitchFamily="34" charset="0"/>
              <a:buAutoNum type="arabicPeriod"/>
            </a:pPr>
            <a:r>
              <a:rPr lang="ru-RU" sz="1800">
                <a:solidFill>
                  <a:schemeClr val="tx2"/>
                </a:solidFill>
                <a:latin typeface="Times New Roman" panose="02020603050405020304" pitchFamily="18" charset="0"/>
                <a:cs typeface="Times New Roman" panose="02020603050405020304" pitchFamily="18" charset="0"/>
              </a:rPr>
              <a:t>Кроме того, сигнал синхронизации должен </a:t>
            </a:r>
            <a:r>
              <a:rPr lang="ru-RU" sz="1800">
                <a:solidFill>
                  <a:srgbClr val="C00000"/>
                </a:solidFill>
                <a:latin typeface="Times New Roman" panose="02020603050405020304" pitchFamily="18" charset="0"/>
                <a:cs typeface="Times New Roman" panose="02020603050405020304" pitchFamily="18" charset="0"/>
              </a:rPr>
              <a:t>легко и надежно выделяться</a:t>
            </a:r>
            <a:r>
              <a:rPr lang="ru-RU" sz="1800">
                <a:solidFill>
                  <a:schemeClr val="tx2"/>
                </a:solidFill>
                <a:latin typeface="Times New Roman" panose="02020603050405020304" pitchFamily="18" charset="0"/>
                <a:cs typeface="Times New Roman" panose="02020603050405020304" pitchFamily="18" charset="0"/>
              </a:rPr>
              <a:t> из полного телевизионного сигнала, а также обеспечивать стабильное во времени срабатывание генераторов разверток.</a:t>
            </a:r>
          </a:p>
          <a:p>
            <a:endParaRPr lang="ru-RU" sz="1800"/>
          </a:p>
        </p:txBody>
      </p:sp>
    </p:spTree>
    <p:extLst>
      <p:ext uri="{BB962C8B-B14F-4D97-AF65-F5344CB8AC3E}">
        <p14:creationId xmlns:p14="http://schemas.microsoft.com/office/powerpoint/2010/main" val="36187263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a:effectLst>
                  <a:outerShdw blurRad="38100" dist="38100" dir="2700000" algn="tl">
                    <a:srgbClr val="C0C0C0"/>
                  </a:outerShdw>
                </a:effectLst>
                <a:latin typeface="Times New Roman" panose="02020603050405020304" pitchFamily="18" charset="0"/>
                <a:cs typeface="Times New Roman" panose="02020603050405020304" pitchFamily="18" charset="0"/>
              </a:rPr>
              <a:t>Порядок синтеза полного телевизионного сигнала черно-белого изображения</a:t>
            </a:r>
          </a:p>
        </p:txBody>
      </p:sp>
      <p:graphicFrame>
        <p:nvGraphicFramePr>
          <p:cNvPr id="29699" name="Объект 3"/>
          <p:cNvGraphicFramePr>
            <a:graphicFrameLocks noChangeAspect="1"/>
          </p:cNvGraphicFramePr>
          <p:nvPr/>
        </p:nvGraphicFramePr>
        <p:xfrm>
          <a:off x="4224339" y="1844676"/>
          <a:ext cx="3887787" cy="4810125"/>
        </p:xfrm>
        <a:graphic>
          <a:graphicData uri="http://schemas.openxmlformats.org/presentationml/2006/ole">
            <mc:AlternateContent xmlns:mc="http://schemas.openxmlformats.org/markup-compatibility/2006">
              <mc:Choice xmlns:v="urn:schemas-microsoft-com:vml" Requires="v">
                <p:oleObj spid="_x0000_s13319" name="Visio" r:id="rId3" imgW="2830561" imgH="3494232" progId="Visio.Drawing.11">
                  <p:embed/>
                </p:oleObj>
              </mc:Choice>
              <mc:Fallback>
                <p:oleObj name="Visio" r:id="rId3" imgW="2830561" imgH="34942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9" y="1844676"/>
                        <a:ext cx="3887787"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676920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Разделение синхроимпульсов строк и полей</a:t>
            </a:r>
            <a:endParaRPr lang="ru-RU" b="1" smtClean="0">
              <a:effectLst>
                <a:outerShdw blurRad="38100" dist="38100" dir="2700000" algn="tl">
                  <a:srgbClr val="C0C0C0"/>
                </a:outerShdw>
              </a:effectLst>
            </a:endParaRPr>
          </a:p>
        </p:txBody>
      </p:sp>
      <p:graphicFrame>
        <p:nvGraphicFramePr>
          <p:cNvPr id="31747" name="Объект 3"/>
          <p:cNvGraphicFramePr>
            <a:graphicFrameLocks noChangeAspect="1"/>
          </p:cNvGraphicFramePr>
          <p:nvPr/>
        </p:nvGraphicFramePr>
        <p:xfrm>
          <a:off x="1774826" y="2133600"/>
          <a:ext cx="8632825" cy="4103688"/>
        </p:xfrm>
        <a:graphic>
          <a:graphicData uri="http://schemas.openxmlformats.org/presentationml/2006/ole">
            <mc:AlternateContent xmlns:mc="http://schemas.openxmlformats.org/markup-compatibility/2006">
              <mc:Choice xmlns:v="urn:schemas-microsoft-com:vml" Requires="v">
                <p:oleObj spid="_x0000_s14343" name="Visio" r:id="rId3" imgW="7151824" imgH="3415608" progId="Visio.Drawing.11">
                  <p:embed/>
                </p:oleObj>
              </mc:Choice>
              <mc:Fallback>
                <p:oleObj name="Visio" r:id="rId3" imgW="7151824" imgH="3415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2133600"/>
                        <a:ext cx="86328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82468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Структура телевизионного сигнала с синхроимпульсами</a:t>
            </a:r>
            <a:endParaRPr lang="ru-RU" b="1" smtClean="0">
              <a:effectLst>
                <a:outerShdw blurRad="38100" dist="38100" dir="2700000" algn="tl">
                  <a:srgbClr val="C0C0C0"/>
                </a:outerShdw>
              </a:effectLst>
            </a:endParaRPr>
          </a:p>
        </p:txBody>
      </p:sp>
      <p:graphicFrame>
        <p:nvGraphicFramePr>
          <p:cNvPr id="32771" name="Объект 3"/>
          <p:cNvGraphicFramePr>
            <a:graphicFrameLocks noChangeAspect="1"/>
          </p:cNvGraphicFramePr>
          <p:nvPr/>
        </p:nvGraphicFramePr>
        <p:xfrm>
          <a:off x="1631951" y="2276476"/>
          <a:ext cx="8956675" cy="3529013"/>
        </p:xfrm>
        <a:graphic>
          <a:graphicData uri="http://schemas.openxmlformats.org/presentationml/2006/ole">
            <mc:AlternateContent xmlns:mc="http://schemas.openxmlformats.org/markup-compatibility/2006">
              <mc:Choice xmlns:v="urn:schemas-microsoft-com:vml" Requires="v">
                <p:oleObj spid="_x0000_s15367" name="Visio" r:id="rId3" imgW="6892280" imgH="2732832" progId="Visio.Drawing.11">
                  <p:embed/>
                </p:oleObj>
              </mc:Choice>
              <mc:Fallback>
                <p:oleObj name="Visio" r:id="rId3" imgW="6892280" imgH="27328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2276476"/>
                        <a:ext cx="8956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81786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Структура телевизионного сигнала с синхроимпульсами</a:t>
            </a:r>
            <a:endParaRPr lang="ru-RU" b="1" smtClean="0">
              <a:effectLst>
                <a:outerShdw blurRad="38100" dist="38100" dir="2700000" algn="tl">
                  <a:srgbClr val="C0C0C0"/>
                </a:outerShdw>
              </a:effectLst>
            </a:endParaRPr>
          </a:p>
        </p:txBody>
      </p:sp>
      <p:graphicFrame>
        <p:nvGraphicFramePr>
          <p:cNvPr id="33795" name="Объект 2"/>
          <p:cNvGraphicFramePr>
            <a:graphicFrameLocks noChangeAspect="1"/>
          </p:cNvGraphicFramePr>
          <p:nvPr/>
        </p:nvGraphicFramePr>
        <p:xfrm>
          <a:off x="2927350" y="2133601"/>
          <a:ext cx="6337300" cy="4327525"/>
        </p:xfrm>
        <a:graphic>
          <a:graphicData uri="http://schemas.openxmlformats.org/presentationml/2006/ole">
            <mc:AlternateContent xmlns:mc="http://schemas.openxmlformats.org/markup-compatibility/2006">
              <mc:Choice xmlns:v="urn:schemas-microsoft-com:vml" Requires="v">
                <p:oleObj spid="_x0000_s16391" name="Visio" r:id="rId3" imgW="6845385" imgH="4685688" progId="Visio.Drawing.11">
                  <p:embed/>
                </p:oleObj>
              </mc:Choice>
              <mc:Fallback>
                <p:oleObj name="Visio" r:id="rId3" imgW="6845385" imgH="468568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2133601"/>
                        <a:ext cx="63373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197089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Полный ТВ сигна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29050"/>
            <a:ext cx="76200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l="3691" t="19687" r="2953" b="17227"/>
          <a:stretch>
            <a:fillRect/>
          </a:stretch>
        </p:blipFill>
        <p:spPr bwMode="auto">
          <a:xfrm>
            <a:off x="1524001" y="11113"/>
            <a:ext cx="7561263" cy="383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3356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Схема 3"/>
          <p:cNvGraphicFramePr/>
          <p:nvPr/>
        </p:nvGraphicFramePr>
        <p:xfrm>
          <a:off x="1703512" y="1772816"/>
          <a:ext cx="885698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448px-УЭИТ"/>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27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870">
                                          <p:stCondLst>
                                            <p:cond delay="0"/>
                                          </p:stCondLst>
                                        </p:cTn>
                                        <p:tgtEl>
                                          <p:spTgt spid="4"/>
                                        </p:tgtEl>
                                      </p:cBhvr>
                                    </p:animEffect>
                                    <p:anim calcmode="lin" valueType="num">
                                      <p:cBhvr>
                                        <p:cTn id="8" dur="273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4"/>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4"/>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4"/>
                                        </p:tgtEl>
                                        <p:attrNameLst>
                                          <p:attrName>ppt_y</p:attrName>
                                        </p:attrNameLst>
                                      </p:cBhvr>
                                      <p:tavLst>
                                        <p:tav tm="0" fmla="#ppt_y-sin(pi*$)/81">
                                          <p:val>
                                            <p:fltVal val="0"/>
                                          </p:val>
                                        </p:tav>
                                        <p:tav tm="100000">
                                          <p:val>
                                            <p:fltVal val="1"/>
                                          </p:val>
                                        </p:tav>
                                      </p:tavLst>
                                    </p:anim>
                                    <p:animScale>
                                      <p:cBhvr>
                                        <p:cTn id="13" dur="39">
                                          <p:stCondLst>
                                            <p:cond delay="975"/>
                                          </p:stCondLst>
                                        </p:cTn>
                                        <p:tgtEl>
                                          <p:spTgt spid="4"/>
                                        </p:tgtEl>
                                      </p:cBhvr>
                                      <p:to x="100000" y="60000"/>
                                    </p:animScale>
                                    <p:animScale>
                                      <p:cBhvr>
                                        <p:cTn id="14" dur="249" decel="50000">
                                          <p:stCondLst>
                                            <p:cond delay="1014"/>
                                          </p:stCondLst>
                                        </p:cTn>
                                        <p:tgtEl>
                                          <p:spTgt spid="4"/>
                                        </p:tgtEl>
                                      </p:cBhvr>
                                      <p:to x="100000" y="100000"/>
                                    </p:animScale>
                                    <p:animScale>
                                      <p:cBhvr>
                                        <p:cTn id="15" dur="39">
                                          <p:stCondLst>
                                            <p:cond delay="1968"/>
                                          </p:stCondLst>
                                        </p:cTn>
                                        <p:tgtEl>
                                          <p:spTgt spid="4"/>
                                        </p:tgtEl>
                                      </p:cBhvr>
                                      <p:to x="100000" y="80000"/>
                                    </p:animScale>
                                    <p:animScale>
                                      <p:cBhvr>
                                        <p:cTn id="16" dur="249" decel="50000">
                                          <p:stCondLst>
                                            <p:cond delay="2007"/>
                                          </p:stCondLst>
                                        </p:cTn>
                                        <p:tgtEl>
                                          <p:spTgt spid="4"/>
                                        </p:tgtEl>
                                      </p:cBhvr>
                                      <p:to x="100000" y="100000"/>
                                    </p:animScale>
                                    <p:animScale>
                                      <p:cBhvr>
                                        <p:cTn id="17" dur="39">
                                          <p:stCondLst>
                                            <p:cond delay="2463"/>
                                          </p:stCondLst>
                                        </p:cTn>
                                        <p:tgtEl>
                                          <p:spTgt spid="4"/>
                                        </p:tgtEl>
                                      </p:cBhvr>
                                      <p:to x="100000" y="90000"/>
                                    </p:animScale>
                                    <p:animScale>
                                      <p:cBhvr>
                                        <p:cTn id="18" dur="249" decel="50000">
                                          <p:stCondLst>
                                            <p:cond delay="2502"/>
                                          </p:stCondLst>
                                        </p:cTn>
                                        <p:tgtEl>
                                          <p:spTgt spid="4"/>
                                        </p:tgtEl>
                                      </p:cBhvr>
                                      <p:to x="100000" y="100000"/>
                                    </p:animScale>
                                    <p:animScale>
                                      <p:cBhvr>
                                        <p:cTn id="19" dur="39">
                                          <p:stCondLst>
                                            <p:cond delay="2712"/>
                                          </p:stCondLst>
                                        </p:cTn>
                                        <p:tgtEl>
                                          <p:spTgt spid="4"/>
                                        </p:tgtEl>
                                      </p:cBhvr>
                                      <p:to x="100000" y="95000"/>
                                    </p:animScale>
                                    <p:animScale>
                                      <p:cBhvr>
                                        <p:cTn id="20" dur="249" decel="50000">
                                          <p:stCondLst>
                                            <p:cond delay="2751"/>
                                          </p:stCondLst>
                                        </p:cTn>
                                        <p:tgtEl>
                                          <p:spTgt spid="4"/>
                                        </p:tgtEl>
                                      </p:cBhvr>
                                      <p:to x="100000" y="100000"/>
                                    </p:animScale>
                                  </p:childTnLst>
                                </p:cTn>
                              </p:par>
                            </p:childTnLst>
                          </p:cTn>
                        </p:par>
                        <p:par>
                          <p:cTn id="21" fill="hold" nodeType="afterGroup">
                            <p:stCondLst>
                              <p:cond delay="3000"/>
                            </p:stCondLst>
                            <p:childTnLst>
                              <p:par>
                                <p:cTn id="22" presetID="22" presetClass="entr" presetSubtype="1" fill="hold" nodeType="afterEffect">
                                  <p:stCondLst>
                                    <p:cond delay="20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pPr>
              <a:defRPr/>
            </a:pPr>
            <a:r>
              <a:rPr lang="ru-RU" sz="4400" b="1">
                <a:solidFill>
                  <a:schemeClr val="accent2"/>
                </a:solidFill>
              </a:rPr>
              <a:t>СИСТЕМА ЦТ SECAM</a:t>
            </a:r>
            <a:r>
              <a:rPr lang="ru-RU" sz="4400"/>
              <a:t> </a:t>
            </a:r>
          </a:p>
        </p:txBody>
      </p:sp>
    </p:spTree>
    <p:extLst>
      <p:ext uri="{BB962C8B-B14F-4D97-AF65-F5344CB8AC3E}">
        <p14:creationId xmlns:p14="http://schemas.microsoft.com/office/powerpoint/2010/main" val="97837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737360" y="2358391"/>
            <a:ext cx="8229600" cy="5434013"/>
          </a:xfrm>
        </p:spPr>
        <p:txBody>
          <a:bodyPr/>
          <a:lstStyle/>
          <a:p>
            <a:pPr algn="just">
              <a:buFontTx/>
              <a:buNone/>
            </a:pPr>
            <a:r>
              <a:rPr lang="ru-RU" b="1" dirty="0" smtClean="0"/>
              <a:t>		Разработка начата во Франции в 50-е годы. В 1965-66г.</a:t>
            </a:r>
            <a:r>
              <a:rPr lang="ru-RU" dirty="0" smtClean="0"/>
              <a:t> и затем доработана </a:t>
            </a:r>
            <a:r>
              <a:rPr lang="ru-RU" b="1" dirty="0" smtClean="0"/>
              <a:t>совместно с учеными СССР и с 1967 </a:t>
            </a:r>
            <a:r>
              <a:rPr lang="ru-RU" b="1" dirty="0" err="1" smtClean="0"/>
              <a:t>г</a:t>
            </a:r>
            <a:r>
              <a:rPr lang="ru-RU" dirty="0" err="1" smtClean="0"/>
              <a:t>.и</a:t>
            </a:r>
            <a:r>
              <a:rPr lang="ru-RU" dirty="0" smtClean="0"/>
              <a:t> одновременно начато вещание. </a:t>
            </a:r>
          </a:p>
          <a:p>
            <a:pPr algn="just">
              <a:buFontTx/>
              <a:buNone/>
            </a:pPr>
            <a:r>
              <a:rPr lang="ru-RU" b="1" dirty="0" smtClean="0"/>
              <a:t>		Распространена в странах восточной Европы, Ближнего и Среднего Востока, Африки. Названа по французским словам </a:t>
            </a:r>
            <a:r>
              <a:rPr lang="en-US" b="1" dirty="0" err="1" smtClean="0"/>
              <a:t>Seguentiel</a:t>
            </a:r>
            <a:r>
              <a:rPr lang="en-US" b="1" dirty="0" smtClean="0"/>
              <a:t> </a:t>
            </a:r>
            <a:r>
              <a:rPr lang="en-US" b="1" dirty="0" err="1" smtClean="0"/>
              <a:t>Couleur</a:t>
            </a:r>
            <a:r>
              <a:rPr lang="en-US" b="1" dirty="0" smtClean="0"/>
              <a:t> a Memoire</a:t>
            </a:r>
            <a:r>
              <a:rPr lang="ru-RU" b="1" dirty="0" smtClean="0"/>
              <a:t> – </a:t>
            </a:r>
            <a:r>
              <a:rPr lang="ru-RU" b="1" dirty="0" smtClean="0">
                <a:solidFill>
                  <a:schemeClr val="accent2"/>
                </a:solidFill>
              </a:rPr>
              <a:t>поочередность цветов и память</a:t>
            </a:r>
            <a:r>
              <a:rPr lang="ru-RU" b="1" dirty="0" smtClean="0"/>
              <a:t>.</a:t>
            </a:r>
          </a:p>
        </p:txBody>
      </p:sp>
    </p:spTree>
    <p:extLst>
      <p:ext uri="{BB962C8B-B14F-4D97-AF65-F5344CB8AC3E}">
        <p14:creationId xmlns:p14="http://schemas.microsoft.com/office/powerpoint/2010/main" val="1150585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1676400" y="2065972"/>
            <a:ext cx="9133840" cy="4517708"/>
          </a:xfrm>
        </p:spPr>
        <p:txBody>
          <a:bodyPr/>
          <a:lstStyle/>
          <a:p>
            <a:pPr algn="just">
              <a:buFontTx/>
              <a:buNone/>
            </a:pPr>
            <a:r>
              <a:rPr lang="ru-RU" sz="2800" b="1" dirty="0"/>
              <a:t>		</a:t>
            </a:r>
            <a:r>
              <a:rPr lang="ru-RU" sz="2800" b="1" dirty="0">
                <a:solidFill>
                  <a:schemeClr val="accent2"/>
                </a:solidFill>
              </a:rPr>
              <a:t>Главная особенность – за строку передается только один цветоразностный сигнал,</a:t>
            </a:r>
            <a:r>
              <a:rPr lang="ru-RU" sz="2800" b="1" dirty="0"/>
              <a:t> которые передаются в канал передачи поочередно, что позволяет избежать перекрестных искажений, присущих </a:t>
            </a:r>
            <a:r>
              <a:rPr lang="en-US" sz="2800" b="1" dirty="0"/>
              <a:t>NTSC</a:t>
            </a:r>
            <a:r>
              <a:rPr lang="ru-RU" sz="2800" b="1" dirty="0"/>
              <a:t>. </a:t>
            </a:r>
          </a:p>
          <a:p>
            <a:pPr algn="just">
              <a:buFontTx/>
              <a:buNone/>
            </a:pPr>
            <a:r>
              <a:rPr lang="ru-RU" sz="2800" b="1" dirty="0"/>
              <a:t>		Второй важной особенностью является </a:t>
            </a:r>
            <a:r>
              <a:rPr lang="ru-RU" sz="2800" b="1" dirty="0">
                <a:solidFill>
                  <a:schemeClr val="accent2"/>
                </a:solidFill>
              </a:rPr>
              <a:t>применение ЧМ </a:t>
            </a:r>
            <a:r>
              <a:rPr lang="ru-RU" sz="2800" b="1" dirty="0" err="1">
                <a:solidFill>
                  <a:schemeClr val="accent2"/>
                </a:solidFill>
              </a:rPr>
              <a:t>поднесущей</a:t>
            </a:r>
            <a:r>
              <a:rPr lang="ru-RU" sz="2800" b="1" dirty="0">
                <a:solidFill>
                  <a:schemeClr val="accent2"/>
                </a:solidFill>
              </a:rPr>
              <a:t> цветоразностными сигналами.</a:t>
            </a:r>
            <a:r>
              <a:rPr lang="ru-RU" sz="2800" dirty="0"/>
              <a:t> </a:t>
            </a:r>
          </a:p>
          <a:p>
            <a:pPr algn="just">
              <a:buFontTx/>
              <a:buNone/>
            </a:pPr>
            <a:r>
              <a:rPr lang="ru-RU" sz="2800" dirty="0"/>
              <a:t>		Кроме того, для повышения помехоустойчивости передают сигналы</a:t>
            </a:r>
            <a:r>
              <a:rPr lang="ru-RU" sz="2800" b="1" dirty="0"/>
              <a:t> </a:t>
            </a:r>
            <a:r>
              <a:rPr lang="en-US" sz="2800" b="1" dirty="0"/>
              <a:t>D</a:t>
            </a:r>
            <a:r>
              <a:rPr lang="en-US" sz="1800" b="1" dirty="0"/>
              <a:t>R</a:t>
            </a:r>
            <a:r>
              <a:rPr lang="en-US" sz="2800" b="1" dirty="0"/>
              <a:t> </a:t>
            </a:r>
            <a:r>
              <a:rPr lang="ru-RU" sz="2800" b="1" dirty="0"/>
              <a:t>и </a:t>
            </a:r>
            <a:r>
              <a:rPr lang="en-US" sz="2800" b="1" dirty="0"/>
              <a:t>D</a:t>
            </a:r>
            <a:r>
              <a:rPr lang="ru-RU" sz="1800" b="1" dirty="0"/>
              <a:t>В</a:t>
            </a:r>
            <a:r>
              <a:rPr lang="ru-RU" sz="2800" b="1" dirty="0"/>
              <a:t>, где </a:t>
            </a:r>
            <a:r>
              <a:rPr lang="en-US" sz="2800" b="1" dirty="0">
                <a:solidFill>
                  <a:srgbClr val="FF0000"/>
                </a:solidFill>
              </a:rPr>
              <a:t>D</a:t>
            </a:r>
            <a:r>
              <a:rPr lang="en-US" sz="1800" b="1" dirty="0">
                <a:solidFill>
                  <a:srgbClr val="FF0000"/>
                </a:solidFill>
              </a:rPr>
              <a:t>R</a:t>
            </a:r>
            <a:r>
              <a:rPr lang="ru-RU" sz="2800" b="1" dirty="0">
                <a:solidFill>
                  <a:srgbClr val="FF0000"/>
                </a:solidFill>
              </a:rPr>
              <a:t>= -1,9</a:t>
            </a:r>
            <a:r>
              <a:rPr lang="en-US" sz="2800" b="1" dirty="0">
                <a:solidFill>
                  <a:srgbClr val="FF0000"/>
                </a:solidFill>
              </a:rPr>
              <a:t>E</a:t>
            </a:r>
            <a:r>
              <a:rPr lang="en-US" sz="1800" b="1" dirty="0">
                <a:solidFill>
                  <a:srgbClr val="FF0000"/>
                </a:solidFill>
              </a:rPr>
              <a:t>R</a:t>
            </a:r>
            <a:r>
              <a:rPr lang="ru-RU" sz="1800" b="1" dirty="0">
                <a:solidFill>
                  <a:srgbClr val="FF0000"/>
                </a:solidFill>
              </a:rPr>
              <a:t>-</a:t>
            </a:r>
            <a:r>
              <a:rPr lang="en-US" sz="1800" b="1" dirty="0">
                <a:solidFill>
                  <a:srgbClr val="FF0000"/>
                </a:solidFill>
              </a:rPr>
              <a:t>Y</a:t>
            </a:r>
            <a:r>
              <a:rPr lang="en-US" sz="2800" b="1" dirty="0"/>
              <a:t> </a:t>
            </a:r>
            <a:r>
              <a:rPr lang="ru-RU" sz="2800" b="1" dirty="0"/>
              <a:t>и </a:t>
            </a:r>
            <a:r>
              <a:rPr lang="en-US" sz="2800" b="1" dirty="0">
                <a:solidFill>
                  <a:schemeClr val="accent2"/>
                </a:solidFill>
              </a:rPr>
              <a:t>D</a:t>
            </a:r>
            <a:r>
              <a:rPr lang="ru-RU" sz="1800" b="1" dirty="0">
                <a:solidFill>
                  <a:schemeClr val="accent2"/>
                </a:solidFill>
              </a:rPr>
              <a:t>В</a:t>
            </a:r>
            <a:r>
              <a:rPr lang="ru-RU" sz="2800" b="1" dirty="0">
                <a:solidFill>
                  <a:schemeClr val="accent2"/>
                </a:solidFill>
              </a:rPr>
              <a:t>=1,5</a:t>
            </a:r>
            <a:r>
              <a:rPr lang="en-US" sz="2800" b="1" dirty="0">
                <a:solidFill>
                  <a:schemeClr val="accent2"/>
                </a:solidFill>
              </a:rPr>
              <a:t>E</a:t>
            </a:r>
            <a:r>
              <a:rPr lang="en-US" sz="1800" b="1" dirty="0">
                <a:solidFill>
                  <a:schemeClr val="accent2"/>
                </a:solidFill>
              </a:rPr>
              <a:t>B</a:t>
            </a:r>
            <a:r>
              <a:rPr lang="ru-RU" sz="1800" b="1" dirty="0">
                <a:solidFill>
                  <a:schemeClr val="accent2"/>
                </a:solidFill>
              </a:rPr>
              <a:t>-</a:t>
            </a:r>
            <a:r>
              <a:rPr lang="en-US" sz="1800" b="1" dirty="0">
                <a:solidFill>
                  <a:schemeClr val="accent2"/>
                </a:solidFill>
              </a:rPr>
              <a:t>Y</a:t>
            </a:r>
            <a:r>
              <a:rPr lang="ru-RU" sz="2800" dirty="0"/>
              <a:t>. </a:t>
            </a:r>
          </a:p>
        </p:txBody>
      </p:sp>
    </p:spTree>
    <p:extLst>
      <p:ext uri="{BB962C8B-B14F-4D97-AF65-F5344CB8AC3E}">
        <p14:creationId xmlns:p14="http://schemas.microsoft.com/office/powerpoint/2010/main" val="290779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a:t>
            </a:r>
          </a:p>
        </p:txBody>
      </p:sp>
      <p:sp>
        <p:nvSpPr>
          <p:cNvPr id="3" name="Объект 2"/>
          <p:cNvSpPr>
            <a:spLocks noGrp="1"/>
          </p:cNvSpPr>
          <p:nvPr>
            <p:ph idx="1"/>
          </p:nvPr>
        </p:nvSpPr>
        <p:spPr/>
        <p:txBody>
          <a:bodyPr/>
          <a:lstStyle/>
          <a:p>
            <a:r>
              <a:rPr lang="ru-RU" dirty="0"/>
              <a:t>Настоящим прорывом в чёткости изображения электронного телевидения, что решило в конце концов в его пользу соревнование с механическим, стал «иконоскоп», изобретённый в 1931 году русским эмигрантом Владимиром Зворыкиным, учеником Бориса </a:t>
            </a:r>
            <a:r>
              <a:rPr lang="ru-RU" dirty="0" err="1"/>
              <a:t>Розинга</a:t>
            </a:r>
            <a:r>
              <a:rPr lang="ru-RU" dirty="0"/>
              <a:t>, работавшим в то время в корпорации </a:t>
            </a:r>
            <a:r>
              <a:rPr lang="ru-RU" dirty="0" err="1"/>
              <a:t>Radio</a:t>
            </a:r>
            <a:r>
              <a:rPr lang="ru-RU" dirty="0"/>
              <a:t> </a:t>
            </a:r>
            <a:r>
              <a:rPr lang="ru-RU" dirty="0" err="1"/>
              <a:t>Corporation</a:t>
            </a:r>
            <a:r>
              <a:rPr lang="ru-RU" dirty="0"/>
              <a:t> </a:t>
            </a:r>
            <a:r>
              <a:rPr lang="ru-RU" dirty="0" err="1"/>
              <a:t>of</a:t>
            </a:r>
            <a:r>
              <a:rPr lang="ru-RU" dirty="0"/>
              <a:t> </a:t>
            </a:r>
            <a:r>
              <a:rPr lang="ru-RU" dirty="0" err="1" smtClean="0"/>
              <a:t>America</a:t>
            </a:r>
            <a:r>
              <a:rPr lang="ru-RU" dirty="0" smtClean="0"/>
              <a:t>, </a:t>
            </a:r>
            <a:r>
              <a:rPr lang="ru-RU" dirty="0"/>
              <a:t>президентом которой был другой выходец из Российской империи — Давид Абрамович </a:t>
            </a:r>
            <a:r>
              <a:rPr lang="ru-RU" dirty="0" err="1"/>
              <a:t>Сарнов</a:t>
            </a:r>
            <a:r>
              <a:rPr lang="ru-RU" dirty="0"/>
              <a:t>. Именно он обеспечил небывалое по размерам финансирование разработок Зворыкина и создание новой системы коммуникаций США.</a:t>
            </a:r>
          </a:p>
        </p:txBody>
      </p:sp>
      <p:pic>
        <p:nvPicPr>
          <p:cNvPr id="4" name="Содержимое 3" descr="zvorikin.jpg"/>
          <p:cNvPicPr>
            <a:picLocks noChangeAspect="1"/>
          </p:cNvPicPr>
          <p:nvPr/>
        </p:nvPicPr>
        <p:blipFill>
          <a:blip r:embed="rId2"/>
          <a:stretch>
            <a:fillRect/>
          </a:stretch>
        </p:blipFill>
        <p:spPr>
          <a:xfrm>
            <a:off x="8837072" y="3671886"/>
            <a:ext cx="2459607" cy="2859543"/>
          </a:xfrm>
          <a:prstGeom prst="rect">
            <a:avLst/>
          </a:prstGeom>
        </p:spPr>
      </p:pic>
    </p:spTree>
    <p:extLst>
      <p:ext uri="{BB962C8B-B14F-4D97-AF65-F5344CB8AC3E}">
        <p14:creationId xmlns:p14="http://schemas.microsoft.com/office/powerpoint/2010/main" val="42278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818640" y="2085975"/>
            <a:ext cx="8229600" cy="5360988"/>
          </a:xfrm>
        </p:spPr>
        <p:txBody>
          <a:bodyPr/>
          <a:lstStyle/>
          <a:p>
            <a:pPr algn="just">
              <a:lnSpc>
                <a:spcPct val="80000"/>
              </a:lnSpc>
              <a:buFontTx/>
              <a:buNone/>
            </a:pPr>
            <a:r>
              <a:rPr lang="ru-RU" sz="2400" dirty="0"/>
              <a:t>		Если посмотреть формулы получения цветоразностных сигналов, то видно, что максимум </a:t>
            </a:r>
            <a:r>
              <a:rPr lang="en-US" sz="2400" dirty="0"/>
              <a:t>E</a:t>
            </a:r>
            <a:r>
              <a:rPr lang="en-US" sz="1800" dirty="0"/>
              <a:t>R</a:t>
            </a:r>
            <a:r>
              <a:rPr lang="ru-RU" sz="1800" dirty="0"/>
              <a:t>-</a:t>
            </a:r>
            <a:r>
              <a:rPr lang="en-US" sz="1800" dirty="0"/>
              <a:t>Y</a:t>
            </a:r>
            <a:r>
              <a:rPr lang="en-US" sz="2400" dirty="0"/>
              <a:t> </a:t>
            </a:r>
            <a:r>
              <a:rPr lang="ru-RU" sz="2400" dirty="0"/>
              <a:t>на красном 0,7 и сине-зеленом –0,7, а </a:t>
            </a:r>
            <a:r>
              <a:rPr lang="en-US" sz="2400" dirty="0"/>
              <a:t>E</a:t>
            </a:r>
            <a:r>
              <a:rPr lang="en-US" sz="1800" dirty="0"/>
              <a:t>B</a:t>
            </a:r>
            <a:r>
              <a:rPr lang="ru-RU" sz="1800" dirty="0"/>
              <a:t>-</a:t>
            </a:r>
            <a:r>
              <a:rPr lang="en-US" sz="1800" dirty="0"/>
              <a:t>Y</a:t>
            </a:r>
            <a:r>
              <a:rPr lang="ru-RU" sz="2400" dirty="0"/>
              <a:t> - на желтом 0,89 и синем –0,89. Это приводит к разной девиации частоты у этих сигналов. Введение коэффициентов устраняет это (1,9х0,7=1,5х0,89=1,33).</a:t>
            </a:r>
          </a:p>
          <a:p>
            <a:pPr algn="just">
              <a:lnSpc>
                <a:spcPct val="80000"/>
              </a:lnSpc>
              <a:buFontTx/>
              <a:buNone/>
            </a:pPr>
            <a:r>
              <a:rPr lang="ru-RU" sz="2400" dirty="0"/>
              <a:t>		 Выбор знака минус объясняется так: статистические исследования показали, что в красном преобладают положительные значения, а в синем – отрицательные. Изменив знак красного добиваются, что в обоих сигналах преобладает отрицательная девиация частоты, что повышает устойчивость системы к ограничению верхней боковой полосы сигнала цветности, возникающее в каналах связи.</a:t>
            </a:r>
          </a:p>
        </p:txBody>
      </p:sp>
    </p:spTree>
    <p:extLst>
      <p:ext uri="{BB962C8B-B14F-4D97-AF65-F5344CB8AC3E}">
        <p14:creationId xmlns:p14="http://schemas.microsoft.com/office/powerpoint/2010/main" val="1476659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920240" y="1715771"/>
            <a:ext cx="8229600" cy="5649913"/>
          </a:xfrm>
        </p:spPr>
        <p:txBody>
          <a:bodyPr/>
          <a:lstStyle/>
          <a:p>
            <a:pPr algn="just">
              <a:buFontTx/>
              <a:buNone/>
            </a:pPr>
            <a:r>
              <a:rPr lang="ru-RU" sz="2800" dirty="0"/>
              <a:t>		Приходится существенно уменьшить размах цветоразностных сигналов. В </a:t>
            </a:r>
            <a:r>
              <a:rPr lang="en-US" sz="2800" dirty="0"/>
              <a:t>NTSC</a:t>
            </a:r>
            <a:r>
              <a:rPr lang="ru-RU" sz="2800" dirty="0"/>
              <a:t> он достигает 120% яркостного, что благодаря отсутствию </a:t>
            </a:r>
            <a:r>
              <a:rPr lang="ru-RU" sz="2800" dirty="0" err="1"/>
              <a:t>поднесущей</a:t>
            </a:r>
            <a:r>
              <a:rPr lang="ru-RU" sz="2800" dirty="0"/>
              <a:t> почти незаметно на черно-белом приемнике. </a:t>
            </a:r>
          </a:p>
          <a:p>
            <a:pPr algn="just">
              <a:buFontTx/>
              <a:buNone/>
            </a:pPr>
            <a:r>
              <a:rPr lang="ru-RU" sz="2800" dirty="0"/>
              <a:t>		В </a:t>
            </a:r>
            <a:r>
              <a:rPr lang="en-US" sz="2800" dirty="0"/>
              <a:t>SECAM</a:t>
            </a:r>
            <a:r>
              <a:rPr lang="ru-RU" sz="2800" dirty="0"/>
              <a:t> ЧМ </a:t>
            </a:r>
            <a:r>
              <a:rPr lang="ru-RU" sz="2800" dirty="0" err="1"/>
              <a:t>поднесущая</a:t>
            </a:r>
            <a:r>
              <a:rPr lang="ru-RU" sz="2800" dirty="0"/>
              <a:t> воспринимается сильнее и приходится уменьшать размах цветоразностных сигналов до </a:t>
            </a:r>
            <a:r>
              <a:rPr lang="ru-RU" sz="2800" b="1" dirty="0">
                <a:solidFill>
                  <a:schemeClr val="accent2"/>
                </a:solidFill>
              </a:rPr>
              <a:t>20-25% яркостного</a:t>
            </a:r>
            <a:r>
              <a:rPr lang="ru-RU" sz="2800" dirty="0"/>
              <a:t>. Все это делает ее крайне уязвимой к шумовым помехам, и без специальных коррекций,  она не смогла бы конкурировать с другими системами. </a:t>
            </a:r>
          </a:p>
        </p:txBody>
      </p:sp>
    </p:spTree>
    <p:extLst>
      <p:ext uri="{BB962C8B-B14F-4D97-AF65-F5344CB8AC3E}">
        <p14:creationId xmlns:p14="http://schemas.microsoft.com/office/powerpoint/2010/main" val="4130227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8213" y="5157788"/>
            <a:ext cx="8229600" cy="1143000"/>
          </a:xfrm>
        </p:spPr>
        <p:txBody>
          <a:bodyPr/>
          <a:lstStyle/>
          <a:p>
            <a:pPr>
              <a:defRPr/>
            </a:pPr>
            <a:r>
              <a:rPr lang="ru-RU" sz="2000">
                <a:solidFill>
                  <a:schemeClr val="accent2"/>
                </a:solidFill>
              </a:rPr>
              <a:t>Методы повышения помехоустойчивости системы </a:t>
            </a:r>
            <a:r>
              <a:rPr lang="en-US" sz="2000">
                <a:solidFill>
                  <a:schemeClr val="accent2"/>
                </a:solidFill>
              </a:rPr>
              <a:t>SECAM</a:t>
            </a:r>
            <a:r>
              <a:rPr lang="ru-RU">
                <a:solidFill>
                  <a:schemeClr val="tx1">
                    <a:lumMod val="75000"/>
                    <a:lumOff val="25000"/>
                  </a:schemeClr>
                </a:solidFill>
              </a:rPr>
              <a:t> </a:t>
            </a:r>
          </a:p>
        </p:txBody>
      </p:sp>
      <p:pic>
        <p:nvPicPr>
          <p:cNvPr id="13315" name="Picture 4" descr="103-SEKAM-коррекции"/>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3227" y="535285"/>
            <a:ext cx="8764586" cy="477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1499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1899920" y="1857375"/>
            <a:ext cx="8229600" cy="5000625"/>
          </a:xfrm>
        </p:spPr>
        <p:txBody>
          <a:bodyPr/>
          <a:lstStyle/>
          <a:p>
            <a:pPr algn="just">
              <a:buFontTx/>
              <a:buNone/>
            </a:pPr>
            <a:r>
              <a:rPr lang="ru-RU" sz="2400" b="1" dirty="0"/>
              <a:t>		</a:t>
            </a:r>
            <a:r>
              <a:rPr lang="ru-RU" sz="2400" b="1" dirty="0">
                <a:solidFill>
                  <a:schemeClr val="accent2"/>
                </a:solidFill>
              </a:rPr>
              <a:t>НЧ коррекция</a:t>
            </a:r>
            <a:r>
              <a:rPr lang="ru-RU" sz="2400" dirty="0"/>
              <a:t>, основанная на специфическом для ЧМ спектральном распределении шума на выходе частотного дискриминатора – треугольником. Тогда максимум шума сосредоточен в верхней части спектра и, использовав цепь коррекции с АЧХ 2, можно достичь заметного улучшения отношения сигнал/шум. Однако верхние частоты сигнала также будут подавлены. Чтобы не возникли эти искажения на передающем конце производят </a:t>
            </a:r>
            <a:r>
              <a:rPr lang="ru-RU" sz="2400" dirty="0" err="1"/>
              <a:t>предкоррекцию</a:t>
            </a:r>
            <a:r>
              <a:rPr lang="ru-RU" sz="2400" dirty="0"/>
              <a:t> 3, которая поднимает ВЧ составляющие спектра цветоразностных сигналов на столько, на сколько они будут подавлены в приемнике. При этом для сигнала изменений не происходит, но шумы канала связи будут подавлены. </a:t>
            </a:r>
          </a:p>
        </p:txBody>
      </p:sp>
    </p:spTree>
    <p:extLst>
      <p:ext uri="{BB962C8B-B14F-4D97-AF65-F5344CB8AC3E}">
        <p14:creationId xmlns:p14="http://schemas.microsoft.com/office/powerpoint/2010/main" val="832482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833120" y="1951991"/>
            <a:ext cx="10932160" cy="5099049"/>
          </a:xfrm>
        </p:spPr>
        <p:txBody>
          <a:bodyPr/>
          <a:lstStyle/>
          <a:p>
            <a:pPr algn="just">
              <a:lnSpc>
                <a:spcPct val="80000"/>
              </a:lnSpc>
              <a:buFontTx/>
              <a:buNone/>
            </a:pPr>
            <a:r>
              <a:rPr lang="ru-RU" dirty="0" smtClean="0"/>
              <a:t>		Еще один вид коррекции производится до ЧД и потому получил условное название </a:t>
            </a:r>
            <a:r>
              <a:rPr lang="ru-RU" b="1" dirty="0" smtClean="0"/>
              <a:t>ВЧ коррекции</a:t>
            </a:r>
            <a:r>
              <a:rPr lang="ru-RU" dirty="0" smtClean="0"/>
              <a:t>. Она основана на механизме взаимодействия сигнала и шума и проникновении составляющих шума на выход ЧД. Это взаимодействие будет проявляться как дополнительная девиация частоты полезного сигнала помехой, зависящая от амплитуды шума и разности частот его и сигнала. Поэтому в телевизоре корректирующей цепью подавляют ВЧ составляющие цветоразностных сигналов, а на передающей стороне их поднимают. </a:t>
            </a:r>
          </a:p>
          <a:p>
            <a:pPr algn="just">
              <a:lnSpc>
                <a:spcPct val="80000"/>
              </a:lnSpc>
              <a:buFontTx/>
              <a:buNone/>
            </a:pPr>
            <a:r>
              <a:rPr lang="ru-RU" dirty="0" smtClean="0"/>
              <a:t>		</a:t>
            </a:r>
            <a:r>
              <a:rPr lang="ru-RU" dirty="0" err="1" smtClean="0"/>
              <a:t>Предискажение</a:t>
            </a:r>
            <a:r>
              <a:rPr lang="ru-RU" dirty="0" smtClean="0"/>
              <a:t> сигнала на передающей стороне  сводится к увеличению амплитуды ЧМ сигнала в зависимости от величины девиации, т.е. сигнал цветности приобретает еще и АМ. После прохождения сигнала через ВЧ корректор АМ исчезает и он приобретает первоначальную форму. Этот способ дает заметный выигрыш не для всех цветов, потому что частота настройки корректора постоянна, а частота </a:t>
            </a:r>
            <a:r>
              <a:rPr lang="ru-RU" dirty="0" err="1" smtClean="0"/>
              <a:t>поднесущей</a:t>
            </a:r>
            <a:r>
              <a:rPr lang="ru-RU" dirty="0" smtClean="0"/>
              <a:t> меняется в зависимости от передаваемого цвета. После изучения вопроса перешли на передачу сигналов цветности на двух разных </a:t>
            </a:r>
            <a:r>
              <a:rPr lang="ru-RU" dirty="0" err="1" smtClean="0"/>
              <a:t>поднесущих</a:t>
            </a:r>
            <a:r>
              <a:rPr lang="ru-RU" dirty="0" smtClean="0"/>
              <a:t>: </a:t>
            </a:r>
            <a:r>
              <a:rPr lang="ru-RU" b="1" dirty="0" smtClean="0">
                <a:solidFill>
                  <a:srgbClr val="FF0000"/>
                </a:solidFill>
              </a:rPr>
              <a:t>красный 4406,25 кГц</a:t>
            </a:r>
            <a:r>
              <a:rPr lang="ru-RU" b="1" dirty="0" smtClean="0"/>
              <a:t> (282 </a:t>
            </a:r>
            <a:r>
              <a:rPr lang="en-US" b="1" dirty="0" smtClean="0"/>
              <a:t>f</a:t>
            </a:r>
            <a:r>
              <a:rPr lang="ru-RU" b="1" dirty="0" err="1" smtClean="0"/>
              <a:t>стр</a:t>
            </a:r>
            <a:r>
              <a:rPr lang="ru-RU" b="1" dirty="0" smtClean="0"/>
              <a:t>), </a:t>
            </a:r>
            <a:r>
              <a:rPr lang="ru-RU" b="1" dirty="0" smtClean="0">
                <a:solidFill>
                  <a:schemeClr val="accent2"/>
                </a:solidFill>
              </a:rPr>
              <a:t>синий 4250 кГц</a:t>
            </a:r>
            <a:r>
              <a:rPr lang="ru-RU" b="1" dirty="0" smtClean="0"/>
              <a:t> (272 </a:t>
            </a:r>
            <a:r>
              <a:rPr lang="en-US" b="1" dirty="0" smtClean="0"/>
              <a:t>f</a:t>
            </a:r>
            <a:r>
              <a:rPr lang="ru-RU" b="1" dirty="0" err="1" smtClean="0"/>
              <a:t>стр</a:t>
            </a:r>
            <a:r>
              <a:rPr lang="ru-RU" b="1" dirty="0" smtClean="0"/>
              <a:t>),</a:t>
            </a:r>
            <a:r>
              <a:rPr lang="ru-RU" dirty="0" smtClean="0"/>
              <a:t> а цепь коррекции настраивают на частоту, находящуюся </a:t>
            </a:r>
            <a:r>
              <a:rPr lang="ru-RU" b="1" dirty="0" smtClean="0"/>
              <a:t>между </a:t>
            </a:r>
            <a:r>
              <a:rPr lang="ru-RU" b="1" dirty="0" err="1" smtClean="0"/>
              <a:t>поднесущими</a:t>
            </a:r>
            <a:r>
              <a:rPr lang="ru-RU" b="1" dirty="0" smtClean="0"/>
              <a:t> – 4286 кГц.</a:t>
            </a:r>
            <a:r>
              <a:rPr lang="ru-RU" dirty="0" smtClean="0"/>
              <a:t> </a:t>
            </a:r>
          </a:p>
        </p:txBody>
      </p:sp>
    </p:spTree>
    <p:extLst>
      <p:ext uri="{BB962C8B-B14F-4D97-AF65-F5344CB8AC3E}">
        <p14:creationId xmlns:p14="http://schemas.microsoft.com/office/powerpoint/2010/main" val="1617510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772160" y="1837055"/>
            <a:ext cx="10911840" cy="4340225"/>
          </a:xfrm>
        </p:spPr>
        <p:txBody>
          <a:bodyPr>
            <a:normAutofit fontScale="92500" lnSpcReduction="10000"/>
          </a:bodyPr>
          <a:lstStyle/>
          <a:p>
            <a:pPr marL="609600" indent="-609600" algn="ctr">
              <a:lnSpc>
                <a:spcPct val="80000"/>
              </a:lnSpc>
              <a:buNone/>
            </a:pPr>
            <a:r>
              <a:rPr lang="ru-RU" sz="1600" b="1" dirty="0"/>
              <a:t>	</a:t>
            </a:r>
            <a:r>
              <a:rPr lang="ru-RU" b="1" dirty="0" smtClean="0"/>
              <a:t>	Достоинства</a:t>
            </a:r>
            <a:r>
              <a:rPr lang="ru-RU" dirty="0" smtClean="0"/>
              <a:t> системы </a:t>
            </a:r>
            <a:r>
              <a:rPr lang="en-US" dirty="0" smtClean="0"/>
              <a:t>SECAM</a:t>
            </a:r>
            <a:r>
              <a:rPr lang="ru-RU" dirty="0" smtClean="0"/>
              <a:t>: </a:t>
            </a:r>
          </a:p>
          <a:p>
            <a:pPr marL="609600" indent="-609600" algn="just">
              <a:lnSpc>
                <a:spcPct val="80000"/>
              </a:lnSpc>
            </a:pPr>
            <a:r>
              <a:rPr lang="ru-RU" dirty="0" smtClean="0"/>
              <a:t>    Теоретически полностью исключены перекрестные искажения	между сигналами цветности, хотя из-за несовершенства работы коммутаторов они все-таки могут проходить;</a:t>
            </a:r>
          </a:p>
          <a:p>
            <a:pPr marL="609600" indent="-609600" algn="just">
              <a:lnSpc>
                <a:spcPct val="80000"/>
              </a:lnSpc>
            </a:pPr>
            <a:r>
              <a:rPr lang="ru-RU" dirty="0" smtClean="0"/>
              <a:t>    Нечувствительность к дифференциально-фазовым искажениям (для </a:t>
            </a:r>
            <a:r>
              <a:rPr lang="en-US" dirty="0" smtClean="0"/>
              <a:t>NTSC</a:t>
            </a:r>
            <a:r>
              <a:rPr lang="ru-RU" dirty="0" smtClean="0"/>
              <a:t> – 10-12</a:t>
            </a:r>
            <a:r>
              <a:rPr lang="ru-RU" sz="1400" dirty="0"/>
              <a:t>0</a:t>
            </a:r>
            <a:r>
              <a:rPr lang="ru-RU" dirty="0" smtClean="0"/>
              <a:t>); </a:t>
            </a:r>
          </a:p>
          <a:p>
            <a:pPr marL="609600" indent="-609600" algn="just">
              <a:lnSpc>
                <a:spcPct val="80000"/>
              </a:lnSpc>
            </a:pPr>
            <a:r>
              <a:rPr lang="ru-RU" dirty="0" smtClean="0"/>
              <a:t>	Меньшая чувствительность к изменениям амплитуды сигналов цветности.</a:t>
            </a:r>
            <a:endParaRPr lang="ru-RU" b="1" dirty="0" smtClean="0"/>
          </a:p>
          <a:p>
            <a:pPr marL="609600" indent="-609600" algn="ctr">
              <a:lnSpc>
                <a:spcPct val="80000"/>
              </a:lnSpc>
              <a:buNone/>
            </a:pPr>
            <a:r>
              <a:rPr lang="ru-RU" b="1" dirty="0" smtClean="0"/>
              <a:t>Недостатки:</a:t>
            </a:r>
            <a:endParaRPr lang="ru-RU" dirty="0" smtClean="0"/>
          </a:p>
          <a:p>
            <a:pPr marL="609600" indent="-609600" algn="just">
              <a:lnSpc>
                <a:spcPct val="80000"/>
              </a:lnSpc>
            </a:pPr>
            <a:r>
              <a:rPr lang="ru-RU" dirty="0" smtClean="0"/>
              <a:t>     Большая восприимчивость к </a:t>
            </a:r>
            <a:r>
              <a:rPr lang="ru-RU" dirty="0" err="1" smtClean="0"/>
              <a:t>флуктуационным</a:t>
            </a:r>
            <a:r>
              <a:rPr lang="ru-RU" dirty="0" smtClean="0"/>
              <a:t> помехам, особенно при достаточно малых сигналах;</a:t>
            </a:r>
          </a:p>
          <a:p>
            <a:pPr marL="609600" indent="-609600" algn="just">
              <a:lnSpc>
                <a:spcPct val="80000"/>
              </a:lnSpc>
            </a:pPr>
            <a:r>
              <a:rPr lang="ru-RU" dirty="0" smtClean="0"/>
              <a:t>     Худшая совместимость: в черно-белых телевизорах из-за отсутствия </a:t>
            </a:r>
            <a:r>
              <a:rPr lang="ru-RU" dirty="0" err="1" smtClean="0"/>
              <a:t>режекции</a:t>
            </a:r>
            <a:r>
              <a:rPr lang="ru-RU" dirty="0" smtClean="0"/>
              <a:t> </a:t>
            </a:r>
            <a:r>
              <a:rPr lang="ru-RU" dirty="0" err="1" smtClean="0"/>
              <a:t>поднесущих</a:t>
            </a:r>
            <a:r>
              <a:rPr lang="ru-RU" dirty="0" smtClean="0"/>
              <a:t> ее структура достаточно заметна;</a:t>
            </a:r>
          </a:p>
          <a:p>
            <a:pPr marL="609600" indent="-609600" algn="just">
              <a:lnSpc>
                <a:spcPct val="80000"/>
              </a:lnSpc>
            </a:pPr>
            <a:r>
              <a:rPr lang="ru-RU" dirty="0" smtClean="0"/>
              <a:t>     Сильнее проявляются перекрестные искажения яркость-цветность;</a:t>
            </a:r>
          </a:p>
          <a:p>
            <a:pPr marL="609600" indent="-609600" algn="just">
              <a:lnSpc>
                <a:spcPct val="80000"/>
              </a:lnSpc>
            </a:pPr>
            <a:r>
              <a:rPr lang="ru-RU" dirty="0" smtClean="0"/>
              <a:t>      Хуже цветовая четкость из-за последовательности передачи цветов, что особенно сказывается на горизонтальных границах насыщенных цветов – получается комбинация цветов.</a:t>
            </a:r>
          </a:p>
        </p:txBody>
      </p:sp>
    </p:spTree>
    <p:extLst>
      <p:ext uri="{BB962C8B-B14F-4D97-AF65-F5344CB8AC3E}">
        <p14:creationId xmlns:p14="http://schemas.microsoft.com/office/powerpoint/2010/main" val="537546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346325" y="287339"/>
            <a:ext cx="7543800" cy="1449387"/>
          </a:xfrm>
        </p:spPr>
        <p:txBody>
          <a:bodyPr/>
          <a:lstStyle/>
          <a:p>
            <a:pPr>
              <a:defRPr/>
            </a:pPr>
            <a:r>
              <a:rPr lang="ru-RU" sz="2000" b="1">
                <a:solidFill>
                  <a:schemeClr val="accent2"/>
                </a:solidFill>
              </a:rPr>
              <a:t>Кодирующее устройство системы </a:t>
            </a:r>
            <a:r>
              <a:rPr lang="en-US" sz="2000" b="1">
                <a:solidFill>
                  <a:schemeClr val="accent2"/>
                </a:solidFill>
              </a:rPr>
              <a:t>SECAM</a:t>
            </a:r>
            <a:endParaRPr lang="ru-RU" sz="2000" b="1">
              <a:solidFill>
                <a:schemeClr val="accent2"/>
              </a:solidFill>
            </a:endParaRPr>
          </a:p>
        </p:txBody>
      </p:sp>
      <p:pic>
        <p:nvPicPr>
          <p:cNvPr id="17411" name="Picture 4" descr="104-SEKAM-кодер"/>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67460" y="1736726"/>
            <a:ext cx="6163628" cy="445627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Rectangle 5"/>
          <p:cNvSpPr>
            <a:spLocks noGrp="1" noChangeArrowheads="1"/>
          </p:cNvSpPr>
          <p:nvPr>
            <p:ph sz="half" idx="2"/>
          </p:nvPr>
        </p:nvSpPr>
        <p:spPr>
          <a:xfrm>
            <a:off x="7817169" y="1758314"/>
            <a:ext cx="3683951" cy="5099686"/>
          </a:xfrm>
        </p:spPr>
        <p:txBody>
          <a:bodyPr rtlCol="0">
            <a:normAutofit/>
          </a:bodyPr>
          <a:lstStyle/>
          <a:p>
            <a:pPr>
              <a:lnSpc>
                <a:spcPct val="80000"/>
              </a:lnSpc>
              <a:buNone/>
              <a:defRPr/>
            </a:pPr>
            <a:r>
              <a:rPr lang="ru-RU" sz="800" b="1" dirty="0"/>
              <a:t>	</a:t>
            </a:r>
            <a:r>
              <a:rPr lang="ru-RU" sz="1200" b="1" dirty="0">
                <a:solidFill>
                  <a:schemeClr val="hlink"/>
                </a:solidFill>
              </a:rPr>
              <a:t>ЛЗ</a:t>
            </a:r>
            <a:r>
              <a:rPr lang="ru-RU" sz="1200" dirty="0">
                <a:solidFill>
                  <a:schemeClr val="hlink"/>
                </a:solidFill>
              </a:rPr>
              <a:t> – линия задержки</a:t>
            </a:r>
            <a:endParaRPr lang="ru-RU" sz="1200" b="1" dirty="0">
              <a:solidFill>
                <a:schemeClr val="hlink"/>
              </a:solidFill>
            </a:endParaRPr>
          </a:p>
          <a:p>
            <a:pPr>
              <a:lnSpc>
                <a:spcPct val="80000"/>
              </a:lnSpc>
              <a:buNone/>
              <a:defRPr/>
            </a:pPr>
            <a:r>
              <a:rPr lang="ru-RU" sz="1200" b="1" dirty="0">
                <a:solidFill>
                  <a:schemeClr val="hlink"/>
                </a:solidFill>
              </a:rPr>
              <a:t>	К </a:t>
            </a:r>
            <a:r>
              <a:rPr lang="ru-RU" sz="1200" dirty="0">
                <a:solidFill>
                  <a:schemeClr val="hlink"/>
                </a:solidFill>
              </a:rPr>
              <a:t>- коммутатор</a:t>
            </a:r>
            <a:endParaRPr lang="ru-RU" sz="1200" b="1" dirty="0">
              <a:solidFill>
                <a:schemeClr val="hlink"/>
              </a:solidFill>
            </a:endParaRPr>
          </a:p>
          <a:p>
            <a:pPr>
              <a:lnSpc>
                <a:spcPct val="80000"/>
              </a:lnSpc>
              <a:buNone/>
              <a:defRPr/>
            </a:pPr>
            <a:r>
              <a:rPr lang="ru-RU" sz="1200" b="1" dirty="0">
                <a:solidFill>
                  <a:schemeClr val="hlink"/>
                </a:solidFill>
              </a:rPr>
              <a:t>	ФНЧ</a:t>
            </a:r>
            <a:r>
              <a:rPr lang="ru-RU" sz="1200" dirty="0">
                <a:solidFill>
                  <a:schemeClr val="hlink"/>
                </a:solidFill>
              </a:rPr>
              <a:t> – фильтр нижних частот с частотой среза 1.5 МГц</a:t>
            </a:r>
            <a:endParaRPr lang="ru-RU" sz="1200" b="1" dirty="0">
              <a:solidFill>
                <a:schemeClr val="hlink"/>
              </a:solidFill>
            </a:endParaRPr>
          </a:p>
          <a:p>
            <a:pPr>
              <a:lnSpc>
                <a:spcPct val="80000"/>
              </a:lnSpc>
              <a:buNone/>
              <a:defRPr/>
            </a:pPr>
            <a:r>
              <a:rPr lang="ru-RU" sz="1200" b="1" dirty="0">
                <a:solidFill>
                  <a:schemeClr val="hlink"/>
                </a:solidFill>
              </a:rPr>
              <a:t>	АО </a:t>
            </a:r>
            <a:r>
              <a:rPr lang="ru-RU" sz="1200" dirty="0">
                <a:solidFill>
                  <a:schemeClr val="hlink"/>
                </a:solidFill>
              </a:rPr>
              <a:t>- амплитудный ограничитель</a:t>
            </a:r>
            <a:endParaRPr lang="ru-RU" sz="1200" b="1" dirty="0">
              <a:solidFill>
                <a:schemeClr val="hlink"/>
              </a:solidFill>
            </a:endParaRPr>
          </a:p>
          <a:p>
            <a:pPr>
              <a:lnSpc>
                <a:spcPct val="80000"/>
              </a:lnSpc>
              <a:buNone/>
              <a:defRPr/>
            </a:pPr>
            <a:r>
              <a:rPr lang="ru-RU" sz="1200" b="1" dirty="0">
                <a:solidFill>
                  <a:schemeClr val="hlink"/>
                </a:solidFill>
              </a:rPr>
              <a:t>	СФУ </a:t>
            </a:r>
            <a:r>
              <a:rPr lang="ru-RU" sz="1200" dirty="0">
                <a:solidFill>
                  <a:schemeClr val="hlink"/>
                </a:solidFill>
              </a:rPr>
              <a:t>– схема фиксации уровня</a:t>
            </a:r>
            <a:endParaRPr lang="ru-RU" sz="1200" b="1" dirty="0">
              <a:solidFill>
                <a:schemeClr val="hlink"/>
              </a:solidFill>
            </a:endParaRPr>
          </a:p>
          <a:p>
            <a:pPr>
              <a:lnSpc>
                <a:spcPct val="80000"/>
              </a:lnSpc>
              <a:buNone/>
              <a:defRPr/>
            </a:pPr>
            <a:r>
              <a:rPr lang="ru-RU" sz="1200" b="1" dirty="0">
                <a:solidFill>
                  <a:schemeClr val="hlink"/>
                </a:solidFill>
              </a:rPr>
              <a:t>	ФД </a:t>
            </a:r>
            <a:r>
              <a:rPr lang="ru-RU" sz="1200" dirty="0">
                <a:solidFill>
                  <a:schemeClr val="hlink"/>
                </a:solidFill>
              </a:rPr>
              <a:t>- фазовый детектор</a:t>
            </a:r>
            <a:endParaRPr lang="ru-RU" sz="1200" b="1" dirty="0">
              <a:solidFill>
                <a:schemeClr val="hlink"/>
              </a:solidFill>
            </a:endParaRPr>
          </a:p>
          <a:p>
            <a:pPr>
              <a:lnSpc>
                <a:spcPct val="80000"/>
              </a:lnSpc>
              <a:buNone/>
              <a:defRPr/>
            </a:pPr>
            <a:r>
              <a:rPr lang="ru-RU" sz="1200" b="1" dirty="0">
                <a:solidFill>
                  <a:schemeClr val="hlink"/>
                </a:solidFill>
              </a:rPr>
              <a:t>	ЧМГ</a:t>
            </a:r>
            <a:r>
              <a:rPr lang="ru-RU" sz="1200" dirty="0">
                <a:solidFill>
                  <a:schemeClr val="hlink"/>
                </a:solidFill>
              </a:rPr>
              <a:t> – частотно-модулированный генератор</a:t>
            </a:r>
            <a:endParaRPr lang="ru-RU" sz="1200" b="1" dirty="0">
              <a:solidFill>
                <a:schemeClr val="hlink"/>
              </a:solidFill>
            </a:endParaRPr>
          </a:p>
          <a:p>
            <a:pPr>
              <a:lnSpc>
                <a:spcPct val="80000"/>
              </a:lnSpc>
              <a:buNone/>
              <a:defRPr/>
            </a:pPr>
            <a:r>
              <a:rPr lang="ru-RU" sz="1200" b="1" dirty="0">
                <a:solidFill>
                  <a:schemeClr val="hlink"/>
                </a:solidFill>
              </a:rPr>
              <a:t>	ФИС </a:t>
            </a:r>
            <a:r>
              <a:rPr lang="ru-RU" sz="1200" dirty="0">
                <a:solidFill>
                  <a:schemeClr val="hlink"/>
                </a:solidFill>
              </a:rPr>
              <a:t>- формирователь импульсов срыва</a:t>
            </a:r>
            <a:endParaRPr lang="ru-RU" sz="1200" b="1" dirty="0">
              <a:solidFill>
                <a:schemeClr val="hlink"/>
              </a:solidFill>
            </a:endParaRPr>
          </a:p>
          <a:p>
            <a:pPr>
              <a:lnSpc>
                <a:spcPct val="80000"/>
              </a:lnSpc>
              <a:buNone/>
              <a:defRPr/>
            </a:pPr>
            <a:r>
              <a:rPr lang="ru-RU" sz="1200" b="1" dirty="0">
                <a:solidFill>
                  <a:schemeClr val="hlink"/>
                </a:solidFill>
              </a:rPr>
              <a:t>	КФ </a:t>
            </a:r>
            <a:r>
              <a:rPr lang="ru-RU" sz="1200" dirty="0">
                <a:solidFill>
                  <a:schemeClr val="hlink"/>
                </a:solidFill>
              </a:rPr>
              <a:t>- коммутатор фазы</a:t>
            </a:r>
            <a:endParaRPr lang="ru-RU" sz="1200" b="1" dirty="0">
              <a:solidFill>
                <a:schemeClr val="hlink"/>
              </a:solidFill>
            </a:endParaRPr>
          </a:p>
          <a:p>
            <a:pPr>
              <a:lnSpc>
                <a:spcPct val="80000"/>
              </a:lnSpc>
              <a:buNone/>
              <a:defRPr/>
            </a:pPr>
            <a:r>
              <a:rPr lang="ru-RU" sz="1200" b="1" dirty="0">
                <a:solidFill>
                  <a:schemeClr val="hlink"/>
                </a:solidFill>
              </a:rPr>
              <a:t>	ГКИ </a:t>
            </a:r>
            <a:r>
              <a:rPr lang="ru-RU" sz="1200" dirty="0">
                <a:solidFill>
                  <a:schemeClr val="hlink"/>
                </a:solidFill>
              </a:rPr>
              <a:t>– генератор коммутирующих импульсов</a:t>
            </a:r>
            <a:endParaRPr lang="ru-RU" sz="1200" b="1" dirty="0">
              <a:solidFill>
                <a:schemeClr val="hlink"/>
              </a:solidFill>
            </a:endParaRPr>
          </a:p>
          <a:p>
            <a:pPr>
              <a:lnSpc>
                <a:spcPct val="80000"/>
              </a:lnSpc>
              <a:buNone/>
              <a:defRPr/>
            </a:pPr>
            <a:r>
              <a:rPr lang="ru-RU" sz="1200" b="1" dirty="0">
                <a:solidFill>
                  <a:schemeClr val="hlink"/>
                </a:solidFill>
              </a:rPr>
              <a:t>	КГ </a:t>
            </a:r>
            <a:r>
              <a:rPr lang="ru-RU" sz="1200" dirty="0">
                <a:solidFill>
                  <a:schemeClr val="hlink"/>
                </a:solidFill>
              </a:rPr>
              <a:t>- кварцевый генератор;</a:t>
            </a:r>
            <a:endParaRPr lang="ru-RU" sz="1200" b="1" dirty="0">
              <a:solidFill>
                <a:schemeClr val="hlink"/>
              </a:solidFill>
            </a:endParaRPr>
          </a:p>
          <a:p>
            <a:pPr>
              <a:lnSpc>
                <a:spcPct val="80000"/>
              </a:lnSpc>
              <a:buNone/>
              <a:defRPr/>
            </a:pPr>
            <a:r>
              <a:rPr lang="ru-RU" sz="1200" b="1" dirty="0">
                <a:solidFill>
                  <a:schemeClr val="hlink"/>
                </a:solidFill>
              </a:rPr>
              <a:t>	ГУИ </a:t>
            </a:r>
            <a:r>
              <a:rPr lang="ru-RU" sz="1200" dirty="0">
                <a:solidFill>
                  <a:schemeClr val="hlink"/>
                </a:solidFill>
              </a:rPr>
              <a:t>– генератор управляющих импульсов;</a:t>
            </a:r>
            <a:endParaRPr lang="ru-RU" sz="1200" b="1" dirty="0">
              <a:solidFill>
                <a:schemeClr val="hlink"/>
              </a:solidFill>
            </a:endParaRPr>
          </a:p>
          <a:p>
            <a:pPr>
              <a:lnSpc>
                <a:spcPct val="80000"/>
              </a:lnSpc>
              <a:buNone/>
              <a:defRPr/>
            </a:pPr>
            <a:r>
              <a:rPr lang="ru-RU" sz="1200" b="1" dirty="0">
                <a:solidFill>
                  <a:schemeClr val="hlink"/>
                </a:solidFill>
              </a:rPr>
              <a:t>	УПП </a:t>
            </a:r>
            <a:r>
              <a:rPr lang="ru-RU" sz="1200" dirty="0">
                <a:solidFill>
                  <a:schemeClr val="hlink"/>
                </a:solidFill>
              </a:rPr>
              <a:t>– устройство подавления </a:t>
            </a:r>
            <a:r>
              <a:rPr lang="ru-RU" sz="1200" dirty="0" err="1">
                <a:solidFill>
                  <a:schemeClr val="hlink"/>
                </a:solidFill>
              </a:rPr>
              <a:t>поднесущих</a:t>
            </a:r>
            <a:r>
              <a:rPr lang="ru-RU" sz="1200" dirty="0">
                <a:solidFill>
                  <a:schemeClr val="hlink"/>
                </a:solidFill>
              </a:rPr>
              <a:t>;</a:t>
            </a:r>
            <a:endParaRPr lang="ru-RU" sz="1200" b="1" dirty="0">
              <a:solidFill>
                <a:schemeClr val="hlink"/>
              </a:solidFill>
            </a:endParaRPr>
          </a:p>
          <a:p>
            <a:pPr>
              <a:lnSpc>
                <a:spcPct val="80000"/>
              </a:lnSpc>
              <a:buNone/>
              <a:defRPr/>
            </a:pPr>
            <a:r>
              <a:rPr lang="ru-RU" sz="1200" b="1" dirty="0">
                <a:solidFill>
                  <a:schemeClr val="hlink"/>
                </a:solidFill>
              </a:rPr>
              <a:t>	КПИ </a:t>
            </a:r>
            <a:r>
              <a:rPr lang="ru-RU" sz="1200" dirty="0">
                <a:solidFill>
                  <a:schemeClr val="hlink"/>
                </a:solidFill>
              </a:rPr>
              <a:t>– корректор перекрестных искажений яркость-цветность</a:t>
            </a:r>
          </a:p>
        </p:txBody>
      </p:sp>
    </p:spTree>
    <p:extLst>
      <p:ext uri="{BB962C8B-B14F-4D97-AF65-F5344CB8AC3E}">
        <p14:creationId xmlns:p14="http://schemas.microsoft.com/office/powerpoint/2010/main" val="1390389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914400" y="1816736"/>
            <a:ext cx="10993120" cy="6335713"/>
          </a:xfrm>
        </p:spPr>
        <p:txBody>
          <a:bodyPr/>
          <a:lstStyle/>
          <a:p>
            <a:pPr algn="just">
              <a:lnSpc>
                <a:spcPct val="80000"/>
              </a:lnSpc>
              <a:buFontTx/>
              <a:buNone/>
            </a:pPr>
            <a:r>
              <a:rPr lang="ru-RU" sz="1800" dirty="0"/>
              <a:t>		</a:t>
            </a:r>
            <a:r>
              <a:rPr lang="ru-RU" dirty="0" smtClean="0"/>
              <a:t>Первичные сигналы </a:t>
            </a:r>
            <a:r>
              <a:rPr lang="en-US" b="1" dirty="0" smtClean="0">
                <a:solidFill>
                  <a:srgbClr val="FF0000"/>
                </a:solidFill>
              </a:rPr>
              <a:t>E</a:t>
            </a:r>
            <a:r>
              <a:rPr lang="en-US" sz="1400" b="1" dirty="0">
                <a:solidFill>
                  <a:srgbClr val="FF0000"/>
                </a:solidFill>
              </a:rPr>
              <a:t>R</a:t>
            </a:r>
            <a:r>
              <a:rPr lang="ru-RU" b="1" dirty="0" smtClean="0"/>
              <a:t>, </a:t>
            </a:r>
            <a:r>
              <a:rPr lang="en-US" b="1" dirty="0" smtClean="0">
                <a:solidFill>
                  <a:schemeClr val="accent2"/>
                </a:solidFill>
              </a:rPr>
              <a:t>E</a:t>
            </a:r>
            <a:r>
              <a:rPr lang="en-US" sz="1400" b="1" dirty="0">
                <a:solidFill>
                  <a:schemeClr val="accent2"/>
                </a:solidFill>
              </a:rPr>
              <a:t>B</a:t>
            </a:r>
            <a:r>
              <a:rPr lang="ru-RU" dirty="0" smtClean="0"/>
              <a:t> и </a:t>
            </a:r>
            <a:r>
              <a:rPr lang="en-US" b="1" dirty="0" smtClean="0">
                <a:solidFill>
                  <a:schemeClr val="folHlink"/>
                </a:solidFill>
              </a:rPr>
              <a:t>E</a:t>
            </a:r>
            <a:r>
              <a:rPr lang="en-US" sz="1400" b="1" dirty="0">
                <a:solidFill>
                  <a:schemeClr val="folHlink"/>
                </a:solidFill>
              </a:rPr>
              <a:t>G</a:t>
            </a:r>
            <a:r>
              <a:rPr lang="ru-RU" b="1" dirty="0" smtClean="0"/>
              <a:t> </a:t>
            </a:r>
            <a:r>
              <a:rPr lang="ru-RU" dirty="0" smtClean="0"/>
              <a:t>поступают на матрицу, где из них образуется яркостной и 2 цветоразностных сигнала. </a:t>
            </a:r>
          </a:p>
          <a:p>
            <a:pPr algn="just">
              <a:lnSpc>
                <a:spcPct val="80000"/>
              </a:lnSpc>
              <a:buFontTx/>
              <a:buNone/>
            </a:pPr>
            <a:r>
              <a:rPr lang="ru-RU" dirty="0" smtClean="0"/>
              <a:t>		Цветоразностные сигналы </a:t>
            </a:r>
            <a:r>
              <a:rPr lang="en-US" b="1" dirty="0" smtClean="0"/>
              <a:t>D</a:t>
            </a:r>
            <a:r>
              <a:rPr lang="en-US" sz="1400" b="1" dirty="0"/>
              <a:t>R</a:t>
            </a:r>
            <a:r>
              <a:rPr lang="ru-RU" dirty="0" smtClean="0"/>
              <a:t> и </a:t>
            </a:r>
            <a:r>
              <a:rPr lang="en-US" b="1" dirty="0" smtClean="0"/>
              <a:t>D</a:t>
            </a:r>
            <a:r>
              <a:rPr lang="en-US" sz="1400" b="1" dirty="0"/>
              <a:t>B</a:t>
            </a:r>
            <a:r>
              <a:rPr lang="ru-RU" dirty="0" smtClean="0"/>
              <a:t> через цепи НЧ </a:t>
            </a:r>
            <a:r>
              <a:rPr lang="ru-RU" dirty="0" err="1" smtClean="0"/>
              <a:t>предыскажений</a:t>
            </a:r>
            <a:r>
              <a:rPr lang="ru-RU" dirty="0" smtClean="0"/>
              <a:t>, которые предназначены для повышения помехоустойчивости канала цветности за счет подъема уровня ВЧ составляющих цветоразностных сигналов, поступают на электронный коммутатор (К). Коммутатор обеспечивает поочередную передачу цветоразностных сигналов через строку, т.е. одна строка передает красный цветоразностный сигнал, а другая синий. С выхода коммутатора сигнал через ФНЧ, который ограничивает спектр цветоразностных сигналов и устраняет коммутационные помехи от работы коммутатора поступает на вход амплитудного ограничителя (АО), в котором ограничиваются выбросы сигнала, вызванные НЧ </a:t>
            </a:r>
            <a:r>
              <a:rPr lang="ru-RU" dirty="0" err="1" smtClean="0"/>
              <a:t>предыскажениями</a:t>
            </a:r>
            <a:r>
              <a:rPr lang="ru-RU" dirty="0" smtClean="0"/>
              <a:t>. </a:t>
            </a:r>
          </a:p>
          <a:p>
            <a:pPr algn="just">
              <a:lnSpc>
                <a:spcPct val="80000"/>
              </a:lnSpc>
              <a:buFontTx/>
              <a:buNone/>
            </a:pPr>
            <a:r>
              <a:rPr lang="ru-RU" dirty="0" smtClean="0"/>
              <a:t>		С выхода АО сигнал поступает на частотный модулятор (ЧМГ), на входе которого включена схема фиксации уровня (СФУ). </a:t>
            </a:r>
          </a:p>
          <a:p>
            <a:pPr algn="just">
              <a:lnSpc>
                <a:spcPct val="80000"/>
              </a:lnSpc>
              <a:buFontTx/>
              <a:buNone/>
            </a:pPr>
            <a:r>
              <a:rPr lang="ru-RU" dirty="0" smtClean="0"/>
              <a:t>		Основной особенностью частотного модулятора в системе </a:t>
            </a:r>
            <a:r>
              <a:rPr lang="en-US" dirty="0" smtClean="0"/>
              <a:t>SECAM</a:t>
            </a:r>
            <a:r>
              <a:rPr lang="ru-RU" dirty="0" smtClean="0"/>
              <a:t> является, с одной стороны, модуляции сигналами </a:t>
            </a:r>
            <a:r>
              <a:rPr lang="en-US" b="1" dirty="0" smtClean="0"/>
              <a:t>D</a:t>
            </a:r>
            <a:r>
              <a:rPr lang="en-US" sz="1400" b="1" dirty="0"/>
              <a:t>R</a:t>
            </a:r>
            <a:r>
              <a:rPr lang="ru-RU" dirty="0" smtClean="0"/>
              <a:t> и </a:t>
            </a:r>
            <a:r>
              <a:rPr lang="en-US" b="1" dirty="0" smtClean="0"/>
              <a:t>D</a:t>
            </a:r>
            <a:r>
              <a:rPr lang="en-US" sz="1400" b="1" dirty="0"/>
              <a:t>B</a:t>
            </a:r>
            <a:r>
              <a:rPr lang="ru-RU" b="1" dirty="0" smtClean="0"/>
              <a:t> </a:t>
            </a:r>
            <a:r>
              <a:rPr lang="ru-RU" dirty="0" smtClean="0"/>
              <a:t>двух отличающихся по частоте </a:t>
            </a:r>
            <a:r>
              <a:rPr lang="ru-RU" dirty="0" err="1" smtClean="0"/>
              <a:t>поднесущих</a:t>
            </a:r>
            <a:r>
              <a:rPr lang="ru-RU" dirty="0" smtClean="0"/>
              <a:t>, с другой стороны, необходимо обеспечить высокую точность номинальных значений </a:t>
            </a:r>
            <a:r>
              <a:rPr lang="ru-RU" dirty="0" err="1" smtClean="0"/>
              <a:t>поднесущих</a:t>
            </a:r>
            <a:r>
              <a:rPr lang="ru-RU" dirty="0" smtClean="0"/>
              <a:t> </a:t>
            </a:r>
            <a:r>
              <a:rPr lang="ru-RU" b="1" dirty="0" smtClean="0"/>
              <a:t>(</a:t>
            </a:r>
            <a:r>
              <a:rPr lang="ru-RU" b="1" dirty="0" smtClean="0">
                <a:solidFill>
                  <a:srgbClr val="FF0000"/>
                </a:solidFill>
              </a:rPr>
              <a:t>4406,25 ± 2 кГц</a:t>
            </a:r>
            <a:r>
              <a:rPr lang="ru-RU" b="1" dirty="0" smtClean="0"/>
              <a:t> для красного и </a:t>
            </a:r>
            <a:r>
              <a:rPr lang="ru-RU" b="1" dirty="0" smtClean="0">
                <a:solidFill>
                  <a:schemeClr val="accent2"/>
                </a:solidFill>
              </a:rPr>
              <a:t>4250 ± 2 кГц</a:t>
            </a:r>
            <a:r>
              <a:rPr lang="ru-RU" b="1" dirty="0" smtClean="0"/>
              <a:t> для синего).</a:t>
            </a:r>
            <a:r>
              <a:rPr lang="ru-RU" dirty="0" smtClean="0"/>
              <a:t> </a:t>
            </a:r>
          </a:p>
        </p:txBody>
      </p:sp>
    </p:spTree>
    <p:extLst>
      <p:ext uri="{BB962C8B-B14F-4D97-AF65-F5344CB8AC3E}">
        <p14:creationId xmlns:p14="http://schemas.microsoft.com/office/powerpoint/2010/main" val="2285034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51840" y="1839913"/>
            <a:ext cx="11115040" cy="5903912"/>
          </a:xfrm>
        </p:spPr>
        <p:txBody>
          <a:bodyPr/>
          <a:lstStyle/>
          <a:p>
            <a:pPr algn="just">
              <a:lnSpc>
                <a:spcPct val="80000"/>
              </a:lnSpc>
              <a:buFontTx/>
              <a:buNone/>
            </a:pPr>
            <a:r>
              <a:rPr lang="ru-RU" sz="1800" dirty="0"/>
              <a:t>		</a:t>
            </a:r>
            <a:r>
              <a:rPr lang="ru-RU" dirty="0" smtClean="0"/>
              <a:t>Непосредственная стабилизация таких частот невозможна, поэтому в схеме используется импульсная автоподстройка частоты фазовым детектором (ФД) по эталонным кварцевым генераторам (КГ), которые поочередно подключаются через строку коммутатором (К). Для обеспечения подстройки ЧМГ по эталонному генератору не только по частоте, но и фазе в начале строки, используется схема формирователя импульсов срыва (ФИС), которая запускает генератор всегда с одной и той же фазы.</a:t>
            </a:r>
          </a:p>
          <a:p>
            <a:pPr algn="just">
              <a:lnSpc>
                <a:spcPct val="80000"/>
              </a:lnSpc>
              <a:buFontTx/>
              <a:buNone/>
            </a:pPr>
            <a:r>
              <a:rPr lang="ru-RU" dirty="0" smtClean="0"/>
              <a:t>		 Далее сигнал с выхода ЧМГ поступает на коммутатор фазы (КФ), который под действием генератора управляющих импульсов (ГУИ) меняет значение фазы цветовых </a:t>
            </a:r>
            <a:r>
              <a:rPr lang="ru-RU" dirty="0" err="1" smtClean="0"/>
              <a:t>поднесущих</a:t>
            </a:r>
            <a:r>
              <a:rPr lang="ru-RU" dirty="0" smtClean="0"/>
              <a:t> на 180 градусов для уменьшения их заметности на экране. С выхода КФ сигнал через цепь ВЧ </a:t>
            </a:r>
            <a:r>
              <a:rPr lang="ru-RU" dirty="0" err="1" smtClean="0"/>
              <a:t>предыскажений</a:t>
            </a:r>
            <a:r>
              <a:rPr lang="ru-RU" dirty="0" smtClean="0"/>
              <a:t>, необходимою для повышения помехоустойчивости канала цветности, поступает в устройство подавления </a:t>
            </a:r>
            <a:r>
              <a:rPr lang="ru-RU" dirty="0" err="1" smtClean="0"/>
              <a:t>поднесущих</a:t>
            </a:r>
            <a:r>
              <a:rPr lang="ru-RU" dirty="0" smtClean="0"/>
              <a:t> (УПП). </a:t>
            </a:r>
          </a:p>
          <a:p>
            <a:pPr algn="just">
              <a:lnSpc>
                <a:spcPct val="80000"/>
              </a:lnSpc>
              <a:buFontTx/>
              <a:buNone/>
            </a:pPr>
            <a:r>
              <a:rPr lang="ru-RU" dirty="0" smtClean="0"/>
              <a:t>		УПП подавляет </a:t>
            </a:r>
            <a:r>
              <a:rPr lang="ru-RU" dirty="0" err="1" smtClean="0"/>
              <a:t>поднесущие</a:t>
            </a:r>
            <a:r>
              <a:rPr lang="ru-RU" dirty="0" smtClean="0"/>
              <a:t> на время действия синхронизирующих импульсов и управляется генератором управляющих импульсов (ГУИ). Далее сигал цветности поступает на один из входов сумматора, где смешивается с сигналом яркости.</a:t>
            </a:r>
          </a:p>
          <a:p>
            <a:pPr>
              <a:lnSpc>
                <a:spcPct val="80000"/>
              </a:lnSpc>
              <a:buFontTx/>
              <a:buNone/>
            </a:pPr>
            <a:r>
              <a:rPr lang="ru-RU" sz="1800" dirty="0"/>
              <a:t>		</a:t>
            </a:r>
          </a:p>
        </p:txBody>
      </p:sp>
    </p:spTree>
    <p:extLst>
      <p:ext uri="{BB962C8B-B14F-4D97-AF65-F5344CB8AC3E}">
        <p14:creationId xmlns:p14="http://schemas.microsoft.com/office/powerpoint/2010/main" val="3878401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873760" y="1893253"/>
            <a:ext cx="10850880" cy="5289550"/>
          </a:xfrm>
        </p:spPr>
        <p:txBody>
          <a:bodyPr/>
          <a:lstStyle/>
          <a:p>
            <a:pPr algn="just">
              <a:buFontTx/>
              <a:buNone/>
            </a:pPr>
            <a:r>
              <a:rPr lang="ru-RU" dirty="0" smtClean="0"/>
              <a:t>		</a:t>
            </a:r>
            <a:r>
              <a:rPr lang="ru-RU" sz="2400" dirty="0"/>
              <a:t>Яркостной сигнал через линию задержки (ЛЗ) на 0,4-0,7 </a:t>
            </a:r>
            <a:r>
              <a:rPr lang="ru-RU" sz="2400" dirty="0" err="1"/>
              <a:t>мкс</a:t>
            </a:r>
            <a:r>
              <a:rPr lang="ru-RU" sz="2400" dirty="0"/>
              <a:t>, необходимую для задержки яркостного сигнала на время запаздывания сигнала цветности, поступает на корректор перекрестных искажений (КПИ). </a:t>
            </a:r>
          </a:p>
          <a:p>
            <a:pPr algn="just">
              <a:buFontTx/>
              <a:buNone/>
            </a:pPr>
            <a:r>
              <a:rPr lang="ru-RU" sz="2400" dirty="0"/>
              <a:t>		КПИ уменьшает влияние сигнала яркости на сигнал цветности, поскольку цветовые </a:t>
            </a:r>
            <a:r>
              <a:rPr lang="ru-RU" sz="2400" dirty="0" err="1"/>
              <a:t>поднесущие</a:t>
            </a:r>
            <a:r>
              <a:rPr lang="ru-RU" sz="2400" dirty="0"/>
              <a:t> цвета находятся в полосе частот сигнала яркости.</a:t>
            </a:r>
          </a:p>
          <a:p>
            <a:pPr algn="just">
              <a:buFontTx/>
              <a:buNone/>
            </a:pPr>
            <a:r>
              <a:rPr lang="ru-RU" sz="2400" dirty="0"/>
              <a:t>		 С выхода КПИ яркостной сигнал поступает на сумматор, где смешивается с сигналом цветности и сигналом синхронизации приемника (ССП) и затем передается на в эфир.</a:t>
            </a:r>
          </a:p>
          <a:p>
            <a:pPr>
              <a:buFontTx/>
              <a:buNone/>
            </a:pPr>
            <a:endParaRPr lang="ru-RU" sz="2400" dirty="0"/>
          </a:p>
        </p:txBody>
      </p:sp>
    </p:spTree>
    <p:extLst>
      <p:ext uri="{BB962C8B-B14F-4D97-AF65-F5344CB8AC3E}">
        <p14:creationId xmlns:p14="http://schemas.microsoft.com/office/powerpoint/2010/main" val="301903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телевидения</a:t>
            </a:r>
          </a:p>
        </p:txBody>
      </p:sp>
      <p:sp>
        <p:nvSpPr>
          <p:cNvPr id="3" name="Объект 2"/>
          <p:cNvSpPr>
            <a:spLocks noGrp="1"/>
          </p:cNvSpPr>
          <p:nvPr>
            <p:ph idx="1"/>
          </p:nvPr>
        </p:nvSpPr>
        <p:spPr/>
        <p:txBody>
          <a:bodyPr/>
          <a:lstStyle/>
          <a:p>
            <a:r>
              <a:rPr lang="ru-RU" dirty="0"/>
              <a:t>Иконоскоп — первая передающая телевизионная трубка, позволившая организовать электронное телевещание. </a:t>
            </a:r>
            <a:r>
              <a:rPr lang="ru-RU" dirty="0" smtClean="0"/>
              <a:t>При </a:t>
            </a:r>
            <a:r>
              <a:rPr lang="ru-RU" dirty="0"/>
              <a:t>этом патентная заявка Зворыкиным была подана ещё в 1923 году, пролежав в патентном бюро 15 </a:t>
            </a:r>
            <a:r>
              <a:rPr lang="ru-RU" dirty="0" smtClean="0"/>
              <a:t>лет. </a:t>
            </a:r>
            <a:r>
              <a:rPr lang="ru-RU" dirty="0"/>
              <a:t>В 1932 году при помощи иконоскопа с передатчика мощностью 2,5 кВт, установленного на </a:t>
            </a:r>
            <a:r>
              <a:rPr lang="ru-RU" dirty="0" err="1"/>
              <a:t>Эмпайр-стейт-билдинг</a:t>
            </a:r>
            <a:r>
              <a:rPr lang="ru-RU" dirty="0"/>
              <a:t> в Нью-Йорке, начались первые экспериментальные передачи электронного телевидения с разложением на 240 строк. Сигнал принимался на расстоянии до 100 км на телевизоры, выпущенные к тому моменту компанией RCA на основе кинескопа </a:t>
            </a:r>
            <a:r>
              <a:rPr lang="ru-RU" dirty="0" smtClean="0"/>
              <a:t>Зворыкина.</a:t>
            </a:r>
            <a:endParaRPr lang="ru-RU" dirty="0"/>
          </a:p>
        </p:txBody>
      </p:sp>
      <p:pic>
        <p:nvPicPr>
          <p:cNvPr id="4" name="Рисунок 3" descr="88908772.jpg"/>
          <p:cNvPicPr>
            <a:picLocks noChangeAspect="1"/>
          </p:cNvPicPr>
          <p:nvPr/>
        </p:nvPicPr>
        <p:blipFill>
          <a:blip r:embed="rId2"/>
          <a:stretch>
            <a:fillRect/>
          </a:stretch>
        </p:blipFill>
        <p:spPr>
          <a:xfrm>
            <a:off x="8186058" y="3598137"/>
            <a:ext cx="3544696" cy="2574105"/>
          </a:xfrm>
          <a:prstGeom prst="rect">
            <a:avLst/>
          </a:prstGeom>
        </p:spPr>
      </p:pic>
    </p:spTree>
    <p:extLst>
      <p:ext uri="{BB962C8B-B14F-4D97-AF65-F5344CB8AC3E}">
        <p14:creationId xmlns:p14="http://schemas.microsoft.com/office/powerpoint/2010/main" val="3161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7" descr="105-SECAM-декодер"/>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4906" y="564834"/>
            <a:ext cx="6697663" cy="51847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Rectangle 6"/>
          <p:cNvSpPr>
            <a:spLocks noGrp="1" noChangeArrowheads="1"/>
          </p:cNvSpPr>
          <p:nvPr>
            <p:ph sz="half" idx="2"/>
          </p:nvPr>
        </p:nvSpPr>
        <p:spPr>
          <a:xfrm>
            <a:off x="8183564" y="1844675"/>
            <a:ext cx="2484437" cy="3671888"/>
          </a:xfrm>
        </p:spPr>
        <p:txBody>
          <a:bodyPr rtlCol="0">
            <a:normAutofit lnSpcReduction="10000"/>
          </a:bodyPr>
          <a:lstStyle/>
          <a:p>
            <a:pPr>
              <a:lnSpc>
                <a:spcPct val="80000"/>
              </a:lnSpc>
              <a:buNone/>
              <a:defRPr/>
            </a:pPr>
            <a:r>
              <a:rPr lang="ru-RU" sz="1600" b="1"/>
              <a:t>      </a:t>
            </a:r>
            <a:r>
              <a:rPr lang="ru-RU" sz="1600" b="1">
                <a:solidFill>
                  <a:schemeClr val="accent2"/>
                </a:solidFill>
              </a:rPr>
              <a:t>ВД</a:t>
            </a:r>
            <a:r>
              <a:rPr lang="ru-RU" sz="1600">
                <a:solidFill>
                  <a:schemeClr val="accent2"/>
                </a:solidFill>
              </a:rPr>
              <a:t> - видеодетектор;</a:t>
            </a:r>
            <a:endParaRPr lang="ru-RU" sz="1600" b="1">
              <a:solidFill>
                <a:schemeClr val="accent2"/>
              </a:solidFill>
            </a:endParaRPr>
          </a:p>
          <a:p>
            <a:pPr>
              <a:lnSpc>
                <a:spcPct val="80000"/>
              </a:lnSpc>
              <a:buNone/>
              <a:defRPr/>
            </a:pPr>
            <a:r>
              <a:rPr lang="ru-RU" sz="1600" b="1">
                <a:solidFill>
                  <a:schemeClr val="accent2"/>
                </a:solidFill>
              </a:rPr>
              <a:t>	ПФ</a:t>
            </a:r>
            <a:r>
              <a:rPr lang="ru-RU" sz="1600">
                <a:solidFill>
                  <a:schemeClr val="accent2"/>
                </a:solidFill>
              </a:rPr>
              <a:t> - полосовой фильтр;</a:t>
            </a:r>
            <a:endParaRPr lang="ru-RU" sz="1600" b="1">
              <a:solidFill>
                <a:schemeClr val="accent2"/>
              </a:solidFill>
            </a:endParaRPr>
          </a:p>
          <a:p>
            <a:pPr>
              <a:lnSpc>
                <a:spcPct val="80000"/>
              </a:lnSpc>
              <a:buNone/>
              <a:defRPr/>
            </a:pPr>
            <a:r>
              <a:rPr lang="ru-RU" sz="1600" b="1">
                <a:solidFill>
                  <a:schemeClr val="accent2"/>
                </a:solidFill>
              </a:rPr>
              <a:t>	ЛЗ </a:t>
            </a:r>
            <a:r>
              <a:rPr lang="ru-RU" sz="1600">
                <a:solidFill>
                  <a:schemeClr val="accent2"/>
                </a:solidFill>
              </a:rPr>
              <a:t>- линия задержки;</a:t>
            </a:r>
            <a:endParaRPr lang="ru-RU" sz="1600" b="1">
              <a:solidFill>
                <a:schemeClr val="accent2"/>
              </a:solidFill>
            </a:endParaRPr>
          </a:p>
          <a:p>
            <a:pPr>
              <a:lnSpc>
                <a:spcPct val="80000"/>
              </a:lnSpc>
              <a:buNone/>
              <a:defRPr/>
            </a:pPr>
            <a:r>
              <a:rPr lang="ru-RU" sz="1600" b="1">
                <a:solidFill>
                  <a:schemeClr val="accent2"/>
                </a:solidFill>
              </a:rPr>
              <a:t>	АО</a:t>
            </a:r>
            <a:r>
              <a:rPr lang="ru-RU" sz="1600">
                <a:solidFill>
                  <a:schemeClr val="accent2"/>
                </a:solidFill>
              </a:rPr>
              <a:t> - амплитудный ограничитель;</a:t>
            </a:r>
            <a:endParaRPr lang="ru-RU" sz="1600" b="1">
              <a:solidFill>
                <a:schemeClr val="accent2"/>
              </a:solidFill>
            </a:endParaRPr>
          </a:p>
          <a:p>
            <a:pPr>
              <a:lnSpc>
                <a:spcPct val="80000"/>
              </a:lnSpc>
              <a:buNone/>
              <a:defRPr/>
            </a:pPr>
            <a:r>
              <a:rPr lang="ru-RU" sz="1600" b="1">
                <a:solidFill>
                  <a:schemeClr val="accent2"/>
                </a:solidFill>
              </a:rPr>
              <a:t>	ЭК </a:t>
            </a:r>
            <a:r>
              <a:rPr lang="ru-RU" sz="1600">
                <a:solidFill>
                  <a:schemeClr val="accent2"/>
                </a:solidFill>
              </a:rPr>
              <a:t>- электронный коммутатор;</a:t>
            </a:r>
            <a:endParaRPr lang="ru-RU" sz="1600" b="1">
              <a:solidFill>
                <a:schemeClr val="accent2"/>
              </a:solidFill>
            </a:endParaRPr>
          </a:p>
          <a:p>
            <a:pPr>
              <a:lnSpc>
                <a:spcPct val="80000"/>
              </a:lnSpc>
              <a:buNone/>
              <a:defRPr/>
            </a:pPr>
            <a:r>
              <a:rPr lang="ru-RU" sz="1600" b="1">
                <a:solidFill>
                  <a:schemeClr val="accent2"/>
                </a:solidFill>
              </a:rPr>
              <a:t>	ГКИ</a:t>
            </a:r>
            <a:r>
              <a:rPr lang="ru-RU" sz="1600">
                <a:solidFill>
                  <a:schemeClr val="accent2"/>
                </a:solidFill>
              </a:rPr>
              <a:t> – генератор коммутирующих импульсов;</a:t>
            </a:r>
            <a:endParaRPr lang="ru-RU" sz="1600" b="1">
              <a:solidFill>
                <a:schemeClr val="accent2"/>
              </a:solidFill>
            </a:endParaRPr>
          </a:p>
          <a:p>
            <a:pPr>
              <a:lnSpc>
                <a:spcPct val="80000"/>
              </a:lnSpc>
              <a:buNone/>
              <a:defRPr/>
            </a:pPr>
            <a:r>
              <a:rPr lang="ru-RU" sz="1600" b="1">
                <a:solidFill>
                  <a:schemeClr val="accent2"/>
                </a:solidFill>
              </a:rPr>
              <a:t>	РФ </a:t>
            </a:r>
            <a:r>
              <a:rPr lang="ru-RU" sz="1600">
                <a:solidFill>
                  <a:schemeClr val="accent2"/>
                </a:solidFill>
              </a:rPr>
              <a:t>- режекторный фильтр;</a:t>
            </a:r>
            <a:endParaRPr lang="ru-RU" sz="1600" b="1">
              <a:solidFill>
                <a:schemeClr val="accent2"/>
              </a:solidFill>
            </a:endParaRPr>
          </a:p>
          <a:p>
            <a:pPr>
              <a:lnSpc>
                <a:spcPct val="80000"/>
              </a:lnSpc>
              <a:buNone/>
              <a:defRPr/>
            </a:pPr>
            <a:r>
              <a:rPr lang="ru-RU" sz="1600" b="1">
                <a:solidFill>
                  <a:schemeClr val="accent2"/>
                </a:solidFill>
              </a:rPr>
              <a:t>	ЧД </a:t>
            </a:r>
            <a:r>
              <a:rPr lang="ru-RU" sz="1600">
                <a:solidFill>
                  <a:schemeClr val="accent2"/>
                </a:solidFill>
              </a:rPr>
              <a:t>- частотный детектор</a:t>
            </a:r>
          </a:p>
        </p:txBody>
      </p:sp>
    </p:spTree>
    <p:extLst>
      <p:ext uri="{BB962C8B-B14F-4D97-AF65-F5344CB8AC3E}">
        <p14:creationId xmlns:p14="http://schemas.microsoft.com/office/powerpoint/2010/main" val="3458782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731521" y="1882775"/>
            <a:ext cx="10749280" cy="5360988"/>
          </a:xfrm>
        </p:spPr>
        <p:txBody>
          <a:bodyPr/>
          <a:lstStyle/>
          <a:p>
            <a:pPr algn="just">
              <a:buFontTx/>
              <a:buNone/>
            </a:pPr>
            <a:r>
              <a:rPr lang="ru-RU" sz="2400" dirty="0"/>
              <a:t>		Полный цветовой сигнал </a:t>
            </a:r>
            <a:r>
              <a:rPr lang="en-US" sz="2400" dirty="0"/>
              <a:t>U</a:t>
            </a:r>
            <a:r>
              <a:rPr lang="ru-RU" sz="2400" dirty="0"/>
              <a:t>п с видеодетектора (ВД) выделяется полосовым фильтром (ПФ) и поступает на ВЧ корректор сигнала цветности, который повышает помехоустойчивость канала цветности. АЧХ ВЧ корректора обратна АЧХ цепи ВЧ </a:t>
            </a:r>
            <a:r>
              <a:rPr lang="ru-RU" sz="2400" dirty="0" err="1"/>
              <a:t>предыскажений</a:t>
            </a:r>
            <a:r>
              <a:rPr lang="ru-RU" sz="2400" dirty="0"/>
              <a:t>, в результате уровень сигнала остается неизменным, а уровень помех снижается на 8 дБ. </a:t>
            </a:r>
          </a:p>
          <a:p>
            <a:pPr algn="just">
              <a:buFontTx/>
              <a:buNone/>
            </a:pPr>
            <a:r>
              <a:rPr lang="ru-RU" sz="2400" dirty="0"/>
              <a:t>		С выхода корректора сигнал через амплитудный ограничитель (АО), подавляющий паразитную амплитудную модуляцию </a:t>
            </a:r>
            <a:r>
              <a:rPr lang="ru-RU" sz="2400" dirty="0" err="1"/>
              <a:t>поднесущих</a:t>
            </a:r>
            <a:r>
              <a:rPr lang="ru-RU" sz="2400" dirty="0"/>
              <a:t>, поступает на вход линии задержки на строку (ЛЗ 64 </a:t>
            </a:r>
            <a:r>
              <a:rPr lang="ru-RU" sz="2400" dirty="0" err="1"/>
              <a:t>мкс</a:t>
            </a:r>
            <a:r>
              <a:rPr lang="ru-RU" sz="2400" dirty="0"/>
              <a:t>) и один из входов электронного коммутатора (ЭК). На второй вход ЭК поступает, задержанный на длительность строки, сигнал с выхода ультразвуковой ЛЗ. </a:t>
            </a:r>
          </a:p>
        </p:txBody>
      </p:sp>
    </p:spTree>
    <p:extLst>
      <p:ext uri="{BB962C8B-B14F-4D97-AF65-F5344CB8AC3E}">
        <p14:creationId xmlns:p14="http://schemas.microsoft.com/office/powerpoint/2010/main" val="3430846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812800" y="1910716"/>
            <a:ext cx="10728960" cy="5832475"/>
          </a:xfrm>
        </p:spPr>
        <p:txBody>
          <a:bodyPr/>
          <a:lstStyle/>
          <a:p>
            <a:pPr algn="just">
              <a:buFontTx/>
              <a:buNone/>
            </a:pPr>
            <a:r>
              <a:rPr lang="ru-RU" sz="2400" dirty="0"/>
              <a:t>		Для нормальной работы декодирующего устройства  необходимо, чтобы на него поступали одновременно оба цветоразностных сигнала, а поскольку в </a:t>
            </a:r>
            <a:r>
              <a:rPr lang="en-US" sz="2400" dirty="0"/>
              <a:t>SECAM</a:t>
            </a:r>
            <a:r>
              <a:rPr lang="ru-RU" sz="2400" dirty="0"/>
              <a:t> цветоразностные сигналы передаются через строку, то ЛЗ позволяет </a:t>
            </a:r>
            <a:r>
              <a:rPr lang="ru-RU" sz="2400" dirty="0" err="1"/>
              <a:t>выравнить</a:t>
            </a:r>
            <a:r>
              <a:rPr lang="ru-RU" sz="2400" dirty="0"/>
              <a:t> эти сигналы во времени. </a:t>
            </a:r>
          </a:p>
          <a:p>
            <a:pPr algn="just">
              <a:buFontTx/>
              <a:buNone/>
            </a:pPr>
            <a:r>
              <a:rPr lang="ru-RU" sz="2400" dirty="0"/>
              <a:t>		Пока 1 сигнал поступает напрямую, предыдущий поступает с линии задержки, а поскольку значение цветоразностных сигналов меняется через строку, то ЭК позволяет направлять соответствующий цветоразностный сигнал на свой цветовой канал. 	Управление ЭК осуществляется импульсами с генератора коммутирующих импульсов (ГКИ). Далее сигналы с выхода ЭК через АО, подавляющие помехи и паразитную амплитудную модуляцию, вызванную неравномерностью АЧХ ЛЗ, поступают на соответствующие частотные детекторы. </a:t>
            </a:r>
          </a:p>
        </p:txBody>
      </p:sp>
    </p:spTree>
    <p:extLst>
      <p:ext uri="{BB962C8B-B14F-4D97-AF65-F5344CB8AC3E}">
        <p14:creationId xmlns:p14="http://schemas.microsoft.com/office/powerpoint/2010/main" val="2746343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690880" y="1951355"/>
            <a:ext cx="10749280" cy="5576888"/>
          </a:xfrm>
        </p:spPr>
        <p:txBody>
          <a:bodyPr/>
          <a:lstStyle/>
          <a:p>
            <a:pPr algn="just">
              <a:buFontTx/>
              <a:buNone/>
            </a:pPr>
            <a:r>
              <a:rPr lang="ru-RU" sz="2400" dirty="0"/>
              <a:t>		После детектирования цветоразностные сигналы подвергаются НЧ коррекции, повышающей отношение сигнал/шум еще на 10 дБ. АЧХ корректоров обратны АЧХ цепей </a:t>
            </a:r>
            <a:r>
              <a:rPr lang="ru-RU" sz="2400" dirty="0" err="1"/>
              <a:t>предыскажений</a:t>
            </a:r>
            <a:r>
              <a:rPr lang="ru-RU" sz="2400" dirty="0"/>
              <a:t> на передающей стороне. </a:t>
            </a:r>
          </a:p>
          <a:p>
            <a:pPr algn="just">
              <a:buFontTx/>
              <a:buNone/>
            </a:pPr>
            <a:r>
              <a:rPr lang="ru-RU" sz="2400" dirty="0"/>
              <a:t>		Далее цветоразностные сигналы поступают на матрицу, где происходит формирование зеленого цветоразностного сигнала и далее на цветной кинескоп.</a:t>
            </a:r>
          </a:p>
          <a:p>
            <a:pPr algn="just">
              <a:buFontTx/>
              <a:buNone/>
            </a:pPr>
            <a:r>
              <a:rPr lang="ru-RU" sz="2400" dirty="0"/>
              <a:t>		Для правильной работы ЭК необходима его синхронизация по типу передаваемых цветоразностных сигналов. Эта синхронизация обеспечивается при помощи специальных импульсов цветовой синхронизации </a:t>
            </a:r>
            <a:r>
              <a:rPr lang="en-US" sz="2400" dirty="0"/>
              <a:t>SR</a:t>
            </a:r>
            <a:r>
              <a:rPr lang="ru-RU" sz="2400" dirty="0"/>
              <a:t> и </a:t>
            </a:r>
            <a:r>
              <a:rPr lang="en-US" sz="2400" dirty="0"/>
              <a:t>SB</a:t>
            </a:r>
            <a:r>
              <a:rPr lang="ru-RU" sz="2400" dirty="0"/>
              <a:t>, которые выделяются устройством цветовой синхронизации (УЦС).</a:t>
            </a:r>
          </a:p>
        </p:txBody>
      </p:sp>
    </p:spTree>
    <p:extLst>
      <p:ext uri="{BB962C8B-B14F-4D97-AF65-F5344CB8AC3E}">
        <p14:creationId xmlns:p14="http://schemas.microsoft.com/office/powerpoint/2010/main" val="647645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792480" y="2007553"/>
            <a:ext cx="10769600" cy="4608512"/>
          </a:xfrm>
        </p:spPr>
        <p:txBody>
          <a:bodyPr/>
          <a:lstStyle/>
          <a:p>
            <a:pPr algn="just">
              <a:buFontTx/>
              <a:buNone/>
            </a:pPr>
            <a:r>
              <a:rPr lang="ru-RU" dirty="0" smtClean="0"/>
              <a:t>		</a:t>
            </a:r>
            <a:r>
              <a:rPr lang="ru-RU" sz="2400" dirty="0"/>
              <a:t>Канал яркости содержит широкополосную ЛЗ на 0.4-0.7мкс, которая выравнивает запаздывание сигналов в канале цветности, и </a:t>
            </a:r>
            <a:r>
              <a:rPr lang="ru-RU" sz="2400" dirty="0" err="1"/>
              <a:t>режекторный</a:t>
            </a:r>
            <a:r>
              <a:rPr lang="ru-RU" sz="2400" dirty="0"/>
              <a:t> фильтр для подавления цветовых </a:t>
            </a:r>
            <a:r>
              <a:rPr lang="ru-RU" sz="2400" dirty="0" err="1"/>
              <a:t>поднесущих</a:t>
            </a:r>
            <a:r>
              <a:rPr lang="ru-RU" sz="2400" dirty="0"/>
              <a:t> в яркостном канале. Это позволяет снизить их заметность на экране телевизора. </a:t>
            </a:r>
          </a:p>
          <a:p>
            <a:pPr algn="just">
              <a:buFontTx/>
              <a:buNone/>
            </a:pPr>
            <a:r>
              <a:rPr lang="ru-RU" sz="2400" dirty="0"/>
              <a:t>		Для того, чтобы </a:t>
            </a:r>
            <a:r>
              <a:rPr lang="ru-RU" sz="2400" dirty="0" err="1"/>
              <a:t>режекция</a:t>
            </a:r>
            <a:r>
              <a:rPr lang="ru-RU" sz="2400" dirty="0"/>
              <a:t> не ухудшала четкость черно-белых передач, она отключается с помощью управляющего напряжения с устройства цветовой синхронизации.</a:t>
            </a:r>
          </a:p>
        </p:txBody>
      </p:sp>
    </p:spTree>
    <p:extLst>
      <p:ext uri="{BB962C8B-B14F-4D97-AF65-F5344CB8AC3E}">
        <p14:creationId xmlns:p14="http://schemas.microsoft.com/office/powerpoint/2010/main" val="10784830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r>
              <a:rPr lang="ru-RU" sz="4400" b="1" dirty="0">
                <a:solidFill>
                  <a:schemeClr val="accent2"/>
                </a:solidFill>
              </a:rPr>
              <a:t>СИСТЕМА ЦТВ </a:t>
            </a:r>
            <a:r>
              <a:rPr lang="en-US" sz="4400" b="1" dirty="0">
                <a:solidFill>
                  <a:schemeClr val="accent2"/>
                </a:solidFill>
              </a:rPr>
              <a:t>NTSC</a:t>
            </a:r>
            <a:r>
              <a:rPr lang="ru-RU" sz="4400" dirty="0"/>
              <a:t> </a:t>
            </a:r>
          </a:p>
        </p:txBody>
      </p:sp>
    </p:spTree>
    <p:extLst>
      <p:ext uri="{BB962C8B-B14F-4D97-AF65-F5344CB8AC3E}">
        <p14:creationId xmlns:p14="http://schemas.microsoft.com/office/powerpoint/2010/main" val="2163587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p:txBody>
          <a:bodyPr/>
          <a:lstStyle/>
          <a:p>
            <a:pPr algn="just">
              <a:buFontTx/>
              <a:buNone/>
            </a:pPr>
            <a:r>
              <a:rPr lang="ru-RU" b="1"/>
              <a:t>		Разработана в США в 1950-1953 гг</a:t>
            </a:r>
            <a:r>
              <a:rPr lang="ru-RU"/>
              <a:t>. национальным комитетом телевизионных систем (</a:t>
            </a:r>
            <a:r>
              <a:rPr lang="en-US"/>
              <a:t>National Television System Committee</a:t>
            </a:r>
            <a:r>
              <a:rPr lang="ru-RU"/>
              <a:t>) и утверждена в стране как национальный стандарт. Позже была принята в большинстве стран </a:t>
            </a:r>
            <a:r>
              <a:rPr lang="ru-RU" b="1"/>
              <a:t>Американского континента, Японии, Корее и др.</a:t>
            </a:r>
          </a:p>
        </p:txBody>
      </p:sp>
    </p:spTree>
    <p:extLst>
      <p:ext uri="{BB962C8B-B14F-4D97-AF65-F5344CB8AC3E}">
        <p14:creationId xmlns:p14="http://schemas.microsoft.com/office/powerpoint/2010/main" val="644270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778000" y="1964691"/>
            <a:ext cx="8229600" cy="5218113"/>
          </a:xfrm>
        </p:spPr>
        <p:txBody>
          <a:bodyPr/>
          <a:lstStyle/>
          <a:p>
            <a:pPr algn="just">
              <a:buFontTx/>
              <a:buNone/>
            </a:pPr>
            <a:r>
              <a:rPr lang="ru-RU" sz="2800" dirty="0"/>
              <a:t>		В </a:t>
            </a:r>
            <a:r>
              <a:rPr lang="en-US" sz="2800" dirty="0"/>
              <a:t>NTSC</a:t>
            </a:r>
            <a:r>
              <a:rPr lang="ru-RU" sz="2800" dirty="0"/>
              <a:t>,  передается яркостной сигнал и 2 цветоразностных </a:t>
            </a:r>
            <a:r>
              <a:rPr lang="en-US" sz="2800" dirty="0">
                <a:solidFill>
                  <a:srgbClr val="FF0000"/>
                </a:solidFill>
              </a:rPr>
              <a:t>E</a:t>
            </a:r>
            <a:r>
              <a:rPr lang="en-US" dirty="0">
                <a:solidFill>
                  <a:srgbClr val="FF0000"/>
                </a:solidFill>
              </a:rPr>
              <a:t>I</a:t>
            </a:r>
            <a:r>
              <a:rPr lang="ru-RU" sz="2800" dirty="0"/>
              <a:t> и </a:t>
            </a:r>
            <a:r>
              <a:rPr lang="en-US" sz="2800" dirty="0">
                <a:solidFill>
                  <a:srgbClr val="FF0000"/>
                </a:solidFill>
              </a:rPr>
              <a:t>E</a:t>
            </a:r>
            <a:r>
              <a:rPr lang="en-US" dirty="0">
                <a:solidFill>
                  <a:srgbClr val="FF0000"/>
                </a:solidFill>
              </a:rPr>
              <a:t>Q</a:t>
            </a:r>
            <a:r>
              <a:rPr lang="ru-RU" sz="2800" dirty="0"/>
              <a:t>. Передача цветоразностных сигналов осуществляется в спектре яркостного на одной </a:t>
            </a:r>
            <a:r>
              <a:rPr lang="ru-RU" sz="2800" dirty="0" err="1"/>
              <a:t>поднесущей</a:t>
            </a:r>
            <a:r>
              <a:rPr lang="ru-RU" sz="2800" dirty="0"/>
              <a:t> частоте </a:t>
            </a:r>
            <a:r>
              <a:rPr lang="en-US" sz="2800" dirty="0" err="1"/>
              <a:t>fs</a:t>
            </a:r>
            <a:r>
              <a:rPr lang="ru-RU" sz="2800" dirty="0"/>
              <a:t>=3.579545 МГц.</a:t>
            </a:r>
          </a:p>
          <a:p>
            <a:pPr algn="just">
              <a:buFontTx/>
              <a:buNone/>
            </a:pPr>
            <a:r>
              <a:rPr lang="ru-RU" sz="2800" dirty="0"/>
              <a:t>		 </a:t>
            </a:r>
            <a:r>
              <a:rPr lang="ru-RU" sz="2800" dirty="0">
                <a:solidFill>
                  <a:schemeClr val="accent2"/>
                </a:solidFill>
              </a:rPr>
              <a:t>Напряжение </a:t>
            </a:r>
            <a:r>
              <a:rPr lang="ru-RU" sz="2800" dirty="0" err="1">
                <a:solidFill>
                  <a:schemeClr val="accent2"/>
                </a:solidFill>
              </a:rPr>
              <a:t>поднесущей</a:t>
            </a:r>
            <a:r>
              <a:rPr lang="ru-RU" sz="2800" dirty="0">
                <a:solidFill>
                  <a:schemeClr val="accent2"/>
                </a:solidFill>
              </a:rPr>
              <a:t> частоты, </a:t>
            </a:r>
            <a:r>
              <a:rPr lang="ru-RU" sz="2800" dirty="0" err="1">
                <a:solidFill>
                  <a:schemeClr val="accent2"/>
                </a:solidFill>
              </a:rPr>
              <a:t>промодулированное</a:t>
            </a:r>
            <a:r>
              <a:rPr lang="ru-RU" sz="2800" dirty="0">
                <a:solidFill>
                  <a:schemeClr val="accent2"/>
                </a:solidFill>
              </a:rPr>
              <a:t> цветоразностными сигналами называется сигналом цветности.</a:t>
            </a:r>
            <a:r>
              <a:rPr lang="ru-RU" sz="2800" dirty="0"/>
              <a:t> 	Сумма сигналов яркости </a:t>
            </a:r>
            <a:r>
              <a:rPr lang="en-US" sz="2800" dirty="0"/>
              <a:t>EY</a:t>
            </a:r>
            <a:r>
              <a:rPr lang="ru-RU" sz="2800" dirty="0"/>
              <a:t> и сигнала цветности </a:t>
            </a:r>
            <a:r>
              <a:rPr lang="en-US" sz="2800" dirty="0"/>
              <a:t>Us </a:t>
            </a:r>
            <a:r>
              <a:rPr lang="ru-RU" sz="2800" dirty="0"/>
              <a:t>образует полный цветовой сигнал. </a:t>
            </a:r>
          </a:p>
        </p:txBody>
      </p:sp>
    </p:spTree>
    <p:extLst>
      <p:ext uri="{BB962C8B-B14F-4D97-AF65-F5344CB8AC3E}">
        <p14:creationId xmlns:p14="http://schemas.microsoft.com/office/powerpoint/2010/main" val="30852512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3440" y="2022793"/>
            <a:ext cx="10627360" cy="5505450"/>
          </a:xfrm>
        </p:spPr>
        <p:txBody>
          <a:bodyPr/>
          <a:lstStyle/>
          <a:p>
            <a:pPr algn="just">
              <a:lnSpc>
                <a:spcPct val="80000"/>
              </a:lnSpc>
              <a:buFontTx/>
              <a:buNone/>
            </a:pPr>
            <a:r>
              <a:rPr lang="ru-RU" dirty="0"/>
              <a:t>		Чтобы модулировать двумя цветоразностными сигналами одну </a:t>
            </a:r>
            <a:r>
              <a:rPr lang="ru-RU" dirty="0" err="1"/>
              <a:t>поднесущую</a:t>
            </a:r>
            <a:r>
              <a:rPr lang="ru-RU" dirty="0"/>
              <a:t> частоту используют </a:t>
            </a:r>
            <a:r>
              <a:rPr lang="ru-RU" b="1" dirty="0">
                <a:solidFill>
                  <a:schemeClr val="accent2"/>
                </a:solidFill>
              </a:rPr>
              <a:t>метод квадратурной амплитудной модуляции.</a:t>
            </a:r>
            <a:r>
              <a:rPr lang="ru-RU" dirty="0"/>
              <a:t> </a:t>
            </a:r>
          </a:p>
          <a:p>
            <a:pPr algn="just">
              <a:lnSpc>
                <a:spcPct val="80000"/>
              </a:lnSpc>
              <a:buFontTx/>
              <a:buNone/>
            </a:pPr>
            <a:r>
              <a:rPr lang="ru-RU" dirty="0"/>
              <a:t>		Сущность его заключается в суммировании двух напряжений </a:t>
            </a:r>
            <a:r>
              <a:rPr lang="ru-RU" dirty="0" err="1"/>
              <a:t>поднесущей</a:t>
            </a:r>
            <a:r>
              <a:rPr lang="ru-RU" dirty="0"/>
              <a:t> частоты </a:t>
            </a:r>
            <a:r>
              <a:rPr lang="en-US" sz="2800" dirty="0" err="1">
                <a:solidFill>
                  <a:srgbClr val="FF0000"/>
                </a:solidFill>
              </a:rPr>
              <a:t>u</a:t>
            </a:r>
            <a:r>
              <a:rPr lang="en-US" sz="1600" dirty="0" err="1">
                <a:solidFill>
                  <a:srgbClr val="FF0000"/>
                </a:solidFill>
              </a:rPr>
              <a:t>R</a:t>
            </a:r>
            <a:r>
              <a:rPr lang="ru-RU" sz="1600" b="1" dirty="0">
                <a:solidFill>
                  <a:srgbClr val="FF0000"/>
                </a:solidFill>
              </a:rPr>
              <a:t>-</a:t>
            </a:r>
            <a:r>
              <a:rPr lang="en-US" sz="1600" b="1" dirty="0">
                <a:solidFill>
                  <a:srgbClr val="FF0000"/>
                </a:solidFill>
              </a:rPr>
              <a:t>Y</a:t>
            </a:r>
            <a:r>
              <a:rPr lang="en-US" b="1" dirty="0"/>
              <a:t> </a:t>
            </a:r>
            <a:r>
              <a:rPr lang="ru-RU" dirty="0"/>
              <a:t>и</a:t>
            </a:r>
            <a:r>
              <a:rPr lang="ru-RU" sz="2800" b="1" dirty="0"/>
              <a:t> </a:t>
            </a:r>
            <a:r>
              <a:rPr lang="en-US" sz="2800" dirty="0" err="1">
                <a:solidFill>
                  <a:schemeClr val="accent2"/>
                </a:solidFill>
              </a:rPr>
              <a:t>u</a:t>
            </a:r>
            <a:r>
              <a:rPr lang="en-US" sz="1600" dirty="0" err="1">
                <a:solidFill>
                  <a:schemeClr val="accent2"/>
                </a:solidFill>
              </a:rPr>
              <a:t>B</a:t>
            </a:r>
            <a:r>
              <a:rPr lang="ru-RU" dirty="0">
                <a:solidFill>
                  <a:schemeClr val="accent2"/>
                </a:solidFill>
              </a:rPr>
              <a:t>-</a:t>
            </a:r>
            <a:r>
              <a:rPr lang="en-US" sz="1600" dirty="0">
                <a:solidFill>
                  <a:schemeClr val="accent2"/>
                </a:solidFill>
              </a:rPr>
              <a:t>Y</a:t>
            </a:r>
            <a:r>
              <a:rPr lang="ru-RU" b="1" dirty="0"/>
              <a:t>,</a:t>
            </a:r>
            <a:r>
              <a:rPr lang="ru-RU" dirty="0"/>
              <a:t> </a:t>
            </a:r>
            <a:r>
              <a:rPr lang="ru-RU" dirty="0" err="1"/>
              <a:t>промодулированных</a:t>
            </a:r>
            <a:r>
              <a:rPr lang="ru-RU" dirty="0"/>
              <a:t> каждым из цветоразностных сигналов в отдельных амплитудных модуляторах. </a:t>
            </a:r>
            <a:r>
              <a:rPr lang="ru-RU" dirty="0" err="1"/>
              <a:t>Поднесущая</a:t>
            </a:r>
            <a:r>
              <a:rPr lang="ru-RU" dirty="0"/>
              <a:t> частота на модуляторы поступает в квадратуре, т.е. с фазовым сдвигом 90</a:t>
            </a:r>
            <a:r>
              <a:rPr lang="ru-RU" sz="1000" dirty="0"/>
              <a:t>0</a:t>
            </a:r>
            <a:r>
              <a:rPr lang="ru-RU" dirty="0"/>
              <a:t>. </a:t>
            </a:r>
          </a:p>
          <a:p>
            <a:pPr algn="just">
              <a:lnSpc>
                <a:spcPct val="80000"/>
              </a:lnSpc>
              <a:buFontTx/>
              <a:buNone/>
            </a:pPr>
            <a:r>
              <a:rPr lang="ru-RU" b="1" dirty="0"/>
              <a:t>		Полученный сигнал получается </a:t>
            </a:r>
            <a:r>
              <a:rPr lang="ru-RU" b="1" dirty="0" err="1"/>
              <a:t>промодулированным</a:t>
            </a:r>
            <a:r>
              <a:rPr lang="ru-RU" b="1" dirty="0"/>
              <a:t> по амплитуде и по фазе, таким образом фаза результирующего вектора </a:t>
            </a:r>
            <a:r>
              <a:rPr lang="en-US" b="1" dirty="0"/>
              <a:t>Us</a:t>
            </a:r>
            <a:r>
              <a:rPr lang="ru-RU" b="1" dirty="0"/>
              <a:t>  несет информацию о цвете, а амплитуда </a:t>
            </a:r>
            <a:r>
              <a:rPr lang="en-US" b="1" dirty="0"/>
              <a:t>Us</a:t>
            </a:r>
            <a:r>
              <a:rPr lang="ru-RU" b="1" dirty="0"/>
              <a:t> определяет его насыщенность. </a:t>
            </a:r>
          </a:p>
          <a:p>
            <a:pPr algn="just">
              <a:lnSpc>
                <a:spcPct val="80000"/>
              </a:lnSpc>
              <a:buFontTx/>
              <a:buNone/>
            </a:pPr>
            <a:r>
              <a:rPr lang="ru-RU" dirty="0"/>
              <a:t>		В системе NTSC используются балансные модуляторы, которые, подавляя саму </a:t>
            </a:r>
            <a:r>
              <a:rPr lang="ru-RU" dirty="0" err="1"/>
              <a:t>поднесущую</a:t>
            </a:r>
            <a:r>
              <a:rPr lang="ru-RU" dirty="0"/>
              <a:t> и, оставляют только боковые полосы. Это позволяет как минимум в 2 раза уменьшить размах сигнала цветности, что уменьшает его заметность на черно-белом телевизоре, а на неокрашенных деталях он вообще = 0</a:t>
            </a:r>
            <a:r>
              <a:rPr lang="ru-RU" b="1" dirty="0"/>
              <a:t> </a:t>
            </a:r>
            <a:r>
              <a:rPr lang="ru-RU" dirty="0"/>
              <a:t> </a:t>
            </a:r>
          </a:p>
        </p:txBody>
      </p:sp>
    </p:spTree>
    <p:extLst>
      <p:ext uri="{BB962C8B-B14F-4D97-AF65-F5344CB8AC3E}">
        <p14:creationId xmlns:p14="http://schemas.microsoft.com/office/powerpoint/2010/main" val="4123769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960880" y="1880553"/>
            <a:ext cx="8229600" cy="5505450"/>
          </a:xfrm>
        </p:spPr>
        <p:txBody>
          <a:bodyPr/>
          <a:lstStyle/>
          <a:p>
            <a:pPr algn="just">
              <a:buFontTx/>
              <a:buNone/>
            </a:pPr>
            <a:r>
              <a:rPr lang="ru-RU" sz="2800" dirty="0"/>
              <a:t>		На приемной стороне с помощью синхронных детекторов восстанавливаются исходные сигналы цветности. Для работы синхронных детекторов необходимо опорное напряжение, работающее синфазно с </a:t>
            </a:r>
            <a:r>
              <a:rPr lang="ru-RU" sz="2800" dirty="0" err="1"/>
              <a:t>поднесущей</a:t>
            </a:r>
            <a:r>
              <a:rPr lang="ru-RU" sz="2800" dirty="0"/>
              <a:t>, но поскольку </a:t>
            </a:r>
            <a:r>
              <a:rPr lang="ru-RU" sz="2800" dirty="0" err="1"/>
              <a:t>поднесущая</a:t>
            </a:r>
            <a:r>
              <a:rPr lang="ru-RU" sz="2800" dirty="0"/>
              <a:t> при балансной модуляции не передается, то во время строчного гасящего импульса после синхронизирующего передается сигнал цветовой синхронизации – </a:t>
            </a:r>
            <a:r>
              <a:rPr lang="ru-RU" sz="2800" b="1" dirty="0"/>
              <a:t>пакет колебаний </a:t>
            </a:r>
            <a:r>
              <a:rPr lang="ru-RU" sz="2800" b="1" dirty="0" err="1"/>
              <a:t>поднесущей</a:t>
            </a:r>
            <a:r>
              <a:rPr lang="ru-RU" sz="2800" b="1" dirty="0"/>
              <a:t> из 8-10 периодов</a:t>
            </a:r>
            <a:r>
              <a:rPr lang="ru-RU" sz="2800" dirty="0"/>
              <a:t> – так называемая </a:t>
            </a:r>
            <a:r>
              <a:rPr lang="ru-RU" sz="2800" b="1" dirty="0">
                <a:solidFill>
                  <a:schemeClr val="accent2"/>
                </a:solidFill>
              </a:rPr>
              <a:t>цветовая вспышка.</a:t>
            </a:r>
            <a:r>
              <a:rPr lang="ru-RU" sz="2800" dirty="0">
                <a:solidFill>
                  <a:schemeClr val="accent2"/>
                </a:solidFill>
              </a:rPr>
              <a:t> </a:t>
            </a:r>
          </a:p>
        </p:txBody>
      </p:sp>
    </p:spTree>
    <p:extLst>
      <p:ext uri="{BB962C8B-B14F-4D97-AF65-F5344CB8AC3E}">
        <p14:creationId xmlns:p14="http://schemas.microsoft.com/office/powerpoint/2010/main" val="661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a:t>
            </a:r>
            <a:r>
              <a:rPr lang="ru-RU" dirty="0" smtClean="0"/>
              <a:t>телевидения. Регулярное вещание</a:t>
            </a:r>
            <a:endParaRPr lang="ru-RU" dirty="0"/>
          </a:p>
        </p:txBody>
      </p:sp>
      <p:sp>
        <p:nvSpPr>
          <p:cNvPr id="3" name="Объект 2"/>
          <p:cNvSpPr>
            <a:spLocks noGrp="1"/>
          </p:cNvSpPr>
          <p:nvPr>
            <p:ph idx="1"/>
          </p:nvPr>
        </p:nvSpPr>
        <p:spPr/>
        <p:txBody>
          <a:bodyPr/>
          <a:lstStyle/>
          <a:p>
            <a:r>
              <a:rPr lang="ru-RU" dirty="0"/>
              <a:t>Первая телевизионная станция WCFL, основанная на механической развёртке, вышла в эфир в Чикаго 12 июня 1928 </a:t>
            </a:r>
            <a:r>
              <a:rPr lang="ru-RU" dirty="0" smtClean="0"/>
              <a:t>года. </a:t>
            </a:r>
            <a:r>
              <a:rPr lang="ru-RU" dirty="0"/>
              <a:t>Её создателем был Улисс </a:t>
            </a:r>
            <a:r>
              <a:rPr lang="ru-RU" dirty="0" err="1" smtClean="0"/>
              <a:t>Санабриа</a:t>
            </a:r>
            <a:r>
              <a:rPr lang="ru-RU" dirty="0" smtClean="0"/>
              <a:t>. </a:t>
            </a:r>
            <a:r>
              <a:rPr lang="ru-RU" dirty="0"/>
              <a:t>19 мая 1929 года он впервые использовал для передачи изображения и звука один диапазон радиоволн, начав трансляцию звукового сопровождения радиостанцией WIBO, а видеосигнала — станцией WCFL.</a:t>
            </a:r>
          </a:p>
        </p:txBody>
      </p:sp>
    </p:spTree>
    <p:extLst>
      <p:ext uri="{BB962C8B-B14F-4D97-AF65-F5344CB8AC3E}">
        <p14:creationId xmlns:p14="http://schemas.microsoft.com/office/powerpoint/2010/main" val="2889506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01-NTSC"/>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5680" y="146024"/>
            <a:ext cx="10329507" cy="60312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715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36320" y="1972311"/>
            <a:ext cx="10688320" cy="5434013"/>
          </a:xfrm>
        </p:spPr>
        <p:txBody>
          <a:bodyPr/>
          <a:lstStyle/>
          <a:p>
            <a:pPr algn="just">
              <a:lnSpc>
                <a:spcPct val="80000"/>
              </a:lnSpc>
              <a:buFontTx/>
              <a:buNone/>
            </a:pPr>
            <a:r>
              <a:rPr lang="ru-RU" sz="2400" dirty="0"/>
              <a:t> 		Для снижения заметности сигнала цветности на черно-белом телевизоре спектр сигналов цветности должен располагаться как можно ближе к </a:t>
            </a:r>
            <a:r>
              <a:rPr lang="en-US" sz="2400" dirty="0"/>
              <a:t>f</a:t>
            </a:r>
            <a:r>
              <a:rPr lang="ru-RU" sz="2400" dirty="0"/>
              <a:t>гр. С другой стороны, между </a:t>
            </a:r>
            <a:r>
              <a:rPr lang="en-US" sz="2400" dirty="0"/>
              <a:t>f</a:t>
            </a:r>
            <a:r>
              <a:rPr lang="ru-RU" sz="2400" dirty="0" err="1"/>
              <a:t>гр</a:t>
            </a:r>
            <a:r>
              <a:rPr lang="ru-RU" sz="2400" dirty="0"/>
              <a:t> и </a:t>
            </a:r>
            <a:r>
              <a:rPr lang="en-US" sz="2400" dirty="0" err="1"/>
              <a:t>f</a:t>
            </a:r>
            <a:r>
              <a:rPr lang="en-US" sz="1800" dirty="0" err="1"/>
              <a:t>S</a:t>
            </a:r>
            <a:r>
              <a:rPr lang="en-US" sz="2400" dirty="0"/>
              <a:t> </a:t>
            </a:r>
            <a:r>
              <a:rPr lang="ru-RU" sz="2400" dirty="0"/>
              <a:t>должна помещаться боковая полоса сигнала цветности, чтобы он весь разместился в спектре яркостного. Т.к. минимальная полоса В 0,6 МГц, а </a:t>
            </a:r>
            <a:r>
              <a:rPr lang="en-US" sz="2400" dirty="0"/>
              <a:t>f</a:t>
            </a:r>
            <a:r>
              <a:rPr lang="ru-RU" sz="2400" dirty="0" err="1"/>
              <a:t>гр</a:t>
            </a:r>
            <a:r>
              <a:rPr lang="ru-RU" sz="2400" dirty="0"/>
              <a:t> = 4,18 МГц, </a:t>
            </a:r>
            <a:r>
              <a:rPr lang="en-US" sz="2400" dirty="0" err="1"/>
              <a:t>f</a:t>
            </a:r>
            <a:r>
              <a:rPr lang="en-US" sz="1800" dirty="0" err="1"/>
              <a:t>S</a:t>
            </a:r>
            <a:r>
              <a:rPr lang="en-US" sz="2400" dirty="0"/>
              <a:t> </a:t>
            </a:r>
            <a:r>
              <a:rPr lang="ru-RU" sz="2400" dirty="0"/>
              <a:t>= 3,58 МГц. 	Чтобы еще снизить заметность сигнала цветности, необходимо, чтобы </a:t>
            </a:r>
            <a:r>
              <a:rPr lang="en-US" sz="2400" dirty="0" err="1"/>
              <a:t>f</a:t>
            </a:r>
            <a:r>
              <a:rPr lang="en-US" sz="1800" dirty="0" err="1"/>
              <a:t>S</a:t>
            </a:r>
            <a:r>
              <a:rPr lang="en-US" sz="2400" dirty="0"/>
              <a:t> </a:t>
            </a:r>
            <a:r>
              <a:rPr lang="ru-RU" sz="2400" dirty="0"/>
              <a:t>= (2</a:t>
            </a:r>
            <a:r>
              <a:rPr lang="en-US" sz="2400" dirty="0"/>
              <a:t>n</a:t>
            </a:r>
            <a:r>
              <a:rPr lang="ru-RU" sz="2400" dirty="0"/>
              <a:t>+1)</a:t>
            </a:r>
            <a:r>
              <a:rPr lang="en-US" sz="2400" dirty="0" err="1"/>
              <a:t>f</a:t>
            </a:r>
            <a:r>
              <a:rPr lang="en-US" sz="1800" dirty="0" err="1"/>
              <a:t>z</a:t>
            </a:r>
            <a:r>
              <a:rPr lang="ru-RU" sz="2400" dirty="0"/>
              <a:t>/2. Тогда в интервале строки размещается нечетное число полупериодов </a:t>
            </a:r>
            <a:r>
              <a:rPr lang="ru-RU" sz="2400" dirty="0" err="1"/>
              <a:t>поднесущей</a:t>
            </a:r>
            <a:r>
              <a:rPr lang="ru-RU" sz="2400" dirty="0"/>
              <a:t>, и рисунок от помехи имеет вид шахматного чередования светлых и темных участков. 	</a:t>
            </a:r>
          </a:p>
          <a:p>
            <a:pPr algn="just">
              <a:lnSpc>
                <a:spcPct val="80000"/>
              </a:lnSpc>
              <a:buFontTx/>
              <a:buNone/>
            </a:pPr>
            <a:r>
              <a:rPr lang="ru-RU" sz="2400" dirty="0"/>
              <a:t>		В смежных кадрах полярность </a:t>
            </a:r>
            <a:r>
              <a:rPr lang="ru-RU" sz="2400" dirty="0" err="1"/>
              <a:t>поднесущей</a:t>
            </a:r>
            <a:r>
              <a:rPr lang="ru-RU" sz="2400" dirty="0"/>
              <a:t> меняется на 180</a:t>
            </a:r>
            <a:r>
              <a:rPr lang="ru-RU" sz="1800" dirty="0"/>
              <a:t>0</a:t>
            </a:r>
            <a:r>
              <a:rPr lang="ru-RU" sz="2400" dirty="0"/>
              <a:t> и участки поменяются местами, т.е. в зрительной системе наблюдателя помеха </a:t>
            </a:r>
            <a:r>
              <a:rPr lang="ru-RU" sz="2400" dirty="0" err="1"/>
              <a:t>скомпенсируется</a:t>
            </a:r>
            <a:r>
              <a:rPr lang="ru-RU" sz="2400" dirty="0"/>
              <a:t>.</a:t>
            </a:r>
          </a:p>
        </p:txBody>
      </p:sp>
    </p:spTree>
    <p:extLst>
      <p:ext uri="{BB962C8B-B14F-4D97-AF65-F5344CB8AC3E}">
        <p14:creationId xmlns:p14="http://schemas.microsoft.com/office/powerpoint/2010/main" val="2651534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63750" y="5589588"/>
            <a:ext cx="8218488" cy="360362"/>
          </a:xfrm>
        </p:spPr>
        <p:txBody>
          <a:bodyPr>
            <a:normAutofit fontScale="90000"/>
          </a:bodyPr>
          <a:lstStyle/>
          <a:p>
            <a:r>
              <a:rPr lang="ru-RU" sz="2000">
                <a:solidFill>
                  <a:schemeClr val="accent2"/>
                </a:solidFill>
              </a:rPr>
              <a:t>Метод уменьшения заметности помехи от поднесущей частоты</a:t>
            </a:r>
            <a:r>
              <a:rPr lang="ru-RU" sz="4000"/>
              <a:t> </a:t>
            </a:r>
          </a:p>
        </p:txBody>
      </p:sp>
      <p:pic>
        <p:nvPicPr>
          <p:cNvPr id="9220" name="Picture 4" descr="102-NTSC-помехи от поднесущей"/>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35981" y="264160"/>
            <a:ext cx="8302417" cy="53254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9300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2082800" y="1738630"/>
            <a:ext cx="8229600" cy="5505450"/>
          </a:xfrm>
        </p:spPr>
        <p:txBody>
          <a:bodyPr/>
          <a:lstStyle/>
          <a:p>
            <a:pPr algn="just">
              <a:lnSpc>
                <a:spcPct val="80000"/>
              </a:lnSpc>
              <a:buFontTx/>
              <a:buNone/>
            </a:pPr>
            <a:r>
              <a:rPr lang="ru-RU" sz="2800" dirty="0"/>
              <a:t>		Выбор такой </a:t>
            </a:r>
            <a:r>
              <a:rPr lang="ru-RU" sz="2800" dirty="0" err="1"/>
              <a:t>поднесущей</a:t>
            </a:r>
            <a:r>
              <a:rPr lang="ru-RU" sz="2800" dirty="0"/>
              <a:t> позволяет передать лишь 0,6 МГц сигнала цветности. При этом цветовая четкость по горизонтали оказывается неудовлетворительной. После множества экспериментов нашли возможность передавать </a:t>
            </a:r>
            <a:r>
              <a:rPr lang="ru-RU" sz="2800" b="1" dirty="0"/>
              <a:t>нижнюю боковую шириной 1,3 МГц</a:t>
            </a:r>
            <a:r>
              <a:rPr lang="ru-RU" sz="2800" dirty="0"/>
              <a:t> без существенного ухудшения совместимости. </a:t>
            </a:r>
          </a:p>
          <a:p>
            <a:pPr algn="just">
              <a:lnSpc>
                <a:spcPct val="80000"/>
              </a:lnSpc>
              <a:buFontTx/>
              <a:buNone/>
            </a:pPr>
            <a:r>
              <a:rPr lang="ru-RU" sz="2800" dirty="0"/>
              <a:t>		В системе </a:t>
            </a:r>
            <a:r>
              <a:rPr lang="en-US" sz="2800" dirty="0"/>
              <a:t>NTSC</a:t>
            </a:r>
            <a:r>
              <a:rPr lang="ru-RU" sz="2800" dirty="0"/>
              <a:t> передают один </a:t>
            </a:r>
            <a:r>
              <a:rPr lang="ru-RU" sz="2800" b="1" dirty="0"/>
              <a:t>узкополосный сигнал с полосой 0,6 МГц (</a:t>
            </a:r>
            <a:r>
              <a:rPr lang="en-US" sz="2800" b="1" dirty="0"/>
              <a:t>E</a:t>
            </a:r>
            <a:r>
              <a:rPr lang="en-US" b="1" dirty="0"/>
              <a:t>Q</a:t>
            </a:r>
            <a:r>
              <a:rPr lang="ru-RU" sz="2800" b="1" dirty="0"/>
              <a:t>)</a:t>
            </a:r>
            <a:r>
              <a:rPr lang="ru-RU" sz="2800" dirty="0"/>
              <a:t>, а </a:t>
            </a:r>
            <a:r>
              <a:rPr lang="ru-RU" sz="2800" b="1" dirty="0"/>
              <a:t>второй широкополосный – 1,3 МГц</a:t>
            </a:r>
            <a:r>
              <a:rPr lang="ru-RU" sz="2800" dirty="0"/>
              <a:t> </a:t>
            </a:r>
            <a:r>
              <a:rPr lang="ru-RU" sz="2800" b="1" dirty="0"/>
              <a:t>(</a:t>
            </a:r>
            <a:r>
              <a:rPr lang="en-US" sz="2800" b="1" dirty="0"/>
              <a:t>E</a:t>
            </a:r>
            <a:r>
              <a:rPr lang="en-US" b="1" dirty="0"/>
              <a:t>I</a:t>
            </a:r>
            <a:r>
              <a:rPr lang="ru-RU" sz="2800" b="1" dirty="0"/>
              <a:t>)</a:t>
            </a:r>
            <a:r>
              <a:rPr lang="ru-RU" sz="2800" dirty="0"/>
              <a:t>, причем перекрестные помехи будут в спектре узкополосного сигнала на частотах, где подавлена одна боковая, т.е. вне полосы пропускания ФНЧ (0,6МГц). </a:t>
            </a:r>
          </a:p>
        </p:txBody>
      </p:sp>
    </p:spTree>
    <p:extLst>
      <p:ext uri="{BB962C8B-B14F-4D97-AF65-F5344CB8AC3E}">
        <p14:creationId xmlns:p14="http://schemas.microsoft.com/office/powerpoint/2010/main" val="152630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772160" y="1893253"/>
            <a:ext cx="10647680" cy="5289550"/>
          </a:xfrm>
        </p:spPr>
        <p:txBody>
          <a:bodyPr/>
          <a:lstStyle/>
          <a:p>
            <a:pPr marL="381000" indent="-381000" algn="just">
              <a:lnSpc>
                <a:spcPct val="80000"/>
              </a:lnSpc>
              <a:buNone/>
            </a:pPr>
            <a:r>
              <a:rPr lang="ru-RU" b="1" dirty="0"/>
              <a:t>		</a:t>
            </a:r>
            <a:r>
              <a:rPr lang="ru-RU" sz="2200" b="1" dirty="0">
                <a:solidFill>
                  <a:schemeClr val="accent2"/>
                </a:solidFill>
              </a:rPr>
              <a:t>Основные достоинства:</a:t>
            </a:r>
            <a:r>
              <a:rPr lang="ru-RU" sz="2200" b="1" dirty="0"/>
              <a:t> - хорошая совместимость за счет жесткой связи частот развертки с </a:t>
            </a:r>
            <a:r>
              <a:rPr lang="ru-RU" sz="2200" b="1" dirty="0" err="1"/>
              <a:t>поднесущей</a:t>
            </a:r>
            <a:r>
              <a:rPr lang="ru-RU" sz="2200" b="1" dirty="0"/>
              <a:t> и удачного выбора </a:t>
            </a:r>
            <a:r>
              <a:rPr lang="ru-RU" sz="2200" b="1" dirty="0" err="1"/>
              <a:t>поднесущей</a:t>
            </a:r>
            <a:r>
              <a:rPr lang="ru-RU" sz="2200" b="1" dirty="0"/>
              <a:t>;</a:t>
            </a:r>
          </a:p>
          <a:p>
            <a:pPr marL="381000" indent="-381000" algn="just">
              <a:lnSpc>
                <a:spcPct val="80000"/>
              </a:lnSpc>
            </a:pPr>
            <a:r>
              <a:rPr lang="ru-RU" sz="2200" b="1" dirty="0"/>
              <a:t>эффективное использование канала – при сравнительно узкополосных сигналах цветности достигается достаточно высокое качество;</a:t>
            </a:r>
          </a:p>
          <a:p>
            <a:pPr marL="381000" indent="-381000" algn="just">
              <a:lnSpc>
                <a:spcPct val="80000"/>
              </a:lnSpc>
            </a:pPr>
            <a:r>
              <a:rPr lang="ru-RU" sz="2200" b="1" dirty="0"/>
              <a:t>высокая помехоустойчивость канала цветности благодаря применению синхронного детектирования.</a:t>
            </a:r>
          </a:p>
          <a:p>
            <a:pPr marL="381000" indent="-381000" algn="just">
              <a:lnSpc>
                <a:spcPct val="80000"/>
              </a:lnSpc>
              <a:buNone/>
            </a:pPr>
            <a:r>
              <a:rPr lang="ru-RU" sz="2200" b="1" dirty="0"/>
              <a:t>		</a:t>
            </a:r>
            <a:r>
              <a:rPr lang="ru-RU" sz="2200" b="1" dirty="0">
                <a:solidFill>
                  <a:schemeClr val="accent2"/>
                </a:solidFill>
              </a:rPr>
              <a:t>Главный недостаток </a:t>
            </a:r>
            <a:r>
              <a:rPr lang="ru-RU" sz="2200" dirty="0">
                <a:solidFill>
                  <a:schemeClr val="accent2"/>
                </a:solidFill>
              </a:rPr>
              <a:t>– </a:t>
            </a:r>
            <a:r>
              <a:rPr lang="ru-RU" sz="2200" b="1" dirty="0">
                <a:solidFill>
                  <a:schemeClr val="accent2"/>
                </a:solidFill>
              </a:rPr>
              <a:t>чувствительность системы к дифференциальным искажениям амплитуды и фазы сигнала цветности</a:t>
            </a:r>
            <a:r>
              <a:rPr lang="ru-RU" sz="2200" dirty="0"/>
              <a:t> из-за возможной модуляции его сигналом яркости, что влечет изменение цветового тона и насыщенности, разной на </a:t>
            </a:r>
            <a:r>
              <a:rPr lang="ru-RU" sz="2200" dirty="0" err="1"/>
              <a:t>разноярких</a:t>
            </a:r>
            <a:r>
              <a:rPr lang="ru-RU" sz="2200" dirty="0"/>
              <a:t> участках. 	Происходит это из-за неточной работы звеньев системы, а потому влечет за собой довольно жесткие требования к параметрам канала передачи, что усложняет и удорожает аппаратуру.</a:t>
            </a:r>
          </a:p>
        </p:txBody>
      </p:sp>
    </p:spTree>
    <p:extLst>
      <p:ext uri="{BB962C8B-B14F-4D97-AF65-F5344CB8AC3E}">
        <p14:creationId xmlns:p14="http://schemas.microsoft.com/office/powerpoint/2010/main" val="873719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pPr marL="838200" indent="-838200"/>
            <a:r>
              <a:rPr lang="ru-RU" sz="4400" b="1">
                <a:solidFill>
                  <a:schemeClr val="accent2"/>
                </a:solidFill>
              </a:rPr>
              <a:t>СИСТЕМА ЦТ </a:t>
            </a:r>
            <a:r>
              <a:rPr lang="en-US" sz="4400" b="1">
                <a:solidFill>
                  <a:schemeClr val="accent2"/>
                </a:solidFill>
              </a:rPr>
              <a:t>PAL</a:t>
            </a:r>
            <a:endParaRPr lang="ru-RU" sz="4400" b="1">
              <a:solidFill>
                <a:schemeClr val="accent2"/>
              </a:solidFill>
            </a:endParaRPr>
          </a:p>
        </p:txBody>
      </p:sp>
    </p:spTree>
    <p:extLst>
      <p:ext uri="{BB962C8B-B14F-4D97-AF65-F5344CB8AC3E}">
        <p14:creationId xmlns:p14="http://schemas.microsoft.com/office/powerpoint/2010/main" val="21636956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114868" y="1870710"/>
            <a:ext cx="8229600" cy="5545138"/>
          </a:xfrm>
        </p:spPr>
        <p:txBody>
          <a:bodyPr/>
          <a:lstStyle/>
          <a:p>
            <a:pPr algn="just">
              <a:lnSpc>
                <a:spcPct val="90000"/>
              </a:lnSpc>
              <a:buFontTx/>
              <a:buNone/>
            </a:pPr>
            <a:r>
              <a:rPr lang="ru-RU" sz="2400" b="1" dirty="0"/>
              <a:t>	</a:t>
            </a:r>
            <a:r>
              <a:rPr lang="ru-RU" sz="2400" dirty="0"/>
              <a:t>	Разработана немецкой фирмой </a:t>
            </a:r>
            <a:r>
              <a:rPr lang="en-US" sz="2400" dirty="0"/>
              <a:t>Telefunken</a:t>
            </a:r>
            <a:r>
              <a:rPr lang="ru-RU" sz="2400" dirty="0"/>
              <a:t> и принята в 1966 г. в качестве стандарта большинства стран Западной Европы. </a:t>
            </a:r>
          </a:p>
          <a:p>
            <a:pPr algn="just">
              <a:lnSpc>
                <a:spcPct val="90000"/>
              </a:lnSpc>
              <a:buFontTx/>
              <a:buNone/>
            </a:pPr>
            <a:r>
              <a:rPr lang="ru-RU" sz="2400" dirty="0"/>
              <a:t>		Названа по английской фразе “</a:t>
            </a:r>
            <a:r>
              <a:rPr lang="en-US" sz="2400" dirty="0"/>
              <a:t>Phase Alternation Line</a:t>
            </a:r>
            <a:r>
              <a:rPr lang="ru-RU" sz="2400" dirty="0"/>
              <a:t>” – чередование фазы по строкам. Может рассматриваться как удачная модернизация системы </a:t>
            </a:r>
            <a:r>
              <a:rPr lang="en-US" sz="2400" dirty="0"/>
              <a:t>NTSC</a:t>
            </a:r>
            <a:r>
              <a:rPr lang="ru-RU" sz="2400" dirty="0"/>
              <a:t>. В </a:t>
            </a:r>
            <a:r>
              <a:rPr lang="en-US" sz="2400" dirty="0"/>
              <a:t>PAL</a:t>
            </a:r>
            <a:r>
              <a:rPr lang="ru-RU" sz="2400" dirty="0"/>
              <a:t> используются те же сигналы, что и в других системах ЦТ, и квадратурная модуляция, а отличие в том, что фаза одной из квадратурных составляющих сигнала цветности от строки к строке меняется на 180</a:t>
            </a:r>
            <a:r>
              <a:rPr lang="ru-RU" sz="1600" dirty="0"/>
              <a:t>0</a:t>
            </a:r>
            <a:r>
              <a:rPr lang="ru-RU" sz="2400" dirty="0"/>
              <a:t>, что устраняет основной недостаток системы </a:t>
            </a:r>
            <a:r>
              <a:rPr lang="en-US" sz="2400" dirty="0"/>
              <a:t>NTSC</a:t>
            </a:r>
            <a:r>
              <a:rPr lang="ru-RU" sz="2400" dirty="0"/>
              <a:t> – чувствительность к дифференциально-фазовым искажениям, и дает ряд дополнительных преимуществ. </a:t>
            </a:r>
          </a:p>
        </p:txBody>
      </p:sp>
    </p:spTree>
    <p:extLst>
      <p:ext uri="{BB962C8B-B14F-4D97-AF65-F5344CB8AC3E}">
        <p14:creationId xmlns:p14="http://schemas.microsoft.com/office/powerpoint/2010/main" val="26800336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274638"/>
            <a:ext cx="8229600" cy="417512"/>
          </a:xfrm>
        </p:spPr>
        <p:txBody>
          <a:bodyPr>
            <a:normAutofit fontScale="90000"/>
          </a:bodyPr>
          <a:lstStyle/>
          <a:p>
            <a:r>
              <a:rPr lang="ru-RU" sz="2400" dirty="0">
                <a:solidFill>
                  <a:schemeClr val="accent2"/>
                </a:solidFill>
              </a:rPr>
              <a:t>Векторные диаграммы передачи цвета в си</a:t>
            </a:r>
            <a:r>
              <a:rPr lang="en-US" sz="2400" dirty="0">
                <a:solidFill>
                  <a:schemeClr val="accent2"/>
                </a:solidFill>
              </a:rPr>
              <a:t>c</a:t>
            </a:r>
            <a:r>
              <a:rPr lang="ru-RU" sz="2400" dirty="0">
                <a:solidFill>
                  <a:schemeClr val="accent2"/>
                </a:solidFill>
              </a:rPr>
              <a:t>теме </a:t>
            </a:r>
            <a:r>
              <a:rPr lang="en-US" sz="2400" dirty="0">
                <a:solidFill>
                  <a:schemeClr val="accent2"/>
                </a:solidFill>
              </a:rPr>
              <a:t>PAL</a:t>
            </a:r>
            <a:r>
              <a:rPr lang="ru-RU" sz="4000" dirty="0"/>
              <a:t> </a:t>
            </a:r>
          </a:p>
        </p:txBody>
      </p:sp>
      <p:pic>
        <p:nvPicPr>
          <p:cNvPr id="4100" name="Picture 4" descr="PAL-векторы"/>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19289" y="1916114"/>
            <a:ext cx="8137525" cy="3673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47744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60880" y="1890395"/>
            <a:ext cx="8229600" cy="5576888"/>
          </a:xfrm>
        </p:spPr>
        <p:txBody>
          <a:bodyPr/>
          <a:lstStyle/>
          <a:p>
            <a:pPr algn="just">
              <a:buFontTx/>
              <a:buNone/>
            </a:pPr>
            <a:r>
              <a:rPr lang="ru-RU" sz="2800" b="1" dirty="0"/>
              <a:t>		</a:t>
            </a:r>
            <a:r>
              <a:rPr lang="ru-RU" sz="2800" dirty="0"/>
              <a:t>С помощью ЛЗ на строку осуществляется «запоминание» сигналов цветности, а затем оба сигнала складываются или вычитаются. Таким образом, в приемнике можно обычным детектором разделить цветоразностные сигналы. </a:t>
            </a:r>
          </a:p>
          <a:p>
            <a:pPr algn="just">
              <a:buFontTx/>
              <a:buNone/>
            </a:pPr>
            <a:r>
              <a:rPr lang="ru-RU" sz="2800" dirty="0"/>
              <a:t>		Однако искажение цвета из-за фазовых ошибок значительно снижено из-за того, что изменение фазы через строку позволяет скомпенсировать действие помехи за счет усреднения фазовой ошибки в 2 соседних строках.</a:t>
            </a:r>
          </a:p>
        </p:txBody>
      </p:sp>
    </p:spTree>
    <p:extLst>
      <p:ext uri="{BB962C8B-B14F-4D97-AF65-F5344CB8AC3E}">
        <p14:creationId xmlns:p14="http://schemas.microsoft.com/office/powerpoint/2010/main" val="24750874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92313" y="692150"/>
            <a:ext cx="8229600" cy="850900"/>
          </a:xfrm>
        </p:spPr>
        <p:txBody>
          <a:bodyPr/>
          <a:lstStyle/>
          <a:p>
            <a:r>
              <a:rPr lang="ru-RU" sz="2800">
                <a:solidFill>
                  <a:schemeClr val="accent2"/>
                </a:solidFill>
              </a:rPr>
              <a:t>Компенсация фазовых ошибок в системе </a:t>
            </a:r>
            <a:r>
              <a:rPr lang="en-US" sz="2800">
                <a:solidFill>
                  <a:schemeClr val="accent2"/>
                </a:solidFill>
              </a:rPr>
              <a:t>PAL</a:t>
            </a:r>
            <a:r>
              <a:rPr lang="ru-RU" sz="4000"/>
              <a:t> </a:t>
            </a:r>
          </a:p>
        </p:txBody>
      </p:sp>
      <p:pic>
        <p:nvPicPr>
          <p:cNvPr id="6148" name="Picture 4" descr="PAL-векторы-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55914" y="2492376"/>
            <a:ext cx="6480175" cy="324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634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tx1">
              <a:lumMod val="95000"/>
              <a:lumOff val="5000"/>
            </a:schemeClr>
          </a:solidFill>
          <a:tailEnd type="none" w="med"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tx1">
              <a:lumMod val="95000"/>
              <a:lumOff val="5000"/>
            </a:schemeClr>
          </a:solidFill>
          <a:tailEnd type="none" w="med"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165</TotalTime>
  <Words>9533</Words>
  <Application>Microsoft Office PowerPoint</Application>
  <PresentationFormat>Широкоэкранный</PresentationFormat>
  <Paragraphs>2086</Paragraphs>
  <Slides>212</Slides>
  <Notes>33</Notes>
  <HiddenSlides>1</HiddenSlides>
  <MMClips>0</MMClips>
  <ScaleCrop>false</ScaleCrop>
  <HeadingPairs>
    <vt:vector size="8" baseType="variant">
      <vt:variant>
        <vt:lpstr>Использованные шрифты</vt:lpstr>
      </vt:variant>
      <vt:variant>
        <vt:i4>10</vt:i4>
      </vt:variant>
      <vt:variant>
        <vt:lpstr>Тема</vt:lpstr>
      </vt:variant>
      <vt:variant>
        <vt:i4>3</vt:i4>
      </vt:variant>
      <vt:variant>
        <vt:lpstr>Внедренные серверы OLE</vt:lpstr>
      </vt:variant>
      <vt:variant>
        <vt:i4>6</vt:i4>
      </vt:variant>
      <vt:variant>
        <vt:lpstr>Заголовки слайдов</vt:lpstr>
      </vt:variant>
      <vt:variant>
        <vt:i4>212</vt:i4>
      </vt:variant>
    </vt:vector>
  </HeadingPairs>
  <TitlesOfParts>
    <vt:vector size="231" baseType="lpstr">
      <vt:lpstr>Arial</vt:lpstr>
      <vt:lpstr>Arial Narrow</vt:lpstr>
      <vt:lpstr>Calibri</vt:lpstr>
      <vt:lpstr>Calibri Light</vt:lpstr>
      <vt:lpstr>Symbol</vt:lpstr>
      <vt:lpstr>Tahoma</vt:lpstr>
      <vt:lpstr>Times</vt:lpstr>
      <vt:lpstr>Times New Roman</vt:lpstr>
      <vt:lpstr>Wingdings</vt:lpstr>
      <vt:lpstr>Wingdings 3</vt:lpstr>
      <vt:lpstr>Ретро</vt:lpstr>
      <vt:lpstr>Тема Office</vt:lpstr>
      <vt:lpstr>1_Тема Office</vt:lpstr>
      <vt:lpstr>Picture</vt:lpstr>
      <vt:lpstr>Equation</vt:lpstr>
      <vt:lpstr>Visio</vt:lpstr>
      <vt:lpstr>Document</vt:lpstr>
      <vt:lpstr>Точечный рисунок</vt:lpstr>
      <vt:lpstr>Фотография Photo Editor</vt:lpstr>
      <vt:lpstr>Основы телевидения</vt:lpstr>
      <vt:lpstr>Телевидение</vt:lpstr>
      <vt:lpstr>История телевидения</vt:lpstr>
      <vt:lpstr>История телевидения</vt:lpstr>
      <vt:lpstr>История телевидения</vt:lpstr>
      <vt:lpstr>История телевидения</vt:lpstr>
      <vt:lpstr>История телевидения</vt:lpstr>
      <vt:lpstr>История телевидения</vt:lpstr>
      <vt:lpstr>История телевидения. Регулярное вещание</vt:lpstr>
      <vt:lpstr>История телевидения. Регулярное вещание</vt:lpstr>
      <vt:lpstr>История телевидения. Регулярное вещание</vt:lpstr>
      <vt:lpstr>История телевидения. Регулярное вещание</vt:lpstr>
      <vt:lpstr>История телевидения. Регулярное вещание</vt:lpstr>
      <vt:lpstr>История телевидения. Цветное телевидение</vt:lpstr>
      <vt:lpstr>История телевидения. Цветное телевидение</vt:lpstr>
      <vt:lpstr>История телевидения. Цифровое телевидение</vt:lpstr>
      <vt:lpstr>История телевидения. Цифровое телевидение</vt:lpstr>
      <vt:lpstr>Технологии вещания. Эфирное телевидение</vt:lpstr>
      <vt:lpstr>Технологии вещания. Кабельное телевидение</vt:lpstr>
      <vt:lpstr>Технологии вещания. Спутниковое телевидение</vt:lpstr>
      <vt:lpstr>Технологии вещания. Интернет телевидение</vt:lpstr>
      <vt:lpstr>Разъемы применяемые в телевидении (основные). RCA -композитный</vt:lpstr>
      <vt:lpstr>Разъемы применяемые в телевидении (основные). YPbPr -компонентный</vt:lpstr>
      <vt:lpstr>Разъемы применяемые в телевидении (основные). S-Video («раздельный»)</vt:lpstr>
      <vt:lpstr>Разъемы применяемые в телевидении (основные). SCART</vt:lpstr>
      <vt:lpstr>Разъемы применяемые в телевидении (основные). HDMI</vt:lpstr>
      <vt:lpstr>Разъемы применяемые в телевидении (основные). Антенный разъем</vt:lpstr>
      <vt:lpstr>Разъемы применяемые в телевидении (основные). F-разъем</vt:lpstr>
      <vt:lpstr>Разъемы применяемые в телевидении (основные). BNC-разъем (ASI/SDI)</vt:lpstr>
      <vt:lpstr>Разъемы применяемые в телевидении (основные). RJ-45 / 8P8C</vt:lpstr>
      <vt:lpstr>Разъемы применяемые в телевидении (основные). Оптические разъемы</vt:lpstr>
      <vt:lpstr>Разъемы применяемые в телевидении (основные). FC</vt:lpstr>
      <vt:lpstr>Разъемы применяемые в телевидении (основные). SC</vt:lpstr>
      <vt:lpstr>Разъемы применяемые в телевидении (основные). LC</vt:lpstr>
      <vt:lpstr>Разъемы применяемые в телевидении (основные). ST</vt:lpstr>
      <vt:lpstr>Разъемы применяемые в телевидении (основные). Типы полировки. PC / SPC</vt:lpstr>
      <vt:lpstr>Разъемы применяемые в телевидении (основные). Типы полировки. UPC</vt:lpstr>
      <vt:lpstr>Разъемы применяемые в телевидении (основные). Типы полировки. APC</vt:lpstr>
      <vt:lpstr>Разъемы применяемые в телевидении (основные). Сравнение полировок</vt:lpstr>
      <vt:lpstr>Разъемы применяемые в телевидении (основные). Сравнение полировок</vt:lpstr>
      <vt:lpstr>CAM-модуль/ CI-слот</vt:lpstr>
      <vt:lpstr>1. Преобразование изображения в электрический сигнал</vt:lpstr>
      <vt:lpstr>Преобразование изображения в электрический сигнал</vt:lpstr>
      <vt:lpstr>Обобщенная схема телевизионной системы</vt:lpstr>
      <vt:lpstr>Передача изображений</vt:lpstr>
      <vt:lpstr>2. Развертка изображения. Чересстрочная развёртка</vt:lpstr>
      <vt:lpstr>Общие требования к развертке:</vt:lpstr>
      <vt:lpstr>Варианты разверток</vt:lpstr>
      <vt:lpstr>Презентация PowerPoint</vt:lpstr>
      <vt:lpstr>Чересстрочная развертка</vt:lpstr>
      <vt:lpstr>Презентация PowerPoint</vt:lpstr>
      <vt:lpstr>Презентация PowerPoint</vt:lpstr>
      <vt:lpstr>Презентация PowerPoint</vt:lpstr>
      <vt:lpstr>Презентация PowerPoint</vt:lpstr>
      <vt:lpstr>Условия осуществления чересстрочной развертки</vt:lpstr>
      <vt:lpstr>Презентация PowerPoint</vt:lpstr>
      <vt:lpstr>Презентация PowerPoint</vt:lpstr>
      <vt:lpstr>3. Синхронизация развёртки. Выделение и разделение сигналов синхронизации развёрток</vt:lpstr>
      <vt:lpstr>Методы синхронизации</vt:lpstr>
      <vt:lpstr>Условия реализации автономно-принудительной синхронизации</vt:lpstr>
      <vt:lpstr>Порядок синтеза полного телевизионного сигнала черно-белого изображения</vt:lpstr>
      <vt:lpstr>Разделение синхроимпульсов строк и полей</vt:lpstr>
      <vt:lpstr>Структура телевизионного сигнала с синхроимпульсами</vt:lpstr>
      <vt:lpstr>Структура телевизионного сигнала с синхроимпульсами</vt:lpstr>
      <vt:lpstr>Презентация PowerPoint</vt:lpstr>
      <vt:lpstr>Презентация PowerPoint</vt:lpstr>
      <vt:lpstr>СИСТЕМА ЦТ SECAM </vt:lpstr>
      <vt:lpstr>Презентация PowerPoint</vt:lpstr>
      <vt:lpstr>Презентация PowerPoint</vt:lpstr>
      <vt:lpstr>Презентация PowerPoint</vt:lpstr>
      <vt:lpstr>Презентация PowerPoint</vt:lpstr>
      <vt:lpstr>Методы повышения помехоустойчивости системы SECAM </vt:lpstr>
      <vt:lpstr>Презентация PowerPoint</vt:lpstr>
      <vt:lpstr>Презентация PowerPoint</vt:lpstr>
      <vt:lpstr>Презентация PowerPoint</vt:lpstr>
      <vt:lpstr>Кодирующее устройство системы SECAM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СИСТЕМА ЦТВ NTSC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Метод уменьшения заметности помехи от поднесущей частоты </vt:lpstr>
      <vt:lpstr>Презентация PowerPoint</vt:lpstr>
      <vt:lpstr>Презентация PowerPoint</vt:lpstr>
      <vt:lpstr>СИСТЕМА ЦТ PAL</vt:lpstr>
      <vt:lpstr>Презентация PowerPoint</vt:lpstr>
      <vt:lpstr>Векторные диаграммы передачи цвета в сиcтеме PAL </vt:lpstr>
      <vt:lpstr>Презентация PowerPoint</vt:lpstr>
      <vt:lpstr>Компенсация фазовых ошибок в системе PAL </vt:lpstr>
      <vt:lpstr>Презентация PowerPoint</vt:lpstr>
      <vt:lpstr>Обобщенная структурная схема системы PAL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ЭТАПЫ РАЗВИТИЯ ТЕЛЕРАДИОВЕЩАНИЯ</vt:lpstr>
      <vt:lpstr>СИСТЕМА ВЕЩАНИЯ ОБЪЕМНОГО ТВ</vt:lpstr>
      <vt:lpstr>ЕВРОПЕЙСКИЙ ПРОЕКТ ATTEST </vt:lpstr>
      <vt:lpstr>3D КАМЕРЫ</vt:lpstr>
      <vt:lpstr>ЗАПИСЬ 3D МЕТОДОМ ТРИАНГУЛЯЦИИ </vt:lpstr>
      <vt:lpstr>ЗАПИСЬ 3D ВРЕМЯ-ПРОЛЕТНЫМ ТВ МЕТОДОМ</vt:lpstr>
      <vt:lpstr>ЗАПИСЬ 3D ВРЕМЯ-ПРОЛЕТНЫМ ТВ МЕТОДОМ</vt:lpstr>
      <vt:lpstr>ТИПЫ 3 D ДИСПЛЕЕВ </vt:lpstr>
      <vt:lpstr>СТЕРЕОСКОПИЧЕСКИЕ ДИСПЛЕИ</vt:lpstr>
      <vt:lpstr>СТЕРЕОСКОПИЧЕСКИЙ  ДИСПЛЕЙ SmartrON</vt:lpstr>
      <vt:lpstr>    СТЕРЕОСКОПИЧЕСКИЙ  ДИСПЛЕЙ TOSHIBA </vt:lpstr>
      <vt:lpstr>МУЛЬТИВИДОВЫЕ ДИСПЛЕИ</vt:lpstr>
      <vt:lpstr>ГОЛОГРАФИЧЕСКИЕ ДИСПЛЕИ</vt:lpstr>
      <vt:lpstr>ТИПЫ ВОЛЮМЕТРИЧЕСКИХ ДИСПЛЕЕВ</vt:lpstr>
      <vt:lpstr>ВОЛЮМЕТРИЧЕСКИЕ ДИСПЛЕИ</vt:lpstr>
      <vt:lpstr>ВОЛЮМЕТРИЧЕСКИЙ ДИСПЛЕЙ Z20|20</vt:lpstr>
      <vt:lpstr>ВОЛЮМЕТРИЧЕСКИЙ ДИСПЛЕЙ PERSPECTA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Основы телевидения</dc:title>
  <dc:creator>Сергей Куликов</dc:creator>
  <cp:lastModifiedBy>Сергей Куликов</cp:lastModifiedBy>
  <cp:revision>17</cp:revision>
  <dcterms:created xsi:type="dcterms:W3CDTF">2020-09-13T19:33:06Z</dcterms:created>
  <dcterms:modified xsi:type="dcterms:W3CDTF">2020-09-30T17:19:06Z</dcterms:modified>
</cp:coreProperties>
</file>