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9" r:id="rId3"/>
    <p:sldId id="257" r:id="rId4"/>
    <p:sldId id="259" r:id="rId5"/>
    <p:sldId id="261" r:id="rId6"/>
    <p:sldId id="263" r:id="rId7"/>
    <p:sldId id="265" r:id="rId8"/>
    <p:sldId id="270" r:id="rId9"/>
    <p:sldId id="273" r:id="rId10"/>
    <p:sldId id="27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F1FF6103-3FEB-4933-9473-E12D3228E190}">
          <p14:sldIdLst>
            <p14:sldId id="256"/>
            <p14:sldId id="269"/>
          </p14:sldIdLst>
        </p14:section>
        <p14:section name="Копирование вируса в буфер" id="{BC04EA48-1AEA-4BA7-A20D-49D981B7E92F}">
          <p14:sldIdLst>
            <p14:sldId id="257"/>
            <p14:sldId id="259"/>
            <p14:sldId id="260"/>
          </p14:sldIdLst>
        </p14:section>
        <p14:section name="Поиск файлов" id="{751FDD61-6567-4480-BCD7-15DF64D4C5E0}">
          <p14:sldIdLst>
            <p14:sldId id="261"/>
          </p14:sldIdLst>
        </p14:section>
        <p14:section name="Чтение &quot;inlude&quot;" id="{B9976465-DF65-4018-8F84-D2D793019C3C}">
          <p14:sldIdLst>
            <p14:sldId id="263"/>
            <p14:sldId id="265"/>
          </p14:sldIdLst>
        </p14:section>
        <p14:section name="Заражение" id="{27C9E377-5016-4EEE-884A-B7D356A1D9A1}">
          <p14:sldIdLst>
            <p14:sldId id="270"/>
            <p14:sldId id="273"/>
            <p14:sldId id="27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047" autoAdjust="0"/>
    <p:restoredTop sz="96457" autoAdjust="0"/>
  </p:normalViewPr>
  <p:slideViewPr>
    <p:cSldViewPr snapToObjects="1">
      <p:cViewPr varScale="1">
        <p:scale>
          <a:sx n="105" d="100"/>
          <a:sy n="105" d="100"/>
        </p:scale>
        <p:origin x="-234" y="-84"/>
      </p:cViewPr>
      <p:guideLst>
        <p:guide orient="horz" pos="2659"/>
        <p:guide pos="2880"/>
      </p:guideLst>
    </p:cSldViewPr>
  </p:slideViewPr>
  <p:outlineViewPr>
    <p:cViewPr>
      <p:scale>
        <a:sx n="33" d="100"/>
        <a:sy n="33" d="100"/>
      </p:scale>
      <p:origin x="0" y="149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2217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D0947-71C9-4040-B892-1BB9B04F0309}" type="datetimeFigureOut">
              <a:rPr lang="ru-RU" smtClean="0"/>
              <a:pPr/>
              <a:t>16.11.2013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53C37-3BCD-441C-A6F9-BBE38D729C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181463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C1CAD1-656C-4756-94A0-DFA83B95D056}" type="datetimeFigureOut">
              <a:rPr lang="ru-RU" smtClean="0"/>
              <a:pPr/>
              <a:t>16.11.2013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5A5D9D-18A1-428F-8170-E952FF2F7D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274558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A5D9D-18A1-428F-8170-E952FF2F7DC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9875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A5D9D-18A1-428F-8170-E952FF2F7DC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9875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A5D9D-18A1-428F-8170-E952FF2F7DC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9875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A5D9D-18A1-428F-8170-E952FF2F7DC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9875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A5D9D-18A1-428F-8170-E952FF2F7DC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9875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A5D9D-18A1-428F-8170-E952FF2F7DC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9875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9FE5-AE86-4791-83F9-2C56CB997122}" type="datetime1">
              <a:rPr lang="ru-RU" smtClean="0"/>
              <a:pPr/>
              <a:t>16.11.2013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F39D903-3088-4119-B4BA-D45CCE512D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CE12-9FBF-4F6F-826B-D675AC08104B}" type="datetime1">
              <a:rPr lang="ru-RU" smtClean="0"/>
              <a:pPr/>
              <a:t>16.11.2013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81CAF-482A-44B8-8A1F-8F7648BBA601}" type="datetime1">
              <a:rPr lang="ru-RU" smtClean="0"/>
              <a:pPr/>
              <a:t>16.11.2013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7D143-86C2-460E-A8E3-4372CECDE845}" type="datetime1">
              <a:rPr lang="ru-RU" smtClean="0"/>
              <a:pPr/>
              <a:t>16.11.2013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785FB-1AA7-4930-9DAF-F1B1E73B6158}" type="datetime1">
              <a:rPr lang="ru-RU" smtClean="0"/>
              <a:pPr/>
              <a:t>16.11.2013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0182-FC04-4A0E-B698-B038EA15AB9A}" type="datetime1">
              <a:rPr lang="ru-RU" smtClean="0"/>
              <a:pPr/>
              <a:t>16.11.2013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9D83-7639-458D-A47B-64E250E46550}" type="datetime1">
              <a:rPr lang="ru-RU" smtClean="0"/>
              <a:pPr/>
              <a:t>16.11.2013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DC15-6534-4A80-809B-4DBF0989B4B3}" type="datetime1">
              <a:rPr lang="ru-RU" smtClean="0"/>
              <a:pPr/>
              <a:t>16.11.2013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74A7-DD75-466E-BF9A-35B72F18F425}" type="datetime1">
              <a:rPr lang="ru-RU" smtClean="0"/>
              <a:pPr/>
              <a:t>16.11.2013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BB3F6-E30A-463F-82F1-7711863B3A75}" type="datetime1">
              <a:rPr lang="ru-RU" smtClean="0"/>
              <a:pPr/>
              <a:t>16.11.2013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F0E8-2944-4CCC-AF2F-3F6DC64DD630}" type="datetime1">
              <a:rPr lang="ru-RU" smtClean="0"/>
              <a:pPr/>
              <a:t>16.11.2013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F39D903-3088-4119-B4BA-D45CCE512D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A5CBD9C-A493-4745-82EB-8A2D5C138140}" type="datetime1">
              <a:rPr lang="ru-RU" smtClean="0"/>
              <a:pPr/>
              <a:t>16.11.2013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2F39D903-3088-4119-B4BA-D45CCE512D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Вирус</a:t>
            </a:r>
            <a:r>
              <a:rPr lang="en-US" dirty="0" smtClean="0"/>
              <a:t>.</a:t>
            </a:r>
            <a:r>
              <a:rPr lang="en-US" dirty="0" err="1" smtClean="0"/>
              <a:t>cpp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7931224" cy="914400"/>
          </a:xfrm>
        </p:spPr>
        <p:txBody>
          <a:bodyPr/>
          <a:lstStyle/>
          <a:p>
            <a:r>
              <a:rPr lang="ru-RU" dirty="0" smtClean="0"/>
              <a:t>Пошаговая инструкция по написанию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414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Заголовок 22"/>
          <p:cNvSpPr>
            <a:spLocks noGrp="1"/>
          </p:cNvSpPr>
          <p:nvPr>
            <p:ph type="title"/>
          </p:nvPr>
        </p:nvSpPr>
        <p:spPr>
          <a:xfrm>
            <a:off x="0" y="152718"/>
            <a:ext cx="9036496" cy="3959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>Заражение</a:t>
            </a:r>
            <a:endParaRPr lang="ru-RU" sz="2400" dirty="0"/>
          </a:p>
        </p:txBody>
      </p:sp>
      <p:sp>
        <p:nvSpPr>
          <p:cNvPr id="24" name="Объект 23"/>
          <p:cNvSpPr>
            <a:spLocks noGrp="1"/>
          </p:cNvSpPr>
          <p:nvPr>
            <p:ph idx="1"/>
          </p:nvPr>
        </p:nvSpPr>
        <p:spPr>
          <a:xfrm>
            <a:off x="2627784" y="649991"/>
            <a:ext cx="6408712" cy="493925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fclose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800" i="1" dirty="0">
                <a:latin typeface="Courier New" pitchFamily="49" charset="0"/>
                <a:cs typeface="Courier New" pitchFamily="49" charset="0"/>
              </a:rPr>
              <a:t>SF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fclose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800" i="1" dirty="0">
                <a:latin typeface="Courier New" pitchFamily="49" charset="0"/>
                <a:cs typeface="Courier New" pitchFamily="49" charset="0"/>
              </a:rPr>
              <a:t>TF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remove (</a:t>
            </a:r>
            <a:r>
              <a:rPr lang="en-US" sz="1800" i="1" dirty="0"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);</a:t>
            </a:r>
            <a:r>
              <a:rPr lang="ru-RU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8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//удаление</a:t>
            </a:r>
            <a:endParaRPr lang="en-US" sz="1800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rename (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“~</a:t>
            </a:r>
            <a:r>
              <a:rPr lang="en-US" sz="1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infect.tmp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”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i="1" dirty="0"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);</a:t>
            </a:r>
            <a:r>
              <a:rPr lang="ru-RU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8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//переименование</a:t>
            </a:r>
            <a:endParaRPr lang="en-US" sz="1800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return (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} </a:t>
            </a:r>
            <a:r>
              <a:rPr lang="en-US" sz="18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ru-RU" sz="18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конец </a:t>
            </a:r>
            <a:r>
              <a:rPr lang="en-US" sz="18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infection</a:t>
            </a:r>
          </a:p>
        </p:txBody>
      </p:sp>
      <p:sp>
        <p:nvSpPr>
          <p:cNvPr id="3" name="Загнутый угол 2"/>
          <p:cNvSpPr/>
          <p:nvPr/>
        </p:nvSpPr>
        <p:spPr>
          <a:xfrm>
            <a:off x="112481" y="5733256"/>
            <a:ext cx="3235383" cy="936104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remove (name) 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удаляет файл 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name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rename (name, “string”)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 переименовывает файл 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name 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в 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“string”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10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323528" y="260648"/>
            <a:ext cx="2157752" cy="5146103"/>
            <a:chOff x="611560" y="260648"/>
            <a:chExt cx="2157752" cy="5146103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611560" y="260648"/>
              <a:ext cx="2157752" cy="53479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/>
                <a:t>Создание временного файла</a:t>
              </a:r>
              <a:endParaRPr lang="ru-RU" sz="1200" dirty="0"/>
            </a:p>
          </p:txBody>
        </p:sp>
        <p:grpSp>
          <p:nvGrpSpPr>
            <p:cNvPr id="28" name="Группа 27"/>
            <p:cNvGrpSpPr/>
            <p:nvPr/>
          </p:nvGrpSpPr>
          <p:grpSpPr>
            <a:xfrm>
              <a:off x="611560" y="795439"/>
              <a:ext cx="2157752" cy="610540"/>
              <a:chOff x="611560" y="795439"/>
              <a:chExt cx="2157752" cy="610540"/>
            </a:xfrm>
          </p:grpSpPr>
          <p:sp>
            <p:nvSpPr>
              <p:cNvPr id="31" name="Блок-схема: данные 30"/>
              <p:cNvSpPr/>
              <p:nvPr/>
            </p:nvSpPr>
            <p:spPr>
              <a:xfrm>
                <a:off x="611560" y="963099"/>
                <a:ext cx="2157752" cy="442880"/>
              </a:xfrm>
              <a:prstGeom prst="flowChartInputOutpu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Запись </a:t>
                </a:r>
                <a:r>
                  <a:rPr lang="en-US" sz="1200" dirty="0" smtClean="0"/>
                  <a:t>“include”</a:t>
                </a:r>
                <a:endParaRPr lang="ru-RU" sz="1200" dirty="0"/>
              </a:p>
            </p:txBody>
          </p:sp>
          <p:cxnSp>
            <p:nvCxnSpPr>
              <p:cNvPr id="10" name="Прямая со стрелкой 9"/>
              <p:cNvCxnSpPr>
                <a:stCxn id="30" idx="2"/>
                <a:endCxn id="31" idx="1"/>
              </p:cNvCxnSpPr>
              <p:nvPr/>
            </p:nvCxnSpPr>
            <p:spPr>
              <a:xfrm>
                <a:off x="1690436" y="795439"/>
                <a:ext cx="0" cy="16766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Группа 26"/>
            <p:cNvGrpSpPr/>
            <p:nvPr/>
          </p:nvGrpSpPr>
          <p:grpSpPr>
            <a:xfrm>
              <a:off x="611560" y="1405979"/>
              <a:ext cx="2157752" cy="777222"/>
              <a:chOff x="611560" y="1405979"/>
              <a:chExt cx="2157752" cy="777222"/>
            </a:xfrm>
          </p:grpSpPr>
          <p:sp>
            <p:nvSpPr>
              <p:cNvPr id="32" name="Блок-схема: данные 31"/>
              <p:cNvSpPr/>
              <p:nvPr/>
            </p:nvSpPr>
            <p:spPr>
              <a:xfrm>
                <a:off x="611560" y="1573639"/>
                <a:ext cx="2157752" cy="609562"/>
              </a:xfrm>
              <a:prstGeom prst="flowChartInputOutpu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Запись вируса из буфера</a:t>
                </a:r>
                <a:endParaRPr lang="ru-RU" sz="1200" dirty="0"/>
              </a:p>
            </p:txBody>
          </p:sp>
          <p:cxnSp>
            <p:nvCxnSpPr>
              <p:cNvPr id="12" name="Прямая со стрелкой 11"/>
              <p:cNvCxnSpPr>
                <a:stCxn id="31" idx="4"/>
                <a:endCxn id="32" idx="1"/>
              </p:cNvCxnSpPr>
              <p:nvPr/>
            </p:nvCxnSpPr>
            <p:spPr>
              <a:xfrm>
                <a:off x="1690436" y="1405979"/>
                <a:ext cx="0" cy="16766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Группа 25"/>
            <p:cNvGrpSpPr/>
            <p:nvPr/>
          </p:nvGrpSpPr>
          <p:grpSpPr>
            <a:xfrm>
              <a:off x="611560" y="2183201"/>
              <a:ext cx="2157752" cy="886098"/>
              <a:chOff x="611560" y="2183201"/>
              <a:chExt cx="2157752" cy="886098"/>
            </a:xfrm>
          </p:grpSpPr>
          <p:sp>
            <p:nvSpPr>
              <p:cNvPr id="33" name="Блок-схема: данные 32"/>
              <p:cNvSpPr/>
              <p:nvPr/>
            </p:nvSpPr>
            <p:spPr>
              <a:xfrm>
                <a:off x="611560" y="2350861"/>
                <a:ext cx="2157752" cy="718438"/>
              </a:xfrm>
              <a:prstGeom prst="flowChartInputOutpu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Добавление аргументов в функцию </a:t>
                </a:r>
                <a:r>
                  <a:rPr lang="en-US" sz="1200" dirty="0" smtClean="0"/>
                  <a:t>main</a:t>
                </a:r>
                <a:endParaRPr lang="ru-RU" sz="1200" dirty="0"/>
              </a:p>
            </p:txBody>
          </p:sp>
          <p:cxnSp>
            <p:nvCxnSpPr>
              <p:cNvPr id="14" name="Прямая со стрелкой 13"/>
              <p:cNvCxnSpPr>
                <a:stCxn id="32" idx="4"/>
                <a:endCxn id="33" idx="1"/>
              </p:cNvCxnSpPr>
              <p:nvPr/>
            </p:nvCxnSpPr>
            <p:spPr>
              <a:xfrm>
                <a:off x="1690436" y="2183201"/>
                <a:ext cx="0" cy="16766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5" name="Группа 24"/>
            <p:cNvGrpSpPr/>
            <p:nvPr/>
          </p:nvGrpSpPr>
          <p:grpSpPr>
            <a:xfrm>
              <a:off x="611560" y="3069299"/>
              <a:ext cx="2157752" cy="908468"/>
              <a:chOff x="611560" y="3069299"/>
              <a:chExt cx="2157752" cy="908468"/>
            </a:xfrm>
          </p:grpSpPr>
          <p:sp>
            <p:nvSpPr>
              <p:cNvPr id="34" name="Блок-схема: данные 33"/>
              <p:cNvSpPr/>
              <p:nvPr/>
            </p:nvSpPr>
            <p:spPr>
              <a:xfrm>
                <a:off x="611560" y="3236959"/>
                <a:ext cx="2157752" cy="740808"/>
              </a:xfrm>
              <a:prstGeom prst="flowChartInputOutpu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Запись исходного файла во временный</a:t>
                </a:r>
                <a:endParaRPr lang="ru-RU" sz="1200" dirty="0"/>
              </a:p>
            </p:txBody>
          </p:sp>
          <p:cxnSp>
            <p:nvCxnSpPr>
              <p:cNvPr id="16" name="Прямая со стрелкой 15"/>
              <p:cNvCxnSpPr>
                <a:stCxn id="33" idx="4"/>
                <a:endCxn id="34" idx="1"/>
              </p:cNvCxnSpPr>
              <p:nvPr/>
            </p:nvCxnSpPr>
            <p:spPr>
              <a:xfrm>
                <a:off x="1690436" y="3069299"/>
                <a:ext cx="0" cy="16766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2" name="Группа 21"/>
            <p:cNvGrpSpPr/>
            <p:nvPr/>
          </p:nvGrpSpPr>
          <p:grpSpPr>
            <a:xfrm>
              <a:off x="611560" y="3977767"/>
              <a:ext cx="2157752" cy="714493"/>
              <a:chOff x="611560" y="3977767"/>
              <a:chExt cx="2157752" cy="714493"/>
            </a:xfrm>
          </p:grpSpPr>
          <p:sp>
            <p:nvSpPr>
              <p:cNvPr id="35" name="Прямоугольник 34"/>
              <p:cNvSpPr/>
              <p:nvPr/>
            </p:nvSpPr>
            <p:spPr>
              <a:xfrm>
                <a:off x="611560" y="4145427"/>
                <a:ext cx="2157752" cy="546833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Удаление исходного файла</a:t>
                </a:r>
                <a:endParaRPr lang="ru-RU" sz="1200" dirty="0"/>
              </a:p>
            </p:txBody>
          </p:sp>
          <p:cxnSp>
            <p:nvCxnSpPr>
              <p:cNvPr id="18" name="Прямая со стрелкой 17"/>
              <p:cNvCxnSpPr>
                <a:stCxn id="34" idx="4"/>
                <a:endCxn id="35" idx="0"/>
              </p:cNvCxnSpPr>
              <p:nvPr/>
            </p:nvCxnSpPr>
            <p:spPr>
              <a:xfrm>
                <a:off x="1690436" y="3977767"/>
                <a:ext cx="0" cy="16766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1" name="Группа 20"/>
            <p:cNvGrpSpPr/>
            <p:nvPr/>
          </p:nvGrpSpPr>
          <p:grpSpPr>
            <a:xfrm>
              <a:off x="611560" y="4692260"/>
              <a:ext cx="2157752" cy="714491"/>
              <a:chOff x="611560" y="4692260"/>
              <a:chExt cx="2157752" cy="714491"/>
            </a:xfrm>
          </p:grpSpPr>
          <p:sp>
            <p:nvSpPr>
              <p:cNvPr id="36" name="Прямоугольник 35"/>
              <p:cNvSpPr/>
              <p:nvPr/>
            </p:nvSpPr>
            <p:spPr>
              <a:xfrm>
                <a:off x="611560" y="4859918"/>
                <a:ext cx="2157752" cy="546833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Переименование временного файла</a:t>
                </a:r>
                <a:endParaRPr lang="ru-RU" sz="1200" dirty="0"/>
              </a:p>
            </p:txBody>
          </p:sp>
          <p:cxnSp>
            <p:nvCxnSpPr>
              <p:cNvPr id="20" name="Прямая со стрелкой 19"/>
              <p:cNvCxnSpPr>
                <a:stCxn id="35" idx="2"/>
                <a:endCxn id="36" idx="0"/>
              </p:cNvCxnSpPr>
              <p:nvPr/>
            </p:nvCxnSpPr>
            <p:spPr>
              <a:xfrm>
                <a:off x="1690436" y="4692260"/>
                <a:ext cx="0" cy="16765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</p:grpSp>
    </p:spTree>
    <p:extLst>
      <p:ext uri="{BB962C8B-B14F-4D97-AF65-F5344CB8AC3E}">
        <p14:creationId xmlns="" xmlns:p14="http://schemas.microsoft.com/office/powerpoint/2010/main" val="197758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Заголовок 50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80"/>
          </a:xfrm>
        </p:spPr>
        <p:txBody>
          <a:bodyPr>
            <a:normAutofit/>
          </a:bodyPr>
          <a:lstStyle/>
          <a:p>
            <a:pPr algn="ctr"/>
            <a:r>
              <a:rPr lang="ru-RU" sz="2200" dirty="0" smtClean="0"/>
              <a:t>Блок-схема</a:t>
            </a:r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6" name="Копирование вируса в буфер">
            <a:hlinkHover r:id="" action="ppaction://noaction" highlightClick="1"/>
          </p:cNvPr>
          <p:cNvSpPr/>
          <p:nvPr/>
        </p:nvSpPr>
        <p:spPr>
          <a:xfrm>
            <a:off x="3438001" y="1044547"/>
            <a:ext cx="2267998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Копирование вируса в буфер</a:t>
            </a:r>
            <a:endParaRPr lang="ru-RU" dirty="0"/>
          </a:p>
        </p:txBody>
      </p:sp>
      <p:grpSp>
        <p:nvGrpSpPr>
          <p:cNvPr id="49" name="Группа 48"/>
          <p:cNvGrpSpPr/>
          <p:nvPr/>
        </p:nvGrpSpPr>
        <p:grpSpPr>
          <a:xfrm>
            <a:off x="3438002" y="1980651"/>
            <a:ext cx="2267998" cy="1402561"/>
            <a:chOff x="2325448" y="1628800"/>
            <a:chExt cx="2267998" cy="1402561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2325448" y="2132250"/>
              <a:ext cx="2267998" cy="8991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Поиск файлов для заражения</a:t>
              </a:r>
              <a:endParaRPr lang="ru-RU" dirty="0"/>
            </a:p>
          </p:txBody>
        </p:sp>
        <p:cxnSp>
          <p:nvCxnSpPr>
            <p:cNvPr id="42" name="Прямая со стрелкой 41"/>
            <p:cNvCxnSpPr>
              <a:stCxn id="6" idx="2"/>
              <a:endCxn id="22" idx="0"/>
            </p:cNvCxnSpPr>
            <p:nvPr/>
          </p:nvCxnSpPr>
          <p:spPr>
            <a:xfrm>
              <a:off x="3459446" y="1628800"/>
              <a:ext cx="1" cy="50345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8" name="Группа 47"/>
          <p:cNvGrpSpPr/>
          <p:nvPr/>
        </p:nvGrpSpPr>
        <p:grpSpPr>
          <a:xfrm>
            <a:off x="3438001" y="3383212"/>
            <a:ext cx="2267998" cy="1262341"/>
            <a:chOff x="2325447" y="3031361"/>
            <a:chExt cx="2267998" cy="1262341"/>
          </a:xfrm>
        </p:grpSpPr>
        <p:sp>
          <p:nvSpPr>
            <p:cNvPr id="33" name="Прямоугольник 32">
              <a:hlinkClick r:id="rId2" action="ppaction://hlinksldjump"/>
            </p:cNvPr>
            <p:cNvSpPr/>
            <p:nvPr/>
          </p:nvSpPr>
          <p:spPr>
            <a:xfrm>
              <a:off x="2325447" y="3534811"/>
              <a:ext cx="2267998" cy="75889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Чтение</a:t>
              </a:r>
            </a:p>
            <a:p>
              <a:pPr algn="ctr"/>
              <a:r>
                <a:rPr lang="en-US" dirty="0" smtClean="0"/>
                <a:t>“#include”</a:t>
              </a:r>
              <a:endParaRPr lang="ru-RU" dirty="0"/>
            </a:p>
          </p:txBody>
        </p:sp>
        <p:cxnSp>
          <p:nvCxnSpPr>
            <p:cNvPr id="44" name="Прямая со стрелкой 43"/>
            <p:cNvCxnSpPr>
              <a:stCxn id="22" idx="2"/>
              <a:endCxn id="33" idx="0"/>
            </p:cNvCxnSpPr>
            <p:nvPr/>
          </p:nvCxnSpPr>
          <p:spPr>
            <a:xfrm flipH="1">
              <a:off x="3459446" y="3031361"/>
              <a:ext cx="1" cy="50345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Группа 46"/>
          <p:cNvGrpSpPr/>
          <p:nvPr/>
        </p:nvGrpSpPr>
        <p:grpSpPr>
          <a:xfrm>
            <a:off x="3438001" y="4645553"/>
            <a:ext cx="2267998" cy="1167900"/>
            <a:chOff x="2325447" y="4293702"/>
            <a:chExt cx="2267998" cy="1167900"/>
          </a:xfrm>
        </p:grpSpPr>
        <p:sp>
          <p:nvSpPr>
            <p:cNvPr id="15" name="Прямоугольник 14">
              <a:hlinkClick r:id="rId2" action="ppaction://hlinksldjump"/>
            </p:cNvPr>
            <p:cNvSpPr/>
            <p:nvPr/>
          </p:nvSpPr>
          <p:spPr>
            <a:xfrm>
              <a:off x="2325447" y="4797152"/>
              <a:ext cx="2267998" cy="66445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Заражение</a:t>
              </a:r>
              <a:endParaRPr lang="ru-RU" dirty="0"/>
            </a:p>
          </p:txBody>
        </p:sp>
        <p:cxnSp>
          <p:nvCxnSpPr>
            <p:cNvPr id="46" name="Прямая со стрелкой 45"/>
            <p:cNvCxnSpPr>
              <a:stCxn id="33" idx="2"/>
              <a:endCxn id="15" idx="0"/>
            </p:cNvCxnSpPr>
            <p:nvPr/>
          </p:nvCxnSpPr>
          <p:spPr>
            <a:xfrm>
              <a:off x="3459446" y="4293702"/>
              <a:ext cx="0" cy="50345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141858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Заголовок 22"/>
          <p:cNvSpPr>
            <a:spLocks noGrp="1"/>
          </p:cNvSpPr>
          <p:nvPr>
            <p:ph type="title"/>
          </p:nvPr>
        </p:nvSpPr>
        <p:spPr>
          <a:xfrm>
            <a:off x="0" y="152718"/>
            <a:ext cx="9036496" cy="3959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>Копирование вируса в буфер</a:t>
            </a:r>
            <a:endParaRPr lang="ru-RU" sz="2400" dirty="0"/>
          </a:p>
        </p:txBody>
      </p:sp>
      <p:sp>
        <p:nvSpPr>
          <p:cNvPr id="24" name="Объект 23"/>
          <p:cNvSpPr>
            <a:spLocks noGrp="1"/>
          </p:cNvSpPr>
          <p:nvPr>
            <p:ph idx="1"/>
          </p:nvPr>
        </p:nvSpPr>
        <p:spPr>
          <a:xfrm>
            <a:off x="3779912" y="551857"/>
            <a:ext cx="5184576" cy="6163385"/>
          </a:xfrm>
        </p:spPr>
        <p:txBody>
          <a:bodyPr>
            <a:noAutofit/>
          </a:bodyPr>
          <a:lstStyle/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main (</a:t>
            </a:r>
            <a:r>
              <a:rPr lang="en-US" sz="1100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i="1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**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//В </a:t>
            </a:r>
            <a:r>
              <a:rPr lang="en-US" sz="1100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1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[0] </a:t>
            </a:r>
            <a:r>
              <a:rPr lang="ru-RU" sz="11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храниться адрес запускаемой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программы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/*begin of virus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*/</a:t>
            </a: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//метка для последующего копирования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...</a:t>
            </a: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//объявление функций, инициализация переменных</a:t>
            </a:r>
            <a:endParaRPr lang="en-US" sz="11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100" i="1" dirty="0" err="1">
                <a:latin typeface="Courier New" pitchFamily="49" charset="0"/>
                <a:cs typeface="Courier New" pitchFamily="49" charset="0"/>
              </a:rPr>
              <a:t>pathvirus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i="1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]);</a:t>
            </a:r>
            <a:r>
              <a:rPr lang="ru-RU" sz="11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//Копирование адреса в глобальную строку </a:t>
            </a:r>
            <a:r>
              <a:rPr lang="en-US" sz="1100" i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pathvirus</a:t>
            </a:r>
            <a:endParaRPr lang="ru-RU" sz="1100" i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i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pathvirus</a:t>
            </a:r>
            <a:r>
              <a:rPr lang="en-US" sz="11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+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strlen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pathvirus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) – </a:t>
            </a:r>
            <a:r>
              <a:rPr lang="en-US" sz="1100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3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</a:t>
            </a:r>
            <a:r>
              <a:rPr lang="en-US" sz="11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cpp</a:t>
            </a:r>
            <a:r>
              <a:rPr lang="en-US" sz="11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\0”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изменение расширения с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“.exe”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на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“.</a:t>
            </a:r>
            <a:r>
              <a:rPr lang="en-US" sz="11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cpp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”</a:t>
            </a:r>
            <a:endParaRPr lang="ru-RU" sz="1100" i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FILE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FP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pathvirus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“r”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  <a:r>
              <a:rPr lang="ru-RU" sz="11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//Открытие вируса, если не удалось, то искать рекурсивным поиском </a:t>
            </a:r>
            <a:endParaRPr lang="en-US" sz="11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if (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FP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== NULL)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chdir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“c:\\”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ru-RU" sz="11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find_virus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())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FP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pathvirus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“r”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ru-RU" sz="11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return (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...</a:t>
            </a:r>
            <a:endParaRPr lang="ru-RU" sz="11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1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find_virus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1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//возвращает 1, если вирус найден, иначе, возвращает 0</a:t>
            </a:r>
            <a:endParaRPr lang="en-US" sz="11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1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ffblk</a:t>
            </a:r>
            <a:r>
              <a:rPr lang="en-US" sz="11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ffblk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done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findfirst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“*.”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ffblk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, FA_DIREC);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/*------------------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Проход по папкам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-------------------*/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while (!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done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if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ffblk.ff_name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!= (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“..”</a:t>
            </a: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||</a:t>
            </a: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“.”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))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/условная запись</a:t>
            </a:r>
            <a:endParaRPr lang="en-US" sz="11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{</a:t>
            </a:r>
            <a:endParaRPr lang="ru-RU" sz="11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chdir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ffblk.ff_name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if (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find_virus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())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рекурсия</a:t>
            </a:r>
            <a:endParaRPr lang="en-US" sz="11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return (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chdir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“..”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done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findnext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(&amp;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ffblk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391004" y="2180003"/>
            <a:ext cx="1152128" cy="669138"/>
            <a:chOff x="391004" y="2180003"/>
            <a:chExt cx="1152128" cy="669138"/>
          </a:xfrm>
        </p:grpSpPr>
        <p:sp>
          <p:nvSpPr>
            <p:cNvPr id="79" name="Прямоугольник 78"/>
            <p:cNvSpPr/>
            <p:nvPr/>
          </p:nvSpPr>
          <p:spPr>
            <a:xfrm>
              <a:off x="391004" y="2348880"/>
              <a:ext cx="1152128" cy="50026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/>
                <a:t>Выделение памяти</a:t>
              </a:r>
            </a:p>
          </p:txBody>
        </p:sp>
        <p:cxnSp>
          <p:nvCxnSpPr>
            <p:cNvPr id="82" name="Прямая со стрелкой 81"/>
            <p:cNvCxnSpPr>
              <a:stCxn id="78" idx="2"/>
              <a:endCxn id="79" idx="0"/>
            </p:cNvCxnSpPr>
            <p:nvPr/>
          </p:nvCxnSpPr>
          <p:spPr>
            <a:xfrm>
              <a:off x="967068" y="2180003"/>
              <a:ext cx="0" cy="16887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8" name="Группа 7"/>
          <p:cNvGrpSpPr/>
          <p:nvPr/>
        </p:nvGrpSpPr>
        <p:grpSpPr>
          <a:xfrm>
            <a:off x="391004" y="2849141"/>
            <a:ext cx="1152129" cy="762607"/>
            <a:chOff x="391004" y="2849141"/>
            <a:chExt cx="1152129" cy="762607"/>
          </a:xfrm>
        </p:grpSpPr>
        <p:sp>
          <p:nvSpPr>
            <p:cNvPr id="80" name="Прямоугольник 79"/>
            <p:cNvSpPr/>
            <p:nvPr/>
          </p:nvSpPr>
          <p:spPr>
            <a:xfrm>
              <a:off x="391004" y="3011231"/>
              <a:ext cx="1152129" cy="60051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/>
                <a:t>Запись вируса в память</a:t>
              </a:r>
            </a:p>
          </p:txBody>
        </p:sp>
        <p:cxnSp>
          <p:nvCxnSpPr>
            <p:cNvPr id="83" name="Прямая со стрелкой 82"/>
            <p:cNvCxnSpPr>
              <a:stCxn id="79" idx="2"/>
              <a:endCxn id="80" idx="0"/>
            </p:cNvCxnSpPr>
            <p:nvPr/>
          </p:nvCxnSpPr>
          <p:spPr>
            <a:xfrm>
              <a:off x="967068" y="2849141"/>
              <a:ext cx="1" cy="16209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100" name="Блок-схема: решение 99"/>
          <p:cNvSpPr/>
          <p:nvPr/>
        </p:nvSpPr>
        <p:spPr>
          <a:xfrm>
            <a:off x="126525" y="529012"/>
            <a:ext cx="1681088" cy="846023"/>
          </a:xfrm>
          <a:prstGeom prst="flowChartDecisi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bg1"/>
                </a:solidFill>
              </a:rPr>
              <a:t>Удалось открыть вирус?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391004" y="1335405"/>
            <a:ext cx="1752420" cy="983243"/>
            <a:chOff x="391004" y="1335405"/>
            <a:chExt cx="1752420" cy="983243"/>
          </a:xfrm>
        </p:grpSpPr>
        <p:sp>
          <p:nvSpPr>
            <p:cNvPr id="78" name="Прямоугольник 77"/>
            <p:cNvSpPr/>
            <p:nvPr/>
          </p:nvSpPr>
          <p:spPr>
            <a:xfrm>
              <a:off x="391004" y="1764064"/>
              <a:ext cx="1152128" cy="41593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/>
                <a:t>Счёт длинны кода</a:t>
              </a:r>
              <a:endParaRPr lang="ru-RU" sz="1200" dirty="0"/>
            </a:p>
          </p:txBody>
        </p:sp>
        <p:cxnSp>
          <p:nvCxnSpPr>
            <p:cNvPr id="81" name="Прямая со стрелкой 80"/>
            <p:cNvCxnSpPr>
              <a:stCxn id="100" idx="2"/>
              <a:endCxn id="78" idx="0"/>
            </p:cNvCxnSpPr>
            <p:nvPr/>
          </p:nvCxnSpPr>
          <p:spPr>
            <a:xfrm flipH="1">
              <a:off x="967068" y="1375035"/>
              <a:ext cx="1" cy="38902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102" name="TextBox 101"/>
            <p:cNvSpPr txBox="1"/>
            <p:nvPr/>
          </p:nvSpPr>
          <p:spPr>
            <a:xfrm>
              <a:off x="607029" y="1335405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/>
                <a:t>Да</a:t>
              </a:r>
            </a:p>
          </p:txBody>
        </p:sp>
        <p:cxnSp>
          <p:nvCxnSpPr>
            <p:cNvPr id="112" name="Соединительная линия уступом 111"/>
            <p:cNvCxnSpPr>
              <a:stCxn id="110" idx="1"/>
              <a:endCxn id="78" idx="3"/>
            </p:cNvCxnSpPr>
            <p:nvPr/>
          </p:nvCxnSpPr>
          <p:spPr>
            <a:xfrm rot="10800000">
              <a:off x="1543133" y="1972035"/>
              <a:ext cx="360039" cy="346613"/>
            </a:xfrm>
            <a:prstGeom prst="bentConnector3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Box 112"/>
            <p:cNvSpPr txBox="1"/>
            <p:nvPr/>
          </p:nvSpPr>
          <p:spPr>
            <a:xfrm>
              <a:off x="1662919" y="1983477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/>
                <a:t>Да</a:t>
              </a:r>
            </a:p>
          </p:txBody>
        </p:sp>
      </p:grpSp>
      <p:sp>
        <p:nvSpPr>
          <p:cNvPr id="3" name="Загнутый угол 2"/>
          <p:cNvSpPr/>
          <p:nvPr/>
        </p:nvSpPr>
        <p:spPr>
          <a:xfrm>
            <a:off x="112481" y="4149080"/>
            <a:ext cx="3581379" cy="2016224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indent="180975">
              <a:buFont typeface="Arial" pitchFamily="34" charset="0"/>
              <a:buChar char="•"/>
            </a:pPr>
            <a:r>
              <a:rPr lang="en-US" sz="11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b="1" i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ffblk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indent="180975"/>
            <a:r>
              <a:rPr lang="en-US" sz="1100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b="1" i="1" dirty="0" err="1" smtClean="0">
                <a:latin typeface="Courier New" pitchFamily="49" charset="0"/>
                <a:cs typeface="Courier New" pitchFamily="49" charset="0"/>
              </a:rPr>
              <a:t>ff_reserved</a:t>
            </a:r>
            <a:r>
              <a:rPr lang="en-US" sz="11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1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21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];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ru-RU" sz="11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для </a:t>
            </a:r>
            <a:r>
              <a:rPr lang="en-US" sz="11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DOS</a:t>
            </a:r>
          </a:p>
          <a:p>
            <a:pPr indent="180975"/>
            <a:r>
              <a:rPr lang="en-US" sz="1100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b="1" i="1" dirty="0" err="1" smtClean="0">
                <a:latin typeface="Courier New" pitchFamily="49" charset="0"/>
                <a:cs typeface="Courier New" pitchFamily="49" charset="0"/>
              </a:rPr>
              <a:t>ff_attrib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1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ru-RU" sz="11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атрибуты</a:t>
            </a:r>
            <a:endParaRPr lang="en-US" sz="11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indent="180975"/>
            <a:r>
              <a:rPr lang="en-US" sz="11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b="1" i="1" dirty="0" err="1" smtClean="0">
                <a:latin typeface="Courier New" pitchFamily="49" charset="0"/>
                <a:cs typeface="Courier New" pitchFamily="49" charset="0"/>
              </a:rPr>
              <a:t>ff_ftime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//время</a:t>
            </a:r>
            <a:endParaRPr lang="en-US" sz="11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indent="180975"/>
            <a:r>
              <a:rPr lang="en-US" sz="1100" b="1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b="1" i="1" dirty="0" err="1" smtClean="0">
                <a:latin typeface="Courier New" pitchFamily="49" charset="0"/>
                <a:cs typeface="Courier New" pitchFamily="49" charset="0"/>
              </a:rPr>
              <a:t>ff_fdate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//дата</a:t>
            </a:r>
            <a:endParaRPr lang="en-US" sz="11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indent="180975"/>
            <a:r>
              <a:rPr lang="en-US" sz="1100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b="1" i="1" dirty="0" err="1" smtClean="0">
                <a:latin typeface="Courier New" pitchFamily="49" charset="0"/>
                <a:cs typeface="Courier New" pitchFamily="49" charset="0"/>
              </a:rPr>
              <a:t>ff_fsize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//размер</a:t>
            </a:r>
            <a:endParaRPr lang="en-US" sz="11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indent="180975"/>
            <a:r>
              <a:rPr lang="en-US" sz="1100" b="1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b="1" i="1" dirty="0" err="1" smtClean="0">
                <a:latin typeface="Courier New" pitchFamily="49" charset="0"/>
                <a:cs typeface="Courier New" pitchFamily="49" charset="0"/>
              </a:rPr>
              <a:t>ff_name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13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];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//имя</a:t>
            </a:r>
            <a:endParaRPr lang="en-US" sz="11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indent="180975"/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};</a:t>
            </a:r>
            <a:endParaRPr lang="ru-RU" sz="1100" b="1" dirty="0">
              <a:latin typeface="Courier New" pitchFamily="49" charset="0"/>
              <a:cs typeface="Courier New" pitchFamily="49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sz="1100" b="1" dirty="0" err="1" smtClean="0">
                <a:latin typeface="Courier New" pitchFamily="49" charset="0"/>
                <a:cs typeface="Courier New" pitchFamily="49" charset="0"/>
              </a:rPr>
              <a:t>findnext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...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 возвращает </a:t>
            </a:r>
            <a:r>
              <a:rPr lang="ru-RU" sz="11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, если найден следующий файл, иначе возвращает </a:t>
            </a:r>
            <a:r>
              <a:rPr lang="ru-RU" sz="11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-1</a:t>
            </a:r>
            <a:endParaRPr lang="en-US" sz="11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3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1723152" y="706085"/>
            <a:ext cx="1476165" cy="862124"/>
            <a:chOff x="1723152" y="706085"/>
            <a:chExt cx="1476165" cy="862124"/>
          </a:xfrm>
        </p:grpSpPr>
        <p:sp>
          <p:nvSpPr>
            <p:cNvPr id="104" name="Прямоугольник 103"/>
            <p:cNvSpPr/>
            <p:nvPr/>
          </p:nvSpPr>
          <p:spPr>
            <a:xfrm>
              <a:off x="2047189" y="1114153"/>
              <a:ext cx="1152128" cy="454056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/>
                <a:t>Поиск файла</a:t>
              </a:r>
              <a:r>
                <a:rPr lang="en-US" sz="1200" dirty="0" smtClean="0"/>
                <a:t> *</a:t>
              </a:r>
              <a:r>
                <a:rPr lang="ru-RU" sz="1200" dirty="0" smtClean="0"/>
                <a:t>.</a:t>
              </a:r>
              <a:r>
                <a:rPr lang="en-US" sz="1200" dirty="0" err="1" smtClean="0"/>
                <a:t>cpp</a:t>
              </a:r>
              <a:endParaRPr lang="ru-RU" sz="1200" dirty="0"/>
            </a:p>
          </p:txBody>
        </p:sp>
        <p:cxnSp>
          <p:nvCxnSpPr>
            <p:cNvPr id="106" name="Соединительная линия уступом 105"/>
            <p:cNvCxnSpPr>
              <a:stCxn id="100" idx="3"/>
              <a:endCxn id="104" idx="0"/>
            </p:cNvCxnSpPr>
            <p:nvPr/>
          </p:nvCxnSpPr>
          <p:spPr>
            <a:xfrm>
              <a:off x="1807613" y="952024"/>
              <a:ext cx="815640" cy="162129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1723152" y="706085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 smtClean="0"/>
                <a:t>Нет</a:t>
              </a:r>
              <a:endParaRPr lang="ru-RU" dirty="0"/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1903171" y="1341181"/>
            <a:ext cx="1747838" cy="1398071"/>
            <a:chOff x="1903171" y="1341181"/>
            <a:chExt cx="1747838" cy="1398071"/>
          </a:xfrm>
        </p:grpSpPr>
        <p:sp>
          <p:nvSpPr>
            <p:cNvPr id="110" name="Блок-схема: решение 109"/>
            <p:cNvSpPr/>
            <p:nvPr/>
          </p:nvSpPr>
          <p:spPr>
            <a:xfrm>
              <a:off x="1903171" y="1898042"/>
              <a:ext cx="1440160" cy="841210"/>
            </a:xfrm>
            <a:prstGeom prst="flowChartDecisi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468000" rIns="0" bIns="0" rtlCol="0" anchor="b"/>
            <a:lstStyle/>
            <a:p>
              <a:pPr algn="ctr"/>
              <a:r>
                <a:rPr lang="ru-RU" sz="1200" dirty="0" smtClean="0"/>
                <a:t>Файл является вирусом?</a:t>
              </a:r>
              <a:endParaRPr lang="ru-RU" sz="1200" dirty="0">
                <a:solidFill>
                  <a:schemeClr val="dk1"/>
                </a:solidFill>
              </a:endParaRPr>
            </a:p>
          </p:txBody>
        </p:sp>
        <p:cxnSp>
          <p:nvCxnSpPr>
            <p:cNvPr id="115" name="Соединительная линия уступом 114"/>
            <p:cNvCxnSpPr>
              <a:stCxn id="110" idx="3"/>
              <a:endCxn id="104" idx="3"/>
            </p:cNvCxnSpPr>
            <p:nvPr/>
          </p:nvCxnSpPr>
          <p:spPr>
            <a:xfrm flipH="1" flipV="1">
              <a:off x="3199317" y="1341181"/>
              <a:ext cx="144014" cy="977466"/>
            </a:xfrm>
            <a:prstGeom prst="bentConnector3">
              <a:avLst>
                <a:gd name="adj1" fmla="val -158735"/>
              </a:avLst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Прямая со стрелкой 116"/>
            <p:cNvCxnSpPr>
              <a:stCxn id="104" idx="2"/>
              <a:endCxn id="110" idx="0"/>
            </p:cNvCxnSpPr>
            <p:nvPr/>
          </p:nvCxnSpPr>
          <p:spPr>
            <a:xfrm flipH="1">
              <a:off x="2623251" y="1568209"/>
              <a:ext cx="2" cy="32983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3170504" y="2014923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 smtClean="0"/>
                <a:t>Нет</a:t>
              </a:r>
              <a:endParaRPr lang="ru-RU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40931501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Заголовок 22"/>
          <p:cNvSpPr>
            <a:spLocks noGrp="1"/>
          </p:cNvSpPr>
          <p:nvPr>
            <p:ph type="title"/>
          </p:nvPr>
        </p:nvSpPr>
        <p:spPr>
          <a:xfrm>
            <a:off x="0" y="152718"/>
            <a:ext cx="9036496" cy="3959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>Копирование вируса в буфер</a:t>
            </a:r>
            <a:endParaRPr lang="ru-RU" sz="2400" dirty="0"/>
          </a:p>
        </p:txBody>
      </p:sp>
      <p:sp>
        <p:nvSpPr>
          <p:cNvPr id="24" name="Объект 23"/>
          <p:cNvSpPr>
            <a:spLocks noGrp="1"/>
          </p:cNvSpPr>
          <p:nvPr>
            <p:ph idx="1"/>
          </p:nvPr>
        </p:nvSpPr>
        <p:spPr>
          <a:xfrm>
            <a:off x="3779912" y="649990"/>
            <a:ext cx="5184576" cy="616338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/*-------------------поиск вируса-------------------*/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done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100" dirty="0" err="1">
                <a:latin typeface="Courier New" pitchFamily="49" charset="0"/>
                <a:cs typeface="Courier New" pitchFamily="49" charset="0"/>
              </a:rPr>
              <a:t>findfirst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*.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cpp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", &amp;</a:t>
            </a:r>
            <a:r>
              <a:rPr lang="en-US" sz="1100" i="1" dirty="0" err="1">
                <a:latin typeface="Courier New" pitchFamily="49" charset="0"/>
                <a:cs typeface="Courier New" pitchFamily="49" charset="0"/>
              </a:rPr>
              <a:t>ffblk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while 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(!</a:t>
            </a:r>
            <a:r>
              <a:rPr lang="en-US" sz="1100" i="1" dirty="0">
                <a:latin typeface="Courier New" pitchFamily="49" charset="0"/>
                <a:cs typeface="Courier New" pitchFamily="49" charset="0"/>
              </a:rPr>
              <a:t>done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sz="1100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if</a:t>
            </a: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ffblk.ff_name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!= (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“..”</a:t>
            </a:r>
            <a:r>
              <a:rPr lang="ru-RU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||</a:t>
            </a:r>
            <a:r>
              <a:rPr lang="ru-RU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“.”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1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/</a:t>
            </a:r>
            <a:r>
              <a:rPr lang="ru-RU" sz="11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/условная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запись</a:t>
            </a:r>
            <a:endParaRPr lang="en-US" sz="1100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100" dirty="0" err="1">
                <a:latin typeface="Courier New" pitchFamily="49" charset="0"/>
                <a:cs typeface="Courier New" pitchFamily="49" charset="0"/>
              </a:rPr>
              <a:t>scanfile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100" i="1" dirty="0" err="1">
                <a:latin typeface="Courier New" pitchFamily="49" charset="0"/>
                <a:cs typeface="Courier New" pitchFamily="49" charset="0"/>
              </a:rPr>
              <a:t>ffblk.ff_name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sz="11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100" i="1" dirty="0" err="1">
                <a:latin typeface="Courier New" pitchFamily="49" charset="0"/>
                <a:cs typeface="Courier New" pitchFamily="49" charset="0"/>
              </a:rPr>
              <a:t>pathvirus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i="1" dirty="0" err="1">
                <a:latin typeface="Courier New" pitchFamily="49" charset="0"/>
                <a:cs typeface="Courier New" pitchFamily="49" charset="0"/>
              </a:rPr>
              <a:t>ffblk.ff_name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//копирование имени файла в глобальную переменную</a:t>
            </a:r>
            <a:endParaRPr lang="en-US" sz="1100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return 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1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1100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done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100" dirty="0" err="1">
                <a:latin typeface="Courier New" pitchFamily="49" charset="0"/>
                <a:cs typeface="Courier New" pitchFamily="49" charset="0"/>
              </a:rPr>
              <a:t>findnext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(&amp;</a:t>
            </a:r>
            <a:r>
              <a:rPr lang="en-US" sz="1100" i="1" dirty="0" err="1">
                <a:latin typeface="Courier New" pitchFamily="49" charset="0"/>
                <a:cs typeface="Courier New" pitchFamily="49" charset="0"/>
              </a:rPr>
              <a:t>ffblk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}</a:t>
            </a:r>
            <a:endParaRPr lang="en-US" sz="1100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1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//если вирус не найден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}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конец</a:t>
            </a:r>
            <a:r>
              <a:rPr lang="en-US" sz="11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find_virus</a:t>
            </a:r>
            <a:endParaRPr lang="en-US" sz="11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/*-----------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проверка, является ли файл вирусом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---------*/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scanfile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1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13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])</a:t>
            </a:r>
            <a:r>
              <a:rPr lang="en-US" sz="11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возвращает </a:t>
            </a:r>
            <a:r>
              <a:rPr lang="ru-RU" sz="11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1,</a:t>
            </a:r>
            <a:r>
              <a:rPr lang="en-US" sz="11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если в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файле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найдена метка</a:t>
            </a:r>
            <a:r>
              <a:rPr lang="en-US" sz="11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(“/*begin of virus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*/”),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иначе возвращает 0</a:t>
            </a:r>
            <a:endParaRPr lang="ru-RU" sz="1100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оптимальная длинна строки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1100" dirty="0">
                <a:latin typeface="Courier New" pitchFamily="49" charset="0"/>
                <a:cs typeface="Courier New" pitchFamily="49" charset="0"/>
              </a:rPr>
              <a:t>;</a:t>
            </a:r>
            <a:endParaRPr lang="en-US" sz="11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FILE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FP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“r”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while (!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feof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FP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))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Пока не конец файла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fgets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ru-RU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00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FP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if (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strcmp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(“\/\*begin of virus\*\/”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 == 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return (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1100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return (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1100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}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конец </a:t>
            </a:r>
            <a:r>
              <a:rPr lang="en-US" sz="11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scanfile</a:t>
            </a:r>
            <a:endParaRPr lang="en-US" sz="11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1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Загнутый угол 2"/>
          <p:cNvSpPr/>
          <p:nvPr/>
        </p:nvSpPr>
        <p:spPr>
          <a:xfrm>
            <a:off x="112481" y="4365104"/>
            <a:ext cx="3581379" cy="1656184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1450" indent="-171450">
              <a:buFont typeface="Arial" pitchFamily="34" charset="0"/>
              <a:buChar char="•"/>
            </a:pPr>
            <a:r>
              <a:rPr lang="ru-RU" sz="1100" b="1" dirty="0">
                <a:latin typeface="Courier New" pitchFamily="49" charset="0"/>
                <a:cs typeface="Courier New" pitchFamily="49" charset="0"/>
              </a:rPr>
              <a:t>После открытия файла (</a:t>
            </a:r>
            <a:r>
              <a:rPr lang="en-US" sz="1100" b="1" dirty="0" err="1"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1100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ru-RU" sz="1100" b="1" dirty="0">
                <a:latin typeface="Courier New" pitchFamily="49" charset="0"/>
                <a:cs typeface="Courier New" pitchFamily="49" charset="0"/>
              </a:rPr>
              <a:t>адрес, режим</a:t>
            </a:r>
            <a:r>
              <a:rPr lang="en-US" sz="11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11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1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b="1" dirty="0">
                <a:latin typeface="Courier New" pitchFamily="49" charset="0"/>
                <a:cs typeface="Courier New" pitchFamily="49" charset="0"/>
              </a:rPr>
              <a:t>необходимо его закрыть (</a:t>
            </a:r>
            <a:r>
              <a:rPr lang="en-US" sz="1100" b="1" dirty="0" err="1">
                <a:latin typeface="Courier New" pitchFamily="49" charset="0"/>
                <a:cs typeface="Courier New" pitchFamily="49" charset="0"/>
              </a:rPr>
              <a:t>fclose</a:t>
            </a:r>
            <a:r>
              <a:rPr lang="en-US" sz="1100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ru-RU" sz="1100" b="1" dirty="0">
                <a:latin typeface="Courier New" pitchFamily="49" charset="0"/>
                <a:cs typeface="Courier New" pitchFamily="49" charset="0"/>
              </a:rPr>
              <a:t>адрес</a:t>
            </a:r>
            <a:r>
              <a:rPr lang="en-US" sz="11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ru-RU" sz="1100" b="1" dirty="0">
              <a:latin typeface="Courier New" pitchFamily="49" charset="0"/>
              <a:cs typeface="Courier New" pitchFamily="49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sz="1100" b="1" dirty="0" err="1">
                <a:latin typeface="Courier New" pitchFamily="49" charset="0"/>
                <a:cs typeface="Courier New" pitchFamily="49" charset="0"/>
              </a:rPr>
              <a:t>strcmp</a:t>
            </a:r>
            <a:r>
              <a:rPr lang="en-US" sz="11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ru-RU" sz="1100" b="1" i="1" dirty="0">
                <a:latin typeface="Courier New" pitchFamily="49" charset="0"/>
                <a:cs typeface="Courier New" pitchFamily="49" charset="0"/>
              </a:rPr>
              <a:t>строка</a:t>
            </a:r>
            <a:r>
              <a:rPr lang="en-US" sz="1100" b="1" i="1" dirty="0">
                <a:latin typeface="Courier New" pitchFamily="49" charset="0"/>
                <a:cs typeface="Courier New" pitchFamily="49" charset="0"/>
              </a:rPr>
              <a:t>0, </a:t>
            </a:r>
            <a:r>
              <a:rPr lang="ru-RU" sz="1100" b="1" i="1" dirty="0">
                <a:latin typeface="Courier New" pitchFamily="49" charset="0"/>
                <a:cs typeface="Courier New" pitchFamily="49" charset="0"/>
              </a:rPr>
              <a:t>строка</a:t>
            </a:r>
            <a:r>
              <a:rPr lang="en-US" sz="1100" b="1" i="1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ru-RU" sz="11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1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b="1" dirty="0">
                <a:latin typeface="Courier New" pitchFamily="49" charset="0"/>
                <a:cs typeface="Courier New" pitchFamily="49" charset="0"/>
              </a:rPr>
              <a:t>возвращает 0, если строки 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совпадают</a:t>
            </a:r>
            <a:endParaRPr lang="en-US" sz="1100" b="1" dirty="0" smtClean="0">
              <a:latin typeface="Courier New" pitchFamily="49" charset="0"/>
              <a:cs typeface="Courier New" pitchFamily="49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sz="1100" b="1" dirty="0" err="1" smtClean="0">
                <a:latin typeface="Courier New" pitchFamily="49" charset="0"/>
                <a:cs typeface="Courier New" pitchFamily="49" charset="0"/>
              </a:rPr>
              <a:t>fgets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ru-RU" sz="1100" b="1" i="1" dirty="0" smtClean="0">
                <a:latin typeface="Courier New" pitchFamily="49" charset="0"/>
                <a:cs typeface="Courier New" pitchFamily="49" charset="0"/>
              </a:rPr>
              <a:t>строка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, количество символов, </a:t>
            </a:r>
            <a:r>
              <a:rPr lang="ru-RU" sz="1100" b="1" i="1" dirty="0" smtClean="0">
                <a:latin typeface="Courier New" pitchFamily="49" charset="0"/>
                <a:cs typeface="Courier New" pitchFamily="49" charset="0"/>
              </a:rPr>
              <a:t>указатель на файл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) производит чтение из файла в строку</a:t>
            </a:r>
            <a:endParaRPr lang="en-US" sz="11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4</a:t>
            </a:fld>
            <a:endParaRPr lang="ru-RU"/>
          </a:p>
        </p:txBody>
      </p:sp>
      <p:grpSp>
        <p:nvGrpSpPr>
          <p:cNvPr id="22" name="Группа 21"/>
          <p:cNvGrpSpPr/>
          <p:nvPr/>
        </p:nvGrpSpPr>
        <p:grpSpPr>
          <a:xfrm>
            <a:off x="391004" y="2180003"/>
            <a:ext cx="1152128" cy="669138"/>
            <a:chOff x="391004" y="2180003"/>
            <a:chExt cx="1152128" cy="669138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391004" y="2348880"/>
              <a:ext cx="1152128" cy="50026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/>
                <a:t>Выделение памяти</a:t>
              </a:r>
            </a:p>
          </p:txBody>
        </p:sp>
        <p:cxnSp>
          <p:nvCxnSpPr>
            <p:cNvPr id="26" name="Прямая со стрелкой 25"/>
            <p:cNvCxnSpPr>
              <a:stCxn id="32" idx="2"/>
              <a:endCxn id="25" idx="0"/>
            </p:cNvCxnSpPr>
            <p:nvPr/>
          </p:nvCxnSpPr>
          <p:spPr>
            <a:xfrm>
              <a:off x="967068" y="2180003"/>
              <a:ext cx="0" cy="16887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7" name="Группа 26"/>
          <p:cNvGrpSpPr/>
          <p:nvPr/>
        </p:nvGrpSpPr>
        <p:grpSpPr>
          <a:xfrm>
            <a:off x="391004" y="2849141"/>
            <a:ext cx="1152129" cy="762607"/>
            <a:chOff x="391004" y="2849141"/>
            <a:chExt cx="1152129" cy="762607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391004" y="3011231"/>
              <a:ext cx="1152129" cy="60051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/>
                <a:t>Запись вируса в память</a:t>
              </a:r>
            </a:p>
          </p:txBody>
        </p:sp>
        <p:cxnSp>
          <p:nvCxnSpPr>
            <p:cNvPr id="29" name="Прямая со стрелкой 28"/>
            <p:cNvCxnSpPr>
              <a:stCxn id="25" idx="2"/>
              <a:endCxn id="28" idx="0"/>
            </p:cNvCxnSpPr>
            <p:nvPr/>
          </p:nvCxnSpPr>
          <p:spPr>
            <a:xfrm>
              <a:off x="967068" y="2849141"/>
              <a:ext cx="1" cy="16209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30" name="Блок-схема: решение 29"/>
          <p:cNvSpPr/>
          <p:nvPr/>
        </p:nvSpPr>
        <p:spPr>
          <a:xfrm>
            <a:off x="126525" y="529012"/>
            <a:ext cx="1681088" cy="846023"/>
          </a:xfrm>
          <a:prstGeom prst="flowChartDecis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Удалось открыть вирус?</a:t>
            </a:r>
          </a:p>
        </p:txBody>
      </p:sp>
      <p:grpSp>
        <p:nvGrpSpPr>
          <p:cNvPr id="31" name="Группа 30"/>
          <p:cNvGrpSpPr/>
          <p:nvPr/>
        </p:nvGrpSpPr>
        <p:grpSpPr>
          <a:xfrm>
            <a:off x="391004" y="1335405"/>
            <a:ext cx="1752420" cy="983243"/>
            <a:chOff x="391004" y="1335405"/>
            <a:chExt cx="1752420" cy="983243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391004" y="1764064"/>
              <a:ext cx="1152128" cy="41593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/>
                <a:t>Счёт длинны кода</a:t>
              </a:r>
              <a:endParaRPr lang="ru-RU" sz="1200" dirty="0"/>
            </a:p>
          </p:txBody>
        </p:sp>
        <p:cxnSp>
          <p:nvCxnSpPr>
            <p:cNvPr id="33" name="Прямая со стрелкой 32"/>
            <p:cNvCxnSpPr>
              <a:stCxn id="30" idx="2"/>
              <a:endCxn id="32" idx="0"/>
            </p:cNvCxnSpPr>
            <p:nvPr/>
          </p:nvCxnSpPr>
          <p:spPr>
            <a:xfrm flipH="1">
              <a:off x="967068" y="1375035"/>
              <a:ext cx="1" cy="38902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607029" y="1335405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/>
                <a:t>Да</a:t>
              </a:r>
            </a:p>
          </p:txBody>
        </p:sp>
        <p:cxnSp>
          <p:nvCxnSpPr>
            <p:cNvPr id="35" name="Соединительная линия уступом 34"/>
            <p:cNvCxnSpPr>
              <a:stCxn id="42" idx="1"/>
              <a:endCxn id="32" idx="3"/>
            </p:cNvCxnSpPr>
            <p:nvPr/>
          </p:nvCxnSpPr>
          <p:spPr>
            <a:xfrm rot="10800000">
              <a:off x="1543133" y="1972035"/>
              <a:ext cx="360039" cy="346613"/>
            </a:xfrm>
            <a:prstGeom prst="bentConnector3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62919" y="1983477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/>
                <a:t>Да</a:t>
              </a:r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1723152" y="706085"/>
            <a:ext cx="1476165" cy="862124"/>
            <a:chOff x="1723152" y="706085"/>
            <a:chExt cx="1476165" cy="862124"/>
          </a:xfrm>
        </p:grpSpPr>
        <p:sp>
          <p:nvSpPr>
            <p:cNvPr id="38" name="Прямоугольник 37"/>
            <p:cNvSpPr/>
            <p:nvPr/>
          </p:nvSpPr>
          <p:spPr>
            <a:xfrm>
              <a:off x="2047189" y="1114153"/>
              <a:ext cx="1152128" cy="454056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/>
                <a:t>Поиск файла</a:t>
              </a:r>
              <a:r>
                <a:rPr lang="en-US" sz="1200" dirty="0" smtClean="0"/>
                <a:t> *</a:t>
              </a:r>
              <a:r>
                <a:rPr lang="ru-RU" sz="1200" dirty="0" smtClean="0"/>
                <a:t>.</a:t>
              </a:r>
              <a:r>
                <a:rPr lang="en-US" sz="1200" dirty="0" err="1" smtClean="0"/>
                <a:t>cpp</a:t>
              </a:r>
              <a:endParaRPr lang="ru-RU" sz="1200" dirty="0"/>
            </a:p>
          </p:txBody>
        </p:sp>
        <p:cxnSp>
          <p:nvCxnSpPr>
            <p:cNvPr id="39" name="Соединительная линия уступом 38"/>
            <p:cNvCxnSpPr>
              <a:stCxn id="30" idx="3"/>
              <a:endCxn id="38" idx="0"/>
            </p:cNvCxnSpPr>
            <p:nvPr/>
          </p:nvCxnSpPr>
          <p:spPr>
            <a:xfrm>
              <a:off x="1807613" y="952024"/>
              <a:ext cx="815640" cy="162129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1723152" y="706085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 smtClean="0"/>
                <a:t>Нет</a:t>
              </a:r>
              <a:endParaRPr lang="ru-RU" dirty="0"/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1903171" y="1341181"/>
            <a:ext cx="1747838" cy="1398071"/>
            <a:chOff x="1903171" y="1341181"/>
            <a:chExt cx="1747838" cy="1398071"/>
          </a:xfrm>
        </p:grpSpPr>
        <p:sp>
          <p:nvSpPr>
            <p:cNvPr id="42" name="Блок-схема: решение 41"/>
            <p:cNvSpPr/>
            <p:nvPr/>
          </p:nvSpPr>
          <p:spPr>
            <a:xfrm>
              <a:off x="1903171" y="1898042"/>
              <a:ext cx="1440160" cy="841210"/>
            </a:xfrm>
            <a:prstGeom prst="flowChartDecisio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0" tIns="468000" rIns="0" bIns="0" rtlCol="0" anchor="b"/>
            <a:lstStyle/>
            <a:p>
              <a:pPr algn="ctr"/>
              <a:r>
                <a:rPr lang="ru-RU" sz="1200" dirty="0" smtClean="0"/>
                <a:t>Файл является вирусом?</a:t>
              </a:r>
              <a:endParaRPr lang="ru-RU" sz="1200" dirty="0">
                <a:solidFill>
                  <a:schemeClr val="dk1"/>
                </a:solidFill>
              </a:endParaRPr>
            </a:p>
          </p:txBody>
        </p:sp>
        <p:cxnSp>
          <p:nvCxnSpPr>
            <p:cNvPr id="43" name="Соединительная линия уступом 42"/>
            <p:cNvCxnSpPr>
              <a:stCxn id="42" idx="3"/>
              <a:endCxn id="38" idx="3"/>
            </p:cNvCxnSpPr>
            <p:nvPr/>
          </p:nvCxnSpPr>
          <p:spPr>
            <a:xfrm flipH="1" flipV="1">
              <a:off x="3199317" y="1341181"/>
              <a:ext cx="144014" cy="977466"/>
            </a:xfrm>
            <a:prstGeom prst="bentConnector3">
              <a:avLst>
                <a:gd name="adj1" fmla="val -158735"/>
              </a:avLst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 стрелкой 43"/>
            <p:cNvCxnSpPr>
              <a:stCxn id="38" idx="2"/>
              <a:endCxn id="42" idx="0"/>
            </p:cNvCxnSpPr>
            <p:nvPr/>
          </p:nvCxnSpPr>
          <p:spPr>
            <a:xfrm flipH="1">
              <a:off x="2623251" y="1568209"/>
              <a:ext cx="2" cy="32983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3170504" y="2014923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 smtClean="0"/>
                <a:t>Нет</a:t>
              </a:r>
              <a:endParaRPr lang="ru-RU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79293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Заголовок 22"/>
          <p:cNvSpPr>
            <a:spLocks noGrp="1"/>
          </p:cNvSpPr>
          <p:nvPr>
            <p:ph type="title"/>
          </p:nvPr>
        </p:nvSpPr>
        <p:spPr>
          <a:xfrm>
            <a:off x="0" y="152718"/>
            <a:ext cx="9036496" cy="3959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>Поиск файлов для заражения</a:t>
            </a:r>
            <a:endParaRPr lang="ru-RU" sz="2400" dirty="0"/>
          </a:p>
        </p:txBody>
      </p:sp>
      <p:sp>
        <p:nvSpPr>
          <p:cNvPr id="24" name="Объект 23"/>
          <p:cNvSpPr>
            <a:spLocks noGrp="1"/>
          </p:cNvSpPr>
          <p:nvPr>
            <p:ph idx="1"/>
          </p:nvPr>
        </p:nvSpPr>
        <p:spPr>
          <a:xfrm>
            <a:off x="3419872" y="649990"/>
            <a:ext cx="5544616" cy="580334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find_file_c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5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i="1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500" i="1" dirty="0" err="1" smtClean="0"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...</a:t>
            </a:r>
            <a:r>
              <a:rPr lang="ru-RU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5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//инициализация переменных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i="1" dirty="0" smtClean="0">
                <a:latin typeface="Courier New" pitchFamily="49" charset="0"/>
                <a:cs typeface="Courier New" pitchFamily="49" charset="0"/>
              </a:rPr>
              <a:t>done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findfirst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5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“*.”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sz="1500" i="1" dirty="0" err="1" smtClean="0">
                <a:latin typeface="Courier New" pitchFamily="49" charset="0"/>
                <a:cs typeface="Courier New" pitchFamily="49" charset="0"/>
              </a:rPr>
              <a:t>ffblk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, FA_DIREC);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while (!</a:t>
            </a:r>
            <a:r>
              <a:rPr lang="en-US" sz="1500" i="1" dirty="0" smtClean="0">
                <a:latin typeface="Courier New" pitchFamily="49" charset="0"/>
                <a:cs typeface="Courier New" pitchFamily="49" charset="0"/>
              </a:rPr>
              <a:t>done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if (</a:t>
            </a:r>
            <a:r>
              <a:rPr lang="en-US" sz="1500" i="1" dirty="0" err="1" smtClean="0">
                <a:latin typeface="Courier New" pitchFamily="49" charset="0"/>
                <a:cs typeface="Courier New" pitchFamily="49" charset="0"/>
              </a:rPr>
              <a:t>ffblk.ff_name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!= (</a:t>
            </a:r>
            <a:r>
              <a:rPr 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“..”</a:t>
            </a:r>
            <a:r>
              <a:rPr lang="ru-RU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||</a:t>
            </a:r>
            <a:r>
              <a:rPr lang="ru-RU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“.”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chdir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500" i="1" dirty="0" err="1" smtClean="0">
                <a:latin typeface="Courier New" pitchFamily="49" charset="0"/>
                <a:cs typeface="Courier New" pitchFamily="49" charset="0"/>
              </a:rPr>
              <a:t>ffblk.ff_name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find_file_c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500" i="1" dirty="0" err="1" smtClean="0"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chdir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5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“..”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1500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i="1" dirty="0" smtClean="0">
                <a:latin typeface="Courier New" pitchFamily="49" charset="0"/>
                <a:cs typeface="Courier New" pitchFamily="49" charset="0"/>
              </a:rPr>
              <a:t> done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findnext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(&amp;</a:t>
            </a:r>
            <a:r>
              <a:rPr lang="en-US" sz="1500" i="1" dirty="0" err="1" smtClean="0">
                <a:latin typeface="Courier New" pitchFamily="49" charset="0"/>
                <a:cs typeface="Courier New" pitchFamily="49" charset="0"/>
              </a:rPr>
              <a:t>ffblk.ff_name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1500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i="1" dirty="0" smtClean="0">
                <a:latin typeface="Courier New" pitchFamily="49" charset="0"/>
                <a:cs typeface="Courier New" pitchFamily="49" charset="0"/>
              </a:rPr>
              <a:t>done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findfirst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5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“*.c”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sz="1500" i="1" dirty="0" err="1" smtClean="0">
                <a:latin typeface="Courier New" pitchFamily="49" charset="0"/>
                <a:cs typeface="Courier New" pitchFamily="49" charset="0"/>
              </a:rPr>
              <a:t>ffblk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5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while (!</a:t>
            </a:r>
            <a:r>
              <a:rPr lang="en-US" sz="1500" i="1" dirty="0" smtClean="0">
                <a:latin typeface="Courier New" pitchFamily="49" charset="0"/>
                <a:cs typeface="Courier New" pitchFamily="49" charset="0"/>
              </a:rPr>
              <a:t>done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if (</a:t>
            </a:r>
            <a:r>
              <a:rPr lang="ru-RU" sz="1500" dirty="0" smtClean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scanfile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500" i="1" dirty="0" err="1" smtClean="0">
                <a:latin typeface="Courier New" pitchFamily="49" charset="0"/>
                <a:cs typeface="Courier New" pitchFamily="49" charset="0"/>
              </a:rPr>
              <a:t>ffblk.ff_name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infection (</a:t>
            </a:r>
            <a:r>
              <a:rPr lang="en-US" sz="1500" i="1" dirty="0" err="1" smtClean="0">
                <a:latin typeface="Courier New" pitchFamily="49" charset="0"/>
                <a:cs typeface="Courier New" pitchFamily="49" charset="0"/>
              </a:rPr>
              <a:t>ffblk.ff_name</a:t>
            </a:r>
            <a:r>
              <a:rPr lang="en-US" sz="1500" i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500" i="1" dirty="0" err="1" smtClean="0"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15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ru-RU" sz="15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заражение</a:t>
            </a:r>
            <a:endParaRPr lang="en-US" sz="15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i="1" dirty="0" smtClean="0">
                <a:latin typeface="Courier New" pitchFamily="49" charset="0"/>
                <a:cs typeface="Courier New" pitchFamily="49" charset="0"/>
              </a:rPr>
              <a:t>done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findnext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(&amp;</a:t>
            </a:r>
            <a:r>
              <a:rPr lang="en-US" sz="1500" i="1" dirty="0" err="1" smtClean="0">
                <a:latin typeface="Courier New" pitchFamily="49" charset="0"/>
                <a:cs typeface="Courier New" pitchFamily="49" charset="0"/>
              </a:rPr>
              <a:t>ffblk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}</a:t>
            </a:r>
            <a:endParaRPr lang="ru-RU" sz="15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5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return (</a:t>
            </a:r>
            <a:r>
              <a:rPr lang="en-US" sz="15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1500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ru-RU" sz="15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795895" y="901486"/>
            <a:ext cx="1152128" cy="41593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Поиск файла</a:t>
            </a:r>
          </a:p>
          <a:p>
            <a:pPr algn="ctr"/>
            <a:r>
              <a:rPr lang="ru-RU" sz="1200" dirty="0" smtClean="0"/>
              <a:t>*</a:t>
            </a:r>
            <a:r>
              <a:rPr lang="en-US" sz="1200" dirty="0" smtClean="0"/>
              <a:t>.c</a:t>
            </a:r>
            <a:endParaRPr lang="ru-RU" sz="1200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249534" y="901487"/>
            <a:ext cx="1122424" cy="2122333"/>
            <a:chOff x="249534" y="901487"/>
            <a:chExt cx="1122424" cy="2122333"/>
          </a:xfrm>
        </p:grpSpPr>
        <p:sp>
          <p:nvSpPr>
            <p:cNvPr id="25" name="TextBox 24"/>
            <p:cNvSpPr txBox="1"/>
            <p:nvPr/>
          </p:nvSpPr>
          <p:spPr>
            <a:xfrm>
              <a:off x="249534" y="2689105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/>
                <a:t>Да</a:t>
              </a:r>
            </a:p>
          </p:txBody>
        </p:sp>
        <p:cxnSp>
          <p:nvCxnSpPr>
            <p:cNvPr id="29" name="Соединительная линия уступом 28"/>
            <p:cNvCxnSpPr>
              <a:stCxn id="27" idx="1"/>
              <a:endCxn id="28" idx="0"/>
            </p:cNvCxnSpPr>
            <p:nvPr/>
          </p:nvCxnSpPr>
          <p:spPr>
            <a:xfrm rot="10800000" flipH="1">
              <a:off x="531415" y="901487"/>
              <a:ext cx="840543" cy="2122333"/>
            </a:xfrm>
            <a:prstGeom prst="bentConnector4">
              <a:avLst>
                <a:gd name="adj1" fmla="val -27197"/>
                <a:gd name="adj2" fmla="val 110771"/>
              </a:avLst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Группа 6"/>
          <p:cNvGrpSpPr/>
          <p:nvPr/>
        </p:nvGrpSpPr>
        <p:grpSpPr>
          <a:xfrm>
            <a:off x="764294" y="901486"/>
            <a:ext cx="1688462" cy="3391610"/>
            <a:chOff x="764294" y="901486"/>
            <a:chExt cx="1688462" cy="3391610"/>
          </a:xfrm>
        </p:grpSpPr>
        <p:sp>
          <p:nvSpPr>
            <p:cNvPr id="26" name="TextBox 25"/>
            <p:cNvSpPr txBox="1"/>
            <p:nvPr/>
          </p:nvSpPr>
          <p:spPr>
            <a:xfrm>
              <a:off x="1972251" y="2689107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 smtClean="0"/>
                <a:t>Нет</a:t>
              </a:r>
              <a:endParaRPr lang="ru-RU" dirty="0"/>
            </a:p>
          </p:txBody>
        </p:sp>
        <p:cxnSp>
          <p:nvCxnSpPr>
            <p:cNvPr id="30" name="Соединительная линия уступом 29"/>
            <p:cNvCxnSpPr>
              <a:stCxn id="27" idx="3"/>
              <a:endCxn id="31" idx="0"/>
            </p:cNvCxnSpPr>
            <p:nvPr/>
          </p:nvCxnSpPr>
          <p:spPr>
            <a:xfrm flipH="1">
              <a:off x="1340358" y="3023819"/>
              <a:ext cx="872146" cy="853338"/>
            </a:xfrm>
            <a:prstGeom prst="bentConnector4">
              <a:avLst>
                <a:gd name="adj1" fmla="val -26211"/>
                <a:gd name="adj2" fmla="val 74786"/>
              </a:avLst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Прямоугольник 30"/>
            <p:cNvSpPr/>
            <p:nvPr/>
          </p:nvSpPr>
          <p:spPr>
            <a:xfrm>
              <a:off x="764294" y="3877157"/>
              <a:ext cx="1152128" cy="41593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ts val="2000"/>
                </a:lnSpc>
              </a:pPr>
              <a:r>
                <a:rPr lang="en-US" sz="7200" dirty="0" smtClean="0"/>
                <a:t>...</a:t>
              </a:r>
              <a:endParaRPr lang="ru-RU" sz="7200" dirty="0"/>
            </a:p>
          </p:txBody>
        </p:sp>
        <p:cxnSp>
          <p:nvCxnSpPr>
            <p:cNvPr id="35" name="Соединительная линия уступом 34"/>
            <p:cNvCxnSpPr>
              <a:stCxn id="31" idx="2"/>
              <a:endCxn id="28" idx="0"/>
            </p:cNvCxnSpPr>
            <p:nvPr/>
          </p:nvCxnSpPr>
          <p:spPr>
            <a:xfrm rot="5400000" flipH="1" flipV="1">
              <a:off x="-339647" y="2581490"/>
              <a:ext cx="3391610" cy="31601"/>
            </a:xfrm>
            <a:prstGeom prst="bentConnector5">
              <a:avLst>
                <a:gd name="adj1" fmla="val -3370"/>
                <a:gd name="adj2" fmla="val -3623104"/>
                <a:gd name="adj3" fmla="val 110110"/>
              </a:avLst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Группа 1"/>
          <p:cNvGrpSpPr/>
          <p:nvPr/>
        </p:nvGrpSpPr>
        <p:grpSpPr>
          <a:xfrm>
            <a:off x="531414" y="1317425"/>
            <a:ext cx="1681088" cy="1053685"/>
            <a:chOff x="531414" y="1317425"/>
            <a:chExt cx="1681088" cy="1053685"/>
          </a:xfrm>
        </p:grpSpPr>
        <p:sp>
          <p:nvSpPr>
            <p:cNvPr id="32" name="Блок-схема: решение 31"/>
            <p:cNvSpPr/>
            <p:nvPr/>
          </p:nvSpPr>
          <p:spPr>
            <a:xfrm>
              <a:off x="531414" y="1525087"/>
              <a:ext cx="1681088" cy="846023"/>
            </a:xfrm>
            <a:prstGeom prst="flowChartDecisio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ru-RU" sz="1200" dirty="0" smtClean="0">
                  <a:solidFill>
                    <a:schemeClr val="bg1"/>
                  </a:solidFill>
                </a:rPr>
                <a:t>Найден?</a:t>
              </a:r>
              <a:endParaRPr lang="ru-RU" sz="1200" dirty="0">
                <a:solidFill>
                  <a:schemeClr val="bg1"/>
                </a:solidFill>
              </a:endParaRPr>
            </a:p>
          </p:txBody>
        </p:sp>
        <p:cxnSp>
          <p:nvCxnSpPr>
            <p:cNvPr id="36" name="Прямая со стрелкой 35"/>
            <p:cNvCxnSpPr>
              <a:stCxn id="28" idx="2"/>
              <a:endCxn id="32" idx="0"/>
            </p:cNvCxnSpPr>
            <p:nvPr/>
          </p:nvCxnSpPr>
          <p:spPr>
            <a:xfrm flipH="1">
              <a:off x="1371958" y="1317425"/>
              <a:ext cx="1" cy="20766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Группа 2"/>
          <p:cNvGrpSpPr/>
          <p:nvPr/>
        </p:nvGrpSpPr>
        <p:grpSpPr>
          <a:xfrm>
            <a:off x="2212502" y="1613385"/>
            <a:ext cx="1207370" cy="1000668"/>
            <a:chOff x="2212502" y="1613385"/>
            <a:chExt cx="1207370" cy="1000668"/>
          </a:xfrm>
        </p:grpSpPr>
        <p:sp>
          <p:nvSpPr>
            <p:cNvPr id="33" name="Блок-схема: альтернативный процесс 32"/>
            <p:cNvSpPr/>
            <p:nvPr/>
          </p:nvSpPr>
          <p:spPr>
            <a:xfrm>
              <a:off x="2276133" y="2296056"/>
              <a:ext cx="1143739" cy="317997"/>
            </a:xfrm>
            <a:prstGeom prst="flowChartAlternateProcess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>
                  <a:solidFill>
                    <a:schemeClr val="bg1"/>
                  </a:solidFill>
                </a:rPr>
                <a:t>Конец</a:t>
              </a:r>
              <a:endParaRPr lang="ru-RU" sz="1200" dirty="0">
                <a:solidFill>
                  <a:schemeClr val="bg1"/>
                </a:solidFill>
              </a:endParaRPr>
            </a:p>
          </p:txBody>
        </p:sp>
        <p:cxnSp>
          <p:nvCxnSpPr>
            <p:cNvPr id="34" name="Соединительная линия уступом 33"/>
            <p:cNvCxnSpPr>
              <a:stCxn id="32" idx="3"/>
              <a:endCxn id="33" idx="0"/>
            </p:cNvCxnSpPr>
            <p:nvPr/>
          </p:nvCxnSpPr>
          <p:spPr>
            <a:xfrm>
              <a:off x="2212502" y="1948099"/>
              <a:ext cx="635501" cy="347957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2212502" y="1613385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 smtClean="0"/>
                <a:t>Нет</a:t>
              </a:r>
              <a:endParaRPr lang="ru-RU" dirty="0"/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531416" y="2318601"/>
            <a:ext cx="1681088" cy="1128229"/>
            <a:chOff x="531416" y="2318601"/>
            <a:chExt cx="1681088" cy="1128229"/>
          </a:xfrm>
        </p:grpSpPr>
        <p:sp>
          <p:nvSpPr>
            <p:cNvPr id="27" name="Блок-схема: решение 26"/>
            <p:cNvSpPr/>
            <p:nvPr/>
          </p:nvSpPr>
          <p:spPr>
            <a:xfrm>
              <a:off x="531416" y="2600807"/>
              <a:ext cx="1681088" cy="846023"/>
            </a:xfrm>
            <a:prstGeom prst="flowChartDecisio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ru-RU" sz="1200" dirty="0" smtClean="0">
                  <a:solidFill>
                    <a:schemeClr val="bg1"/>
                  </a:solidFill>
                </a:rPr>
                <a:t>Файл уже заражён?</a:t>
              </a:r>
              <a:endParaRPr lang="ru-RU" sz="1200" dirty="0">
                <a:solidFill>
                  <a:schemeClr val="bg1"/>
                </a:solidFill>
              </a:endParaRPr>
            </a:p>
          </p:txBody>
        </p:sp>
        <p:cxnSp>
          <p:nvCxnSpPr>
            <p:cNvPr id="37" name="Прямая со стрелкой 36"/>
            <p:cNvCxnSpPr>
              <a:stCxn id="32" idx="2"/>
              <a:endCxn id="27" idx="0"/>
            </p:cNvCxnSpPr>
            <p:nvPr/>
          </p:nvCxnSpPr>
          <p:spPr>
            <a:xfrm>
              <a:off x="1371958" y="2371110"/>
              <a:ext cx="2" cy="22969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891455" y="2318601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/>
                <a:t>Да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328251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Заголовок 22"/>
          <p:cNvSpPr>
            <a:spLocks noGrp="1"/>
          </p:cNvSpPr>
          <p:nvPr>
            <p:ph type="title"/>
          </p:nvPr>
        </p:nvSpPr>
        <p:spPr>
          <a:xfrm>
            <a:off x="0" y="152718"/>
            <a:ext cx="9036496" cy="3959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>Чтение </a:t>
            </a:r>
            <a:r>
              <a:rPr lang="en-US" sz="2400" dirty="0" smtClean="0"/>
              <a:t>include’</a:t>
            </a:r>
            <a:r>
              <a:rPr lang="ru-RU" sz="2400" dirty="0" err="1" smtClean="0"/>
              <a:t>ов</a:t>
            </a:r>
            <a:endParaRPr lang="ru-RU" sz="2400" dirty="0"/>
          </a:p>
        </p:txBody>
      </p:sp>
      <p:sp>
        <p:nvSpPr>
          <p:cNvPr id="24" name="Объект 23"/>
          <p:cNvSpPr>
            <a:spLocks noGrp="1"/>
          </p:cNvSpPr>
          <p:nvPr>
            <p:ph idx="1"/>
          </p:nvPr>
        </p:nvSpPr>
        <p:spPr>
          <a:xfrm>
            <a:off x="3419872" y="649990"/>
            <a:ext cx="5616624" cy="616338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infection (</a:t>
            </a:r>
            <a:r>
              <a:rPr lang="en-US" sz="12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i="1" dirty="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13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], </a:t>
            </a:r>
            <a:r>
              <a:rPr lang="en-US" sz="12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200" i="1" dirty="0" err="1" smtClean="0"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i="1" dirty="0" err="1" smtClean="0">
                <a:latin typeface="Courier New" pitchFamily="49" charset="0"/>
                <a:cs typeface="Courier New" pitchFamily="49" charset="0"/>
              </a:rPr>
              <a:t>incls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25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][</a:t>
            </a:r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15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]={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“&lt;</a:t>
            </a:r>
            <a:r>
              <a:rPr lang="en-US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stdlib.h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&gt;”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...}; 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необходимые 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include’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ы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FILE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200" i="1" dirty="0" smtClean="0">
                <a:latin typeface="Courier New" pitchFamily="49" charset="0"/>
                <a:cs typeface="Courier New" pitchFamily="49" charset="0"/>
              </a:rPr>
              <a:t>SF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i="1" dirty="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“r”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//Source File</a:t>
            </a:r>
            <a:endParaRPr lang="en-US" sz="1200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do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fgets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2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100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i="1" dirty="0" smtClean="0">
                <a:latin typeface="Courier New" pitchFamily="49" charset="0"/>
                <a:cs typeface="Courier New" pitchFamily="49" charset="0"/>
              </a:rPr>
              <a:t>SF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include_scan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2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sz="1200" i="1" dirty="0" err="1" smtClean="0">
                <a:latin typeface="Courier New" pitchFamily="49" charset="0"/>
                <a:cs typeface="Courier New" pitchFamily="49" charset="0"/>
              </a:rPr>
              <a:t>comflag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12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include_scan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2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Возвращает 0 если 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найден 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“main”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ru-RU" sz="12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-1 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- </a:t>
            </a:r>
            <a:r>
              <a:rPr lang="ru-RU" sz="1200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include</a:t>
            </a:r>
            <a:r>
              <a:rPr lang="ru-RU" sz="12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не 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найден</a:t>
            </a:r>
            <a:r>
              <a:rPr lang="en-US" sz="12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2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и 1 - если </a:t>
            </a:r>
            <a:r>
              <a:rPr lang="ru-RU" sz="1200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include</a:t>
            </a:r>
            <a:r>
              <a:rPr lang="ru-RU" sz="12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найден и 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в </a:t>
            </a:r>
            <a:r>
              <a:rPr lang="en-US" sz="12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записано название библиотеки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. </a:t>
            </a:r>
            <a:r>
              <a:rPr lang="en-US" sz="12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comflag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– 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индикатор многострочного комментария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if ((</a:t>
            </a:r>
            <a:r>
              <a:rPr lang="en-US" sz="12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==</a:t>
            </a:r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)&amp;&amp;(!</a:t>
            </a:r>
            <a:r>
              <a:rPr lang="en-US" sz="1200" i="1" dirty="0" err="1" smtClean="0">
                <a:latin typeface="Courier New" pitchFamily="49" charset="0"/>
                <a:cs typeface="Courier New" pitchFamily="49" charset="0"/>
              </a:rPr>
              <a:t>comflag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))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//найден не закомментированный 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include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200" i="1" dirty="0" smtClean="0">
                <a:latin typeface="Courier New" pitchFamily="49" charset="0"/>
                <a:cs typeface="Courier New" pitchFamily="49" charset="0"/>
              </a:rPr>
              <a:t>flag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en-US" sz="1200" i="1" dirty="0" smtClean="0">
                <a:latin typeface="Courier New" pitchFamily="49" charset="0"/>
                <a:cs typeface="Courier New" pitchFamily="49" charset="0"/>
              </a:rPr>
              <a:t>j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200" i="1" dirty="0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200" i="1" dirty="0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++)</a:t>
            </a:r>
            <a:r>
              <a:rPr lang="ru-RU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//проход по необходимым 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include’</a:t>
            </a:r>
            <a:r>
              <a:rPr lang="ru-RU" sz="12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ам</a:t>
            </a:r>
            <a:endParaRPr lang="en-US" sz="12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if (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strcmp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2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200" i="1" dirty="0" err="1" smtClean="0">
                <a:latin typeface="Courier New" pitchFamily="49" charset="0"/>
                <a:cs typeface="Courier New" pitchFamily="49" charset="0"/>
              </a:rPr>
              <a:t>incls</a:t>
            </a:r>
            <a:r>
              <a:rPr lang="en-US" sz="12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200" i="1" dirty="0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]) == </a:t>
            </a:r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200" i="1" dirty="0" smtClean="0">
                <a:latin typeface="Courier New" pitchFamily="49" charset="0"/>
                <a:cs typeface="Courier New" pitchFamily="49" charset="0"/>
              </a:rPr>
              <a:t>flag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if (!</a:t>
            </a:r>
            <a:r>
              <a:rPr lang="en-US" sz="1200" i="1" dirty="0" smtClean="0">
                <a:latin typeface="Courier New" pitchFamily="49" charset="0"/>
                <a:cs typeface="Courier New" pitchFamily="49" charset="0"/>
              </a:rPr>
              <a:t>flag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//если 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include 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не найден среди необходимых</a:t>
            </a:r>
            <a:endParaRPr lang="en-US" sz="12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200" i="1" dirty="0" err="1" smtClean="0">
                <a:latin typeface="Courier New" pitchFamily="49" charset="0"/>
                <a:cs typeface="Courier New" pitchFamily="49" charset="0"/>
              </a:rPr>
              <a:t>incls</a:t>
            </a:r>
            <a:r>
              <a:rPr lang="ru-RU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200" i="1" dirty="0" smtClean="0">
                <a:latin typeface="Courier New" pitchFamily="49" charset="0"/>
                <a:cs typeface="Courier New" pitchFamily="49" charset="0"/>
              </a:rPr>
              <a:t>k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+ </a:t>
            </a:r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], </a:t>
            </a:r>
            <a:r>
              <a:rPr lang="en-US" sz="12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k++;</a:t>
            </a:r>
            <a:r>
              <a:rPr lang="ru-RU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//количество дополнительных 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include’</a:t>
            </a:r>
            <a:r>
              <a:rPr lang="ru-RU" sz="12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ов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(из исходного файла)</a:t>
            </a:r>
            <a:endParaRPr lang="en-US" sz="12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}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} while ((!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feof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200" i="1" dirty="0" smtClean="0">
                <a:latin typeface="Courier New" pitchFamily="49" charset="0"/>
                <a:cs typeface="Courier New" pitchFamily="49" charset="0"/>
              </a:rPr>
              <a:t>SF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)) &amp;&amp; (</a:t>
            </a:r>
            <a:r>
              <a:rPr lang="en-US" sz="12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!= </a:t>
            </a:r>
            <a:r>
              <a:rPr lang="en-US" sz="1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-1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));</a:t>
            </a:r>
            <a:r>
              <a:rPr lang="ru-RU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//пока не конец файла и не найдена строка </a:t>
            </a:r>
            <a:r>
              <a:rPr lang="en-US" sz="1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“main”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...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ru-RU" sz="12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12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1" name="Блок-схема: данные 50"/>
          <p:cNvSpPr/>
          <p:nvPr/>
        </p:nvSpPr>
        <p:spPr>
          <a:xfrm>
            <a:off x="882048" y="626391"/>
            <a:ext cx="1152128" cy="415939"/>
          </a:xfrm>
          <a:prstGeom prst="flowChartInputOutp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Чтение строки</a:t>
            </a:r>
            <a:endParaRPr lang="ru-RU" sz="1200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497780" y="1042330"/>
            <a:ext cx="1920664" cy="1203288"/>
            <a:chOff x="497780" y="1042330"/>
            <a:chExt cx="1920664" cy="1203288"/>
          </a:xfrm>
        </p:grpSpPr>
        <p:sp>
          <p:nvSpPr>
            <p:cNvPr id="52" name="Блок-схема: решение 51"/>
            <p:cNvSpPr/>
            <p:nvPr/>
          </p:nvSpPr>
          <p:spPr>
            <a:xfrm>
              <a:off x="497780" y="1237541"/>
              <a:ext cx="1920664" cy="1008077"/>
            </a:xfrm>
            <a:prstGeom prst="flowChartDecisi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72000" rIns="72000" rtlCol="0" anchor="ctr"/>
            <a:lstStyle/>
            <a:p>
              <a:pPr algn="ctr"/>
              <a:r>
                <a:rPr lang="ru-RU" sz="1200" dirty="0" smtClean="0">
                  <a:solidFill>
                    <a:schemeClr val="tx1"/>
                  </a:solidFill>
                </a:rPr>
                <a:t>Найден</a:t>
              </a:r>
              <a:r>
                <a:rPr lang="en-US" sz="1200" dirty="0" smtClean="0">
                  <a:solidFill>
                    <a:schemeClr val="tx1"/>
                  </a:solidFill>
                </a:rPr>
                <a:t> include?</a:t>
              </a:r>
              <a:endParaRPr lang="ru-RU" sz="12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ru-RU" sz="1200" dirty="0" smtClean="0">
                  <a:solidFill>
                    <a:schemeClr val="tx1"/>
                  </a:solidFill>
                </a:rPr>
                <a:t>(след. слайд)</a:t>
              </a:r>
              <a:endParaRPr lang="ru-RU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55" name="Прямая со стрелкой 54"/>
            <p:cNvCxnSpPr>
              <a:endCxn id="52" idx="0"/>
            </p:cNvCxnSpPr>
            <p:nvPr/>
          </p:nvCxnSpPr>
          <p:spPr>
            <a:xfrm>
              <a:off x="1458112" y="1042330"/>
              <a:ext cx="0" cy="19521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Группа 4"/>
          <p:cNvGrpSpPr/>
          <p:nvPr/>
        </p:nvGrpSpPr>
        <p:grpSpPr>
          <a:xfrm>
            <a:off x="497780" y="2198070"/>
            <a:ext cx="1920664" cy="1346130"/>
            <a:chOff x="497780" y="2198070"/>
            <a:chExt cx="1920664" cy="1346130"/>
          </a:xfrm>
        </p:grpSpPr>
        <p:sp>
          <p:nvSpPr>
            <p:cNvPr id="53" name="Блок-схема: решение 52"/>
            <p:cNvSpPr/>
            <p:nvPr/>
          </p:nvSpPr>
          <p:spPr>
            <a:xfrm>
              <a:off x="497780" y="2485236"/>
              <a:ext cx="1920664" cy="1058964"/>
            </a:xfrm>
            <a:prstGeom prst="flowChartDecisio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0" rIns="0" rtlCol="0" anchor="ctr"/>
            <a:lstStyle/>
            <a:p>
              <a:pPr algn="ctr"/>
              <a:r>
                <a:rPr lang="ru-RU" sz="1200" dirty="0" smtClean="0">
                  <a:solidFill>
                    <a:schemeClr val="bg1"/>
                  </a:solidFill>
                </a:rPr>
                <a:t>Совпадает с </a:t>
              </a:r>
              <a:r>
                <a:rPr lang="en-US" sz="1200" dirty="0" smtClean="0">
                  <a:solidFill>
                    <a:schemeClr val="bg1"/>
                  </a:solidFill>
                </a:rPr>
                <a:t>include’</a:t>
              </a:r>
              <a:r>
                <a:rPr lang="ru-RU" sz="1200" dirty="0" err="1" smtClean="0">
                  <a:solidFill>
                    <a:schemeClr val="bg1"/>
                  </a:solidFill>
                </a:rPr>
                <a:t>ами</a:t>
              </a:r>
              <a:r>
                <a:rPr lang="ru-RU" sz="1200" dirty="0" smtClean="0">
                  <a:solidFill>
                    <a:schemeClr val="bg1"/>
                  </a:solidFill>
                </a:rPr>
                <a:t> вируса?</a:t>
              </a:r>
              <a:endParaRPr lang="ru-RU" sz="1200" dirty="0">
                <a:solidFill>
                  <a:schemeClr val="bg1"/>
                </a:solidFill>
              </a:endParaRPr>
            </a:p>
          </p:txBody>
        </p:sp>
        <p:cxnSp>
          <p:nvCxnSpPr>
            <p:cNvPr id="56" name="Прямая со стрелкой 55"/>
            <p:cNvCxnSpPr>
              <a:stCxn id="52" idx="2"/>
              <a:endCxn id="53" idx="0"/>
            </p:cNvCxnSpPr>
            <p:nvPr/>
          </p:nvCxnSpPr>
          <p:spPr>
            <a:xfrm>
              <a:off x="1458112" y="2245618"/>
              <a:ext cx="0" cy="23961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1001836" y="2198070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/>
                <a:t>Да</a:t>
              </a: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617568" y="1438103"/>
            <a:ext cx="2184468" cy="4007121"/>
            <a:chOff x="617568" y="1438103"/>
            <a:chExt cx="2184468" cy="4007121"/>
          </a:xfrm>
        </p:grpSpPr>
        <p:cxnSp>
          <p:nvCxnSpPr>
            <p:cNvPr id="59" name="Прямая со стрелкой 58"/>
            <p:cNvCxnSpPr>
              <a:stCxn id="54" idx="2"/>
              <a:endCxn id="58" idx="0"/>
            </p:cNvCxnSpPr>
            <p:nvPr/>
          </p:nvCxnSpPr>
          <p:spPr>
            <a:xfrm>
              <a:off x="1458112" y="4204979"/>
              <a:ext cx="0" cy="39422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Блок-схема: решение 57"/>
            <p:cNvSpPr/>
            <p:nvPr/>
          </p:nvSpPr>
          <p:spPr>
            <a:xfrm>
              <a:off x="617568" y="4599201"/>
              <a:ext cx="1681088" cy="846023"/>
            </a:xfrm>
            <a:prstGeom prst="flowChartDecisi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>
                  <a:solidFill>
                    <a:schemeClr val="tx1"/>
                  </a:solidFill>
                </a:rPr>
                <a:t>Найден </a:t>
              </a:r>
              <a:r>
                <a:rPr lang="en-US" sz="1200" dirty="0" smtClean="0">
                  <a:solidFill>
                    <a:schemeClr val="tx1"/>
                  </a:solidFill>
                </a:rPr>
                <a:t>“main”?</a:t>
              </a:r>
              <a:endParaRPr lang="ru-RU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60" name="Соединительная линия уступом 59"/>
            <p:cNvCxnSpPr>
              <a:stCxn id="52" idx="3"/>
              <a:endCxn id="58" idx="0"/>
            </p:cNvCxnSpPr>
            <p:nvPr/>
          </p:nvCxnSpPr>
          <p:spPr>
            <a:xfrm flipH="1">
              <a:off x="1458112" y="1741580"/>
              <a:ext cx="960332" cy="2857621"/>
            </a:xfrm>
            <a:prstGeom prst="bentConnector4">
              <a:avLst>
                <a:gd name="adj1" fmla="val -39673"/>
                <a:gd name="adj2" fmla="val 94920"/>
              </a:avLst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Соединительная линия уступом 60"/>
            <p:cNvCxnSpPr>
              <a:stCxn id="53" idx="3"/>
              <a:endCxn id="58" idx="0"/>
            </p:cNvCxnSpPr>
            <p:nvPr/>
          </p:nvCxnSpPr>
          <p:spPr>
            <a:xfrm flipH="1">
              <a:off x="1458112" y="3014718"/>
              <a:ext cx="960332" cy="1584483"/>
            </a:xfrm>
            <a:prstGeom prst="bentConnector4">
              <a:avLst>
                <a:gd name="adj1" fmla="val -23804"/>
                <a:gd name="adj2" fmla="val 82985"/>
              </a:avLst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2297980" y="2734247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/>
                <a:t>Да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321531" y="1438103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 smtClean="0"/>
                <a:t>Нет</a:t>
              </a:r>
              <a:endParaRPr lang="ru-RU" dirty="0"/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882048" y="3454327"/>
            <a:ext cx="1152128" cy="750652"/>
            <a:chOff x="882048" y="3454327"/>
            <a:chExt cx="1152128" cy="750652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882048" y="3789040"/>
              <a:ext cx="1152128" cy="415939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/>
                <a:t>Запомнить </a:t>
              </a:r>
              <a:r>
                <a:rPr lang="en-US" sz="1200" dirty="0" smtClean="0"/>
                <a:t>include</a:t>
              </a:r>
              <a:endParaRPr lang="ru-RU" sz="1200" dirty="0"/>
            </a:p>
          </p:txBody>
        </p:sp>
        <p:cxnSp>
          <p:nvCxnSpPr>
            <p:cNvPr id="57" name="Прямая со стрелкой 56"/>
            <p:cNvCxnSpPr>
              <a:stCxn id="53" idx="2"/>
              <a:endCxn id="54" idx="0"/>
            </p:cNvCxnSpPr>
            <p:nvPr/>
          </p:nvCxnSpPr>
          <p:spPr>
            <a:xfrm>
              <a:off x="1458112" y="3544200"/>
              <a:ext cx="0" cy="24484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1482341" y="3454327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 smtClean="0"/>
                <a:t>Нет</a:t>
              </a:r>
              <a:endParaRPr lang="ru-RU" dirty="0"/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281756" y="626391"/>
            <a:ext cx="1656184" cy="5009530"/>
            <a:chOff x="281756" y="626391"/>
            <a:chExt cx="1656184" cy="5009530"/>
          </a:xfrm>
        </p:grpSpPr>
        <p:cxnSp>
          <p:nvCxnSpPr>
            <p:cNvPr id="62" name="Соединительная линия уступом 61"/>
            <p:cNvCxnSpPr>
              <a:stCxn id="58" idx="1"/>
            </p:cNvCxnSpPr>
            <p:nvPr/>
          </p:nvCxnSpPr>
          <p:spPr>
            <a:xfrm rot="10800000" flipH="1">
              <a:off x="617568" y="626391"/>
              <a:ext cx="840544" cy="4395822"/>
            </a:xfrm>
            <a:prstGeom prst="bentConnector4">
              <a:avLst>
                <a:gd name="adj1" fmla="val -27197"/>
                <a:gd name="adj2" fmla="val 105200"/>
              </a:avLst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 стрелкой 62"/>
            <p:cNvCxnSpPr>
              <a:stCxn id="58" idx="2"/>
            </p:cNvCxnSpPr>
            <p:nvPr/>
          </p:nvCxnSpPr>
          <p:spPr>
            <a:xfrm>
              <a:off x="1458112" y="5445224"/>
              <a:ext cx="1" cy="144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1457435" y="5301208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/>
                <a:t>Да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81756" y="5022212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 smtClean="0"/>
                <a:t>Нет</a:t>
              </a:r>
              <a:endParaRPr lang="ru-RU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371185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Заголовок 22"/>
          <p:cNvSpPr>
            <a:spLocks noGrp="1"/>
          </p:cNvSpPr>
          <p:nvPr>
            <p:ph type="title"/>
          </p:nvPr>
        </p:nvSpPr>
        <p:spPr>
          <a:xfrm>
            <a:off x="0" y="152718"/>
            <a:ext cx="9036496" cy="3959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dirty="0" err="1" smtClean="0"/>
              <a:t>include_scan</a:t>
            </a:r>
            <a:endParaRPr lang="ru-RU" sz="2400" dirty="0"/>
          </a:p>
        </p:txBody>
      </p:sp>
      <p:sp>
        <p:nvSpPr>
          <p:cNvPr id="24" name="Объект 23"/>
          <p:cNvSpPr>
            <a:spLocks noGrp="1"/>
          </p:cNvSpPr>
          <p:nvPr>
            <p:ph idx="1"/>
          </p:nvPr>
        </p:nvSpPr>
        <p:spPr>
          <a:xfrm>
            <a:off x="3419872" y="649990"/>
            <a:ext cx="5616624" cy="616338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include_scan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1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comflag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ru-RU" sz="11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...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//инициализация переменных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/*-------------поиск начала строки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“#include”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---------------*/</a:t>
            </a:r>
            <a:endParaRPr lang="en-US" sz="11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for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ru-RU" sz="11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;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]!=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‘#’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 &amp;&amp;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&lt; 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100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 &amp;&amp;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]!=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‘\0’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if ((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 ==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‘/’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 &amp;&amp;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 ==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‘*’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*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comflag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начало многострочного комментария</a:t>
            </a:r>
            <a:endParaRPr lang="en-US" sz="11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if ((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 ==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‘*’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 &amp;&amp;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 ==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‘/’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*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comflag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конец многострочного комментария</a:t>
            </a:r>
            <a:endParaRPr lang="en-US" sz="11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if ((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 ==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‘/’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 &amp;&amp;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 ==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‘/’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return (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//однострочный комментарий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if ((&amp;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 == 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(&amp;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],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“main”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)) &amp;&amp; (!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comflag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return (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-1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//начало функции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“main”</a:t>
            </a:r>
            <a:endParaRPr lang="en-US" sz="1100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/*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------------------отрезание лишнего---------------------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*/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7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if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 j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 !=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“include”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100" i="1" dirty="0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return (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проверка на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“include”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ru-RU" sz="11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+=</a:t>
            </a:r>
            <a:r>
              <a:rPr lang="ru-RU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7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//7 -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длинна строки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“include”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while ((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 !=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‘\”’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 &amp;&amp;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 !=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‘&lt;’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++;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11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– номер символа начала имени библиотеки/файла</a:t>
            </a:r>
            <a:endParaRPr lang="en-US" sz="11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ru-RU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//отрезает всё до начала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имени библиотеки/файла</a:t>
            </a:r>
            <a:endParaRPr lang="en-US" sz="11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while ((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 !=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‘\”’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 &amp;&amp; (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 !=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‘&gt;’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++;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1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‘\0’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ru-RU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//отрезает всё после конца имени библиотеки/файла</a:t>
            </a:r>
            <a:endParaRPr lang="en-US" sz="11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return (</a:t>
            </a:r>
            <a:r>
              <a:rPr lang="en-US" sz="11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1100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ru-RU" sz="11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/*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если, например, была найдена строка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“#include &lt;</a:t>
            </a:r>
            <a:r>
              <a:rPr lang="en-US" sz="11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time.h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&gt;;\n”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, то функция вернёт 1, а в </a:t>
            </a:r>
            <a:r>
              <a:rPr lang="en-US" sz="11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будет записано 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“&lt;</a:t>
            </a:r>
            <a:r>
              <a:rPr lang="en-US" sz="11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time.h</a:t>
            </a:r>
            <a:r>
              <a:rPr lang="en-US" sz="11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&gt;”</a:t>
            </a:r>
            <a:endParaRPr lang="ru-RU" sz="1100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Загнутый угол 2"/>
          <p:cNvSpPr/>
          <p:nvPr/>
        </p:nvSpPr>
        <p:spPr>
          <a:xfrm>
            <a:off x="112481" y="5733256"/>
            <a:ext cx="3235383" cy="936104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100" b="1" dirty="0" err="1" smtClean="0">
                <a:latin typeface="Courier New" pitchFamily="49" charset="0"/>
                <a:cs typeface="Courier New" pitchFamily="49" charset="0"/>
              </a:rPr>
              <a:t>strstr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100" b="1" i="1" dirty="0" smtClean="0">
                <a:latin typeface="Courier New" pitchFamily="49" charset="0"/>
                <a:cs typeface="Courier New" pitchFamily="49" charset="0"/>
              </a:rPr>
              <a:t>str0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b="1" i="1" dirty="0" smtClean="0">
                <a:latin typeface="Courier New" pitchFamily="49" charset="0"/>
                <a:cs typeface="Courier New" pitchFamily="49" charset="0"/>
              </a:rPr>
              <a:t>str1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возвращает указатель на первый символ вхождения 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str1 </a:t>
            </a:r>
            <a:r>
              <a:rPr lang="ru-RU" sz="1100" b="1" dirty="0" smtClean="0">
                <a:latin typeface="Courier New" pitchFamily="49" charset="0"/>
                <a:cs typeface="Courier New" pitchFamily="49" charset="0"/>
              </a:rPr>
              <a:t>в </a:t>
            </a:r>
            <a:r>
              <a:rPr lang="en-US" sz="1100" b="1" dirty="0" smtClean="0">
                <a:latin typeface="Courier New" pitchFamily="49" charset="0"/>
                <a:cs typeface="Courier New" pitchFamily="49" charset="0"/>
              </a:rPr>
              <a:t>str0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7</a:t>
            </a:fld>
            <a:endParaRPr lang="ru-RU" dirty="0"/>
          </a:p>
        </p:txBody>
      </p:sp>
      <p:grpSp>
        <p:nvGrpSpPr>
          <p:cNvPr id="50" name="Группа 49"/>
          <p:cNvGrpSpPr/>
          <p:nvPr/>
        </p:nvGrpSpPr>
        <p:grpSpPr>
          <a:xfrm>
            <a:off x="281756" y="626391"/>
            <a:ext cx="2520280" cy="5009530"/>
            <a:chOff x="35496" y="1202455"/>
            <a:chExt cx="2520280" cy="5009530"/>
          </a:xfrm>
        </p:grpSpPr>
        <p:sp>
          <p:nvSpPr>
            <p:cNvPr id="51" name="Блок-схема: данные 50"/>
            <p:cNvSpPr/>
            <p:nvPr/>
          </p:nvSpPr>
          <p:spPr>
            <a:xfrm>
              <a:off x="635788" y="1202455"/>
              <a:ext cx="1152128" cy="415939"/>
            </a:xfrm>
            <a:prstGeom prst="flowChartInputOutpu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/>
                <a:t>Чтение строки</a:t>
              </a:r>
              <a:endParaRPr lang="ru-RU" sz="1200" dirty="0"/>
            </a:p>
          </p:txBody>
        </p:sp>
        <p:sp>
          <p:nvSpPr>
            <p:cNvPr id="52" name="Блок-схема: решение 51"/>
            <p:cNvSpPr/>
            <p:nvPr/>
          </p:nvSpPr>
          <p:spPr>
            <a:xfrm>
              <a:off x="251520" y="1813605"/>
              <a:ext cx="1920664" cy="1008077"/>
            </a:xfrm>
            <a:prstGeom prst="flowChartDecision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wrap="square" lIns="72000" rIns="72000" rtlCol="0" anchor="ctr"/>
            <a:lstStyle/>
            <a:p>
              <a:pPr algn="ctr"/>
              <a:r>
                <a:rPr lang="ru-RU" sz="1200" dirty="0" smtClean="0">
                  <a:solidFill>
                    <a:schemeClr val="bg1"/>
                  </a:solidFill>
                </a:rPr>
                <a:t>Найден</a:t>
              </a:r>
              <a:r>
                <a:rPr lang="en-US" sz="1200" dirty="0" smtClean="0">
                  <a:solidFill>
                    <a:schemeClr val="bg1"/>
                  </a:solidFill>
                </a:rPr>
                <a:t> include?</a:t>
              </a:r>
              <a:endParaRPr lang="ru-RU" sz="120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ru-RU" sz="1200" dirty="0" smtClean="0">
                  <a:solidFill>
                    <a:schemeClr val="bg1"/>
                  </a:solidFill>
                </a:rPr>
                <a:t>(след. слайд)</a:t>
              </a:r>
              <a:endParaRPr lang="ru-RU" sz="1200" dirty="0">
                <a:solidFill>
                  <a:schemeClr val="bg1"/>
                </a:solidFill>
              </a:endParaRPr>
            </a:p>
          </p:txBody>
        </p:sp>
        <p:sp>
          <p:nvSpPr>
            <p:cNvPr id="53" name="Блок-схема: решение 52"/>
            <p:cNvSpPr/>
            <p:nvPr/>
          </p:nvSpPr>
          <p:spPr>
            <a:xfrm>
              <a:off x="251520" y="3061300"/>
              <a:ext cx="1920664" cy="1058964"/>
            </a:xfrm>
            <a:prstGeom prst="flowChartDecisi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rIns="0" rtlCol="0" anchor="ctr"/>
            <a:lstStyle/>
            <a:p>
              <a:pPr algn="ctr"/>
              <a:r>
                <a:rPr lang="ru-RU" sz="1200" dirty="0" smtClean="0">
                  <a:solidFill>
                    <a:schemeClr val="tx1"/>
                  </a:solidFill>
                </a:rPr>
                <a:t>Совпадает с </a:t>
              </a:r>
              <a:r>
                <a:rPr lang="en-US" sz="1200" dirty="0" smtClean="0">
                  <a:solidFill>
                    <a:schemeClr val="tx1"/>
                  </a:solidFill>
                </a:rPr>
                <a:t>include’</a:t>
              </a:r>
              <a:r>
                <a:rPr lang="ru-RU" sz="1200" dirty="0" err="1" smtClean="0">
                  <a:solidFill>
                    <a:schemeClr val="tx1"/>
                  </a:solidFill>
                </a:rPr>
                <a:t>ами</a:t>
              </a:r>
              <a:r>
                <a:rPr lang="ru-RU" sz="1200" dirty="0" smtClean="0">
                  <a:solidFill>
                    <a:schemeClr val="tx1"/>
                  </a:solidFill>
                </a:rPr>
                <a:t> вируса?</a:t>
              </a:r>
              <a:endParaRPr lang="ru-RU" sz="1200" dirty="0">
                <a:solidFill>
                  <a:schemeClr val="tx1"/>
                </a:solidFill>
              </a:endParaRPr>
            </a:p>
          </p:txBody>
        </p:sp>
        <p:sp>
          <p:nvSpPr>
            <p:cNvPr id="54" name="Прямоугольник 53"/>
            <p:cNvSpPr/>
            <p:nvPr/>
          </p:nvSpPr>
          <p:spPr>
            <a:xfrm>
              <a:off x="635788" y="4365104"/>
              <a:ext cx="1152128" cy="41593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/>
                <a:t>Запомнить </a:t>
              </a:r>
              <a:r>
                <a:rPr lang="en-US" sz="1200" dirty="0" smtClean="0"/>
                <a:t>include</a:t>
              </a:r>
              <a:endParaRPr lang="ru-RU" sz="1200" dirty="0"/>
            </a:p>
          </p:txBody>
        </p:sp>
        <p:cxnSp>
          <p:nvCxnSpPr>
            <p:cNvPr id="55" name="Прямая со стрелкой 54"/>
            <p:cNvCxnSpPr>
              <a:endCxn id="52" idx="0"/>
            </p:cNvCxnSpPr>
            <p:nvPr/>
          </p:nvCxnSpPr>
          <p:spPr>
            <a:xfrm>
              <a:off x="1211852" y="1618394"/>
              <a:ext cx="0" cy="19521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 стрелкой 55"/>
            <p:cNvCxnSpPr>
              <a:stCxn id="52" idx="2"/>
              <a:endCxn id="53" idx="0"/>
            </p:cNvCxnSpPr>
            <p:nvPr/>
          </p:nvCxnSpPr>
          <p:spPr>
            <a:xfrm>
              <a:off x="1211852" y="2821682"/>
              <a:ext cx="0" cy="23961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 стрелкой 56"/>
            <p:cNvCxnSpPr>
              <a:stCxn id="53" idx="2"/>
              <a:endCxn id="54" idx="0"/>
            </p:cNvCxnSpPr>
            <p:nvPr/>
          </p:nvCxnSpPr>
          <p:spPr>
            <a:xfrm>
              <a:off x="1211852" y="4120264"/>
              <a:ext cx="0" cy="24484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Блок-схема: решение 57"/>
            <p:cNvSpPr/>
            <p:nvPr/>
          </p:nvSpPr>
          <p:spPr>
            <a:xfrm>
              <a:off x="371308" y="5175265"/>
              <a:ext cx="1681088" cy="846023"/>
            </a:xfrm>
            <a:prstGeom prst="flowChartDecisi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>
                  <a:solidFill>
                    <a:schemeClr val="tx1"/>
                  </a:solidFill>
                </a:rPr>
                <a:t>Найден </a:t>
              </a:r>
              <a:r>
                <a:rPr lang="en-US" sz="1200" dirty="0" smtClean="0">
                  <a:solidFill>
                    <a:schemeClr val="tx1"/>
                  </a:solidFill>
                </a:rPr>
                <a:t>“main”?</a:t>
              </a:r>
              <a:endParaRPr lang="ru-RU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59" name="Прямая со стрелкой 58"/>
            <p:cNvCxnSpPr>
              <a:stCxn id="54" idx="2"/>
              <a:endCxn id="58" idx="0"/>
            </p:cNvCxnSpPr>
            <p:nvPr/>
          </p:nvCxnSpPr>
          <p:spPr>
            <a:xfrm>
              <a:off x="1211852" y="4781043"/>
              <a:ext cx="0" cy="39422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Соединительная линия уступом 59"/>
            <p:cNvCxnSpPr>
              <a:stCxn id="52" idx="3"/>
              <a:endCxn id="58" idx="0"/>
            </p:cNvCxnSpPr>
            <p:nvPr/>
          </p:nvCxnSpPr>
          <p:spPr>
            <a:xfrm flipH="1">
              <a:off x="1211852" y="2317644"/>
              <a:ext cx="960332" cy="2857621"/>
            </a:xfrm>
            <a:prstGeom prst="bentConnector4">
              <a:avLst>
                <a:gd name="adj1" fmla="val -39673"/>
                <a:gd name="adj2" fmla="val 94920"/>
              </a:avLst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Соединительная линия уступом 60"/>
            <p:cNvCxnSpPr>
              <a:stCxn id="53" idx="3"/>
              <a:endCxn id="58" idx="0"/>
            </p:cNvCxnSpPr>
            <p:nvPr/>
          </p:nvCxnSpPr>
          <p:spPr>
            <a:xfrm flipH="1">
              <a:off x="1211852" y="3590782"/>
              <a:ext cx="960332" cy="1584483"/>
            </a:xfrm>
            <a:prstGeom prst="bentConnector4">
              <a:avLst>
                <a:gd name="adj1" fmla="val -23804"/>
                <a:gd name="adj2" fmla="val 82985"/>
              </a:avLst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Соединительная линия уступом 61"/>
            <p:cNvCxnSpPr>
              <a:stCxn id="58" idx="1"/>
            </p:cNvCxnSpPr>
            <p:nvPr/>
          </p:nvCxnSpPr>
          <p:spPr>
            <a:xfrm rot="10800000" flipH="1">
              <a:off x="371308" y="1202455"/>
              <a:ext cx="840544" cy="4395822"/>
            </a:xfrm>
            <a:prstGeom prst="bentConnector4">
              <a:avLst>
                <a:gd name="adj1" fmla="val -27197"/>
                <a:gd name="adj2" fmla="val 105200"/>
              </a:avLst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 стрелкой 62"/>
            <p:cNvCxnSpPr>
              <a:stCxn id="58" idx="2"/>
            </p:cNvCxnSpPr>
            <p:nvPr/>
          </p:nvCxnSpPr>
          <p:spPr>
            <a:xfrm>
              <a:off x="1211852" y="6021288"/>
              <a:ext cx="1" cy="144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755576" y="2774134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/>
                <a:t>Да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051720" y="3310311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/>
                <a:t>Да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211175" y="5877272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/>
                <a:t>Да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075271" y="2014167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 smtClean="0"/>
                <a:t>Нет</a:t>
              </a:r>
              <a:endParaRPr lang="ru-RU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236081" y="4030391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 smtClean="0"/>
                <a:t>Нет</a:t>
              </a:r>
              <a:endParaRPr lang="ru-RU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5496" y="5598276"/>
              <a:ext cx="480505" cy="3347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 sz="12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dirty="0" smtClean="0"/>
                <a:t>Нет</a:t>
              </a:r>
              <a:endParaRPr lang="ru-RU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295938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Заголовок 22"/>
          <p:cNvSpPr>
            <a:spLocks noGrp="1"/>
          </p:cNvSpPr>
          <p:nvPr>
            <p:ph type="title"/>
          </p:nvPr>
        </p:nvSpPr>
        <p:spPr>
          <a:xfrm>
            <a:off x="0" y="152718"/>
            <a:ext cx="9036496" cy="3959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>Заражение</a:t>
            </a:r>
            <a:endParaRPr lang="ru-RU" sz="2400" dirty="0"/>
          </a:p>
        </p:txBody>
      </p:sp>
      <p:sp>
        <p:nvSpPr>
          <p:cNvPr id="24" name="Объект 23"/>
          <p:cNvSpPr>
            <a:spLocks noGrp="1"/>
          </p:cNvSpPr>
          <p:nvPr>
            <p:ph idx="1"/>
          </p:nvPr>
        </p:nvSpPr>
        <p:spPr>
          <a:xfrm>
            <a:off x="2627784" y="649991"/>
            <a:ext cx="6408712" cy="493925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800" dirty="0" smtClean="0">
                <a:latin typeface="Courier New" pitchFamily="49" charset="0"/>
                <a:cs typeface="Courier New" pitchFamily="49" charset="0"/>
              </a:rPr>
              <a:t>... </a:t>
            </a:r>
            <a:r>
              <a:rPr lang="ru-RU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//продолжение 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infection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TF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“~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infect.tmp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”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“w”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18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Templed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File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for (</a:t>
            </a:r>
            <a:r>
              <a:rPr lang="en-US" sz="18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8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k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8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++) 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//5 – </a:t>
            </a:r>
            <a:r>
              <a:rPr lang="ru-RU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количество обязательных 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“</a:t>
            </a:r>
            <a:r>
              <a:rPr lang="en-US" sz="18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inlude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”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fprintf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TF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“#include %s\n”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i="1" dirty="0" err="1" smtClean="0">
                <a:latin typeface="Courier New" pitchFamily="49" charset="0"/>
                <a:cs typeface="Courier New" pitchFamily="49" charset="0"/>
              </a:rPr>
              <a:t>incls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8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]);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for (</a:t>
            </a:r>
            <a:r>
              <a:rPr lang="en-US" sz="18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800" i="1" dirty="0" err="1" smtClean="0"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8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] != 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‘\0’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8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fprintf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TF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“%c”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i="1" dirty="0" err="1" smtClean="0"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8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]);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fclose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SF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SF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“r”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ru-RU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dirty="0" smtClean="0">
                <a:latin typeface="Courier New" pitchFamily="49" charset="0"/>
                <a:cs typeface="Courier New" pitchFamily="49" charset="0"/>
              </a:rPr>
              <a:t> ...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8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323528" y="260648"/>
            <a:ext cx="2157752" cy="5146103"/>
            <a:chOff x="611560" y="260648"/>
            <a:chExt cx="2157752" cy="5146103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611560" y="260648"/>
              <a:ext cx="2157752" cy="534791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/>
                <a:t>Создание временного файла</a:t>
              </a:r>
              <a:endParaRPr lang="ru-RU" sz="1200" dirty="0"/>
            </a:p>
          </p:txBody>
        </p:sp>
        <p:grpSp>
          <p:nvGrpSpPr>
            <p:cNvPr id="28" name="Группа 27"/>
            <p:cNvGrpSpPr/>
            <p:nvPr/>
          </p:nvGrpSpPr>
          <p:grpSpPr>
            <a:xfrm>
              <a:off x="611560" y="795439"/>
              <a:ext cx="2157752" cy="610540"/>
              <a:chOff x="611560" y="795439"/>
              <a:chExt cx="2157752" cy="610540"/>
            </a:xfrm>
          </p:grpSpPr>
          <p:sp>
            <p:nvSpPr>
              <p:cNvPr id="31" name="Блок-схема: данные 30"/>
              <p:cNvSpPr/>
              <p:nvPr/>
            </p:nvSpPr>
            <p:spPr>
              <a:xfrm>
                <a:off x="611560" y="963099"/>
                <a:ext cx="2157752" cy="442880"/>
              </a:xfrm>
              <a:prstGeom prst="flowChartInputOutpu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Запись </a:t>
                </a:r>
                <a:r>
                  <a:rPr lang="en-US" sz="1200" dirty="0" smtClean="0"/>
                  <a:t>“include”</a:t>
                </a:r>
                <a:endParaRPr lang="ru-RU" sz="1200" dirty="0"/>
              </a:p>
            </p:txBody>
          </p:sp>
          <p:cxnSp>
            <p:nvCxnSpPr>
              <p:cNvPr id="10" name="Прямая со стрелкой 9"/>
              <p:cNvCxnSpPr>
                <a:stCxn id="30" idx="2"/>
                <a:endCxn id="31" idx="1"/>
              </p:cNvCxnSpPr>
              <p:nvPr/>
            </p:nvCxnSpPr>
            <p:spPr>
              <a:xfrm>
                <a:off x="1690436" y="795439"/>
                <a:ext cx="0" cy="16766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Группа 26"/>
            <p:cNvGrpSpPr/>
            <p:nvPr/>
          </p:nvGrpSpPr>
          <p:grpSpPr>
            <a:xfrm>
              <a:off x="611560" y="1405979"/>
              <a:ext cx="2157752" cy="777222"/>
              <a:chOff x="611560" y="1405979"/>
              <a:chExt cx="2157752" cy="777222"/>
            </a:xfrm>
          </p:grpSpPr>
          <p:sp>
            <p:nvSpPr>
              <p:cNvPr id="32" name="Блок-схема: данные 31"/>
              <p:cNvSpPr/>
              <p:nvPr/>
            </p:nvSpPr>
            <p:spPr>
              <a:xfrm>
                <a:off x="611560" y="1573639"/>
                <a:ext cx="2157752" cy="609562"/>
              </a:xfrm>
              <a:prstGeom prst="flowChartInputOutpu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Запись вируса из буфера</a:t>
                </a:r>
                <a:endParaRPr lang="ru-RU" sz="1200" dirty="0"/>
              </a:p>
            </p:txBody>
          </p:sp>
          <p:cxnSp>
            <p:nvCxnSpPr>
              <p:cNvPr id="12" name="Прямая со стрелкой 11"/>
              <p:cNvCxnSpPr>
                <a:stCxn id="31" idx="4"/>
                <a:endCxn id="32" idx="1"/>
              </p:cNvCxnSpPr>
              <p:nvPr/>
            </p:nvCxnSpPr>
            <p:spPr>
              <a:xfrm>
                <a:off x="1690436" y="1405979"/>
                <a:ext cx="0" cy="16766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Группа 25"/>
            <p:cNvGrpSpPr/>
            <p:nvPr/>
          </p:nvGrpSpPr>
          <p:grpSpPr>
            <a:xfrm>
              <a:off x="611560" y="2183201"/>
              <a:ext cx="2157752" cy="886098"/>
              <a:chOff x="611560" y="2183201"/>
              <a:chExt cx="2157752" cy="886098"/>
            </a:xfrm>
          </p:grpSpPr>
          <p:sp>
            <p:nvSpPr>
              <p:cNvPr id="33" name="Блок-схема: данные 32"/>
              <p:cNvSpPr/>
              <p:nvPr/>
            </p:nvSpPr>
            <p:spPr>
              <a:xfrm>
                <a:off x="611560" y="2350861"/>
                <a:ext cx="2157752" cy="718438"/>
              </a:xfrm>
              <a:prstGeom prst="flowChartInputOutpu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Добавление аргументов в функцию </a:t>
                </a:r>
                <a:r>
                  <a:rPr lang="en-US" sz="1200" dirty="0" smtClean="0"/>
                  <a:t>main</a:t>
                </a:r>
                <a:endParaRPr lang="ru-RU" sz="1200" dirty="0"/>
              </a:p>
            </p:txBody>
          </p:sp>
          <p:cxnSp>
            <p:nvCxnSpPr>
              <p:cNvPr id="14" name="Прямая со стрелкой 13"/>
              <p:cNvCxnSpPr>
                <a:stCxn id="32" idx="4"/>
                <a:endCxn id="33" idx="1"/>
              </p:cNvCxnSpPr>
              <p:nvPr/>
            </p:nvCxnSpPr>
            <p:spPr>
              <a:xfrm>
                <a:off x="1690436" y="2183201"/>
                <a:ext cx="0" cy="16766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5" name="Группа 24"/>
            <p:cNvGrpSpPr/>
            <p:nvPr/>
          </p:nvGrpSpPr>
          <p:grpSpPr>
            <a:xfrm>
              <a:off x="611560" y="3069299"/>
              <a:ext cx="2157752" cy="908468"/>
              <a:chOff x="611560" y="3069299"/>
              <a:chExt cx="2157752" cy="908468"/>
            </a:xfrm>
          </p:grpSpPr>
          <p:sp>
            <p:nvSpPr>
              <p:cNvPr id="34" name="Блок-схема: данные 33"/>
              <p:cNvSpPr/>
              <p:nvPr/>
            </p:nvSpPr>
            <p:spPr>
              <a:xfrm>
                <a:off x="611560" y="3236959"/>
                <a:ext cx="2157752" cy="740808"/>
              </a:xfrm>
              <a:prstGeom prst="flowChartInputOutpu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Запись исходного файла во временный</a:t>
                </a:r>
                <a:endParaRPr lang="ru-RU" sz="1200" dirty="0"/>
              </a:p>
            </p:txBody>
          </p:sp>
          <p:cxnSp>
            <p:nvCxnSpPr>
              <p:cNvPr id="16" name="Прямая со стрелкой 15"/>
              <p:cNvCxnSpPr>
                <a:stCxn id="33" idx="4"/>
                <a:endCxn id="34" idx="1"/>
              </p:cNvCxnSpPr>
              <p:nvPr/>
            </p:nvCxnSpPr>
            <p:spPr>
              <a:xfrm>
                <a:off x="1690436" y="3069299"/>
                <a:ext cx="0" cy="16766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2" name="Группа 21"/>
            <p:cNvGrpSpPr/>
            <p:nvPr/>
          </p:nvGrpSpPr>
          <p:grpSpPr>
            <a:xfrm>
              <a:off x="611560" y="3977767"/>
              <a:ext cx="2157752" cy="714493"/>
              <a:chOff x="611560" y="3977767"/>
              <a:chExt cx="2157752" cy="714493"/>
            </a:xfrm>
          </p:grpSpPr>
          <p:sp>
            <p:nvSpPr>
              <p:cNvPr id="35" name="Прямоугольник 34"/>
              <p:cNvSpPr/>
              <p:nvPr/>
            </p:nvSpPr>
            <p:spPr>
              <a:xfrm>
                <a:off x="611560" y="4145427"/>
                <a:ext cx="2157752" cy="54683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Удаление исходного файла</a:t>
                </a:r>
                <a:endParaRPr lang="ru-RU" sz="1200" dirty="0"/>
              </a:p>
            </p:txBody>
          </p:sp>
          <p:cxnSp>
            <p:nvCxnSpPr>
              <p:cNvPr id="18" name="Прямая со стрелкой 17"/>
              <p:cNvCxnSpPr>
                <a:stCxn id="34" idx="4"/>
                <a:endCxn id="35" idx="0"/>
              </p:cNvCxnSpPr>
              <p:nvPr/>
            </p:nvCxnSpPr>
            <p:spPr>
              <a:xfrm>
                <a:off x="1690436" y="3977767"/>
                <a:ext cx="0" cy="16766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1" name="Группа 20"/>
            <p:cNvGrpSpPr/>
            <p:nvPr/>
          </p:nvGrpSpPr>
          <p:grpSpPr>
            <a:xfrm>
              <a:off x="611560" y="4692260"/>
              <a:ext cx="2157752" cy="714491"/>
              <a:chOff x="611560" y="4692260"/>
              <a:chExt cx="2157752" cy="714491"/>
            </a:xfrm>
          </p:grpSpPr>
          <p:sp>
            <p:nvSpPr>
              <p:cNvPr id="36" name="Прямоугольник 35"/>
              <p:cNvSpPr/>
              <p:nvPr/>
            </p:nvSpPr>
            <p:spPr>
              <a:xfrm>
                <a:off x="611560" y="4859918"/>
                <a:ext cx="2157752" cy="54683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Переименование временного файла</a:t>
                </a:r>
                <a:endParaRPr lang="ru-RU" sz="1200" dirty="0"/>
              </a:p>
            </p:txBody>
          </p:sp>
          <p:cxnSp>
            <p:nvCxnSpPr>
              <p:cNvPr id="20" name="Прямая со стрелкой 19"/>
              <p:cNvCxnSpPr>
                <a:stCxn id="35" idx="2"/>
                <a:endCxn id="36" idx="0"/>
              </p:cNvCxnSpPr>
              <p:nvPr/>
            </p:nvCxnSpPr>
            <p:spPr>
              <a:xfrm>
                <a:off x="1690436" y="4692260"/>
                <a:ext cx="0" cy="16765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</p:grpSp>
    </p:spTree>
    <p:extLst>
      <p:ext uri="{BB962C8B-B14F-4D97-AF65-F5344CB8AC3E}">
        <p14:creationId xmlns="" xmlns:p14="http://schemas.microsoft.com/office/powerpoint/2010/main" val="285665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Заголовок 22"/>
          <p:cNvSpPr>
            <a:spLocks noGrp="1"/>
          </p:cNvSpPr>
          <p:nvPr>
            <p:ph type="title"/>
          </p:nvPr>
        </p:nvSpPr>
        <p:spPr>
          <a:xfrm>
            <a:off x="0" y="152718"/>
            <a:ext cx="9036496" cy="3959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>Заражение</a:t>
            </a:r>
            <a:endParaRPr lang="ru-RU" sz="2400" dirty="0"/>
          </a:p>
        </p:txBody>
      </p:sp>
      <p:sp>
        <p:nvSpPr>
          <p:cNvPr id="24" name="Объект 23"/>
          <p:cNvSpPr>
            <a:spLocks noGrp="1"/>
          </p:cNvSpPr>
          <p:nvPr>
            <p:ph idx="1"/>
          </p:nvPr>
        </p:nvSpPr>
        <p:spPr>
          <a:xfrm>
            <a:off x="2627784" y="649991"/>
            <a:ext cx="6408712" cy="493925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4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mainflag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comflag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funcflag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while (!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feof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SF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fgets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100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SF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if ((!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funcflag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)&amp;&amp;(!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mainflag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)&amp;&amp;(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include_scan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&amp;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comflag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)==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))</a:t>
            </a:r>
            <a:r>
              <a:rPr lang="ru-RU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//если в строке "#</a:t>
            </a:r>
            <a:r>
              <a:rPr lang="ru-RU" sz="1400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include</a:t>
            </a:r>
            <a:r>
              <a:rPr lang="ru-RU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" (первый раз, не </a:t>
            </a:r>
            <a:r>
              <a:rPr lang="ru-RU" sz="1400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закоментирован</a:t>
            </a:r>
            <a:r>
              <a:rPr lang="en-US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, то пропустить</a:t>
            </a:r>
            <a:endParaRPr lang="en-US" sz="1400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continue;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if (</a:t>
            </a:r>
            <a:r>
              <a:rPr lang="ru-RU" sz="1400" dirty="0">
                <a:latin typeface="Courier New" pitchFamily="49" charset="0"/>
                <a:cs typeface="Courier New" pitchFamily="49" charset="0"/>
              </a:rPr>
              <a:t>(!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comflag</a:t>
            </a:r>
            <a:r>
              <a:rPr lang="ru-RU" sz="1400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&amp;&amp;(!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mainflag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)&amp;&amp;(</a:t>
            </a:r>
            <a:r>
              <a:rPr lang="ru-RU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/*строка </a:t>
            </a:r>
            <a:r>
              <a:rPr lang="en-US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“main (...)”</a:t>
            </a:r>
            <a:r>
              <a:rPr lang="ru-RU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*/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for (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ru-RU" sz="14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ru-RU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&amp;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 !=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strstr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“main”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fprintf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TF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“%c”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str</a:t>
            </a:r>
            <a:r>
              <a:rPr lang="ru-RU" sz="14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fprintf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TF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“main (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, char **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\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n”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);</a:t>
            </a:r>
            <a:r>
              <a:rPr lang="ru-RU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//запись аргументов в функцию </a:t>
            </a:r>
            <a:r>
              <a:rPr lang="en-US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main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mainflag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continue;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for (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ru-RU" sz="14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ru-RU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str</a:t>
            </a:r>
            <a:r>
              <a:rPr lang="ru-RU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 != 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‘\0’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fprintf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TF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cs typeface="Courier New" pitchFamily="49" charset="0"/>
              </a:rPr>
              <a:t>“%c”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]); </a:t>
            </a:r>
            <a:r>
              <a:rPr lang="en-US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ru-RU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запись из исходного файла во временный</a:t>
            </a:r>
            <a:endParaRPr lang="en-US" sz="1400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}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9D903-3088-4119-B4BA-D45CCE512DDC}" type="slidenum">
              <a:rPr lang="ru-RU" smtClean="0"/>
              <a:pPr/>
              <a:t>9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323528" y="260648"/>
            <a:ext cx="2157752" cy="5146103"/>
            <a:chOff x="611560" y="260648"/>
            <a:chExt cx="2157752" cy="5146103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611560" y="260648"/>
              <a:ext cx="2157752" cy="53479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/>
                <a:t>Создание временного файла</a:t>
              </a:r>
              <a:endParaRPr lang="ru-RU" sz="1200" dirty="0"/>
            </a:p>
          </p:txBody>
        </p:sp>
        <p:grpSp>
          <p:nvGrpSpPr>
            <p:cNvPr id="28" name="Группа 27"/>
            <p:cNvGrpSpPr/>
            <p:nvPr/>
          </p:nvGrpSpPr>
          <p:grpSpPr>
            <a:xfrm>
              <a:off x="611560" y="795439"/>
              <a:ext cx="2157752" cy="610540"/>
              <a:chOff x="611560" y="795439"/>
              <a:chExt cx="2157752" cy="610540"/>
            </a:xfrm>
          </p:grpSpPr>
          <p:sp>
            <p:nvSpPr>
              <p:cNvPr id="31" name="Блок-схема: данные 30"/>
              <p:cNvSpPr/>
              <p:nvPr/>
            </p:nvSpPr>
            <p:spPr>
              <a:xfrm>
                <a:off x="611560" y="963099"/>
                <a:ext cx="2157752" cy="442880"/>
              </a:xfrm>
              <a:prstGeom prst="flowChartInputOutpu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Запись </a:t>
                </a:r>
                <a:r>
                  <a:rPr lang="en-US" sz="1200" dirty="0" smtClean="0"/>
                  <a:t>“include”</a:t>
                </a:r>
                <a:endParaRPr lang="ru-RU" sz="1200" dirty="0"/>
              </a:p>
            </p:txBody>
          </p:sp>
          <p:cxnSp>
            <p:nvCxnSpPr>
              <p:cNvPr id="10" name="Прямая со стрелкой 9"/>
              <p:cNvCxnSpPr>
                <a:stCxn id="30" idx="2"/>
                <a:endCxn id="31" idx="1"/>
              </p:cNvCxnSpPr>
              <p:nvPr/>
            </p:nvCxnSpPr>
            <p:spPr>
              <a:xfrm>
                <a:off x="1690436" y="795439"/>
                <a:ext cx="0" cy="16766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Группа 26"/>
            <p:cNvGrpSpPr/>
            <p:nvPr/>
          </p:nvGrpSpPr>
          <p:grpSpPr>
            <a:xfrm>
              <a:off x="611560" y="1405979"/>
              <a:ext cx="2157752" cy="777222"/>
              <a:chOff x="611560" y="1405979"/>
              <a:chExt cx="2157752" cy="777222"/>
            </a:xfrm>
          </p:grpSpPr>
          <p:sp>
            <p:nvSpPr>
              <p:cNvPr id="32" name="Блок-схема: данные 31"/>
              <p:cNvSpPr/>
              <p:nvPr/>
            </p:nvSpPr>
            <p:spPr>
              <a:xfrm>
                <a:off x="611560" y="1573639"/>
                <a:ext cx="2157752" cy="609562"/>
              </a:xfrm>
              <a:prstGeom prst="flowChartInputOutpu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Запись вируса из буфера</a:t>
                </a:r>
                <a:endParaRPr lang="ru-RU" sz="1200" dirty="0"/>
              </a:p>
            </p:txBody>
          </p:sp>
          <p:cxnSp>
            <p:nvCxnSpPr>
              <p:cNvPr id="12" name="Прямая со стрелкой 11"/>
              <p:cNvCxnSpPr>
                <a:stCxn id="31" idx="4"/>
                <a:endCxn id="32" idx="1"/>
              </p:cNvCxnSpPr>
              <p:nvPr/>
            </p:nvCxnSpPr>
            <p:spPr>
              <a:xfrm>
                <a:off x="1690436" y="1405979"/>
                <a:ext cx="0" cy="16766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Группа 25"/>
            <p:cNvGrpSpPr/>
            <p:nvPr/>
          </p:nvGrpSpPr>
          <p:grpSpPr>
            <a:xfrm>
              <a:off x="611560" y="2183201"/>
              <a:ext cx="2157752" cy="886098"/>
              <a:chOff x="611560" y="2183201"/>
              <a:chExt cx="2157752" cy="886098"/>
            </a:xfrm>
          </p:grpSpPr>
          <p:sp>
            <p:nvSpPr>
              <p:cNvPr id="33" name="Блок-схема: данные 32"/>
              <p:cNvSpPr/>
              <p:nvPr/>
            </p:nvSpPr>
            <p:spPr>
              <a:xfrm>
                <a:off x="611560" y="2350861"/>
                <a:ext cx="2157752" cy="718438"/>
              </a:xfrm>
              <a:prstGeom prst="flowChartInputOutpu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Добавление аргументов в функцию </a:t>
                </a:r>
                <a:r>
                  <a:rPr lang="en-US" sz="1200" dirty="0" smtClean="0"/>
                  <a:t>main</a:t>
                </a:r>
                <a:endParaRPr lang="ru-RU" sz="1200" dirty="0"/>
              </a:p>
            </p:txBody>
          </p:sp>
          <p:cxnSp>
            <p:nvCxnSpPr>
              <p:cNvPr id="14" name="Прямая со стрелкой 13"/>
              <p:cNvCxnSpPr>
                <a:stCxn id="32" idx="4"/>
                <a:endCxn id="33" idx="1"/>
              </p:cNvCxnSpPr>
              <p:nvPr/>
            </p:nvCxnSpPr>
            <p:spPr>
              <a:xfrm>
                <a:off x="1690436" y="2183201"/>
                <a:ext cx="0" cy="16766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5" name="Группа 24"/>
            <p:cNvGrpSpPr/>
            <p:nvPr/>
          </p:nvGrpSpPr>
          <p:grpSpPr>
            <a:xfrm>
              <a:off x="611560" y="3069299"/>
              <a:ext cx="2157752" cy="908468"/>
              <a:chOff x="611560" y="3069299"/>
              <a:chExt cx="2157752" cy="908468"/>
            </a:xfrm>
          </p:grpSpPr>
          <p:sp>
            <p:nvSpPr>
              <p:cNvPr id="34" name="Блок-схема: данные 33"/>
              <p:cNvSpPr/>
              <p:nvPr/>
            </p:nvSpPr>
            <p:spPr>
              <a:xfrm>
                <a:off x="611560" y="3236959"/>
                <a:ext cx="2157752" cy="740808"/>
              </a:xfrm>
              <a:prstGeom prst="flowChartInputOutpu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Запись исходного файла во временный</a:t>
                </a:r>
                <a:endParaRPr lang="ru-RU" sz="1200" dirty="0"/>
              </a:p>
            </p:txBody>
          </p:sp>
          <p:cxnSp>
            <p:nvCxnSpPr>
              <p:cNvPr id="16" name="Прямая со стрелкой 15"/>
              <p:cNvCxnSpPr>
                <a:stCxn id="33" idx="4"/>
                <a:endCxn id="34" idx="1"/>
              </p:cNvCxnSpPr>
              <p:nvPr/>
            </p:nvCxnSpPr>
            <p:spPr>
              <a:xfrm>
                <a:off x="1690436" y="3069299"/>
                <a:ext cx="0" cy="16766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2" name="Группа 21"/>
            <p:cNvGrpSpPr/>
            <p:nvPr/>
          </p:nvGrpSpPr>
          <p:grpSpPr>
            <a:xfrm>
              <a:off x="611560" y="3977767"/>
              <a:ext cx="2157752" cy="714493"/>
              <a:chOff x="611560" y="3977767"/>
              <a:chExt cx="2157752" cy="714493"/>
            </a:xfrm>
          </p:grpSpPr>
          <p:sp>
            <p:nvSpPr>
              <p:cNvPr id="35" name="Прямоугольник 34"/>
              <p:cNvSpPr/>
              <p:nvPr/>
            </p:nvSpPr>
            <p:spPr>
              <a:xfrm>
                <a:off x="611560" y="4145427"/>
                <a:ext cx="2157752" cy="54683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Удаление исходного файла</a:t>
                </a:r>
                <a:endParaRPr lang="ru-RU" sz="1200" dirty="0"/>
              </a:p>
            </p:txBody>
          </p:sp>
          <p:cxnSp>
            <p:nvCxnSpPr>
              <p:cNvPr id="18" name="Прямая со стрелкой 17"/>
              <p:cNvCxnSpPr>
                <a:stCxn id="34" idx="4"/>
                <a:endCxn id="35" idx="0"/>
              </p:cNvCxnSpPr>
              <p:nvPr/>
            </p:nvCxnSpPr>
            <p:spPr>
              <a:xfrm>
                <a:off x="1690436" y="3977767"/>
                <a:ext cx="0" cy="16766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1" name="Группа 20"/>
            <p:cNvGrpSpPr/>
            <p:nvPr/>
          </p:nvGrpSpPr>
          <p:grpSpPr>
            <a:xfrm>
              <a:off x="611560" y="4692260"/>
              <a:ext cx="2157752" cy="714491"/>
              <a:chOff x="611560" y="4692260"/>
              <a:chExt cx="2157752" cy="714491"/>
            </a:xfrm>
          </p:grpSpPr>
          <p:sp>
            <p:nvSpPr>
              <p:cNvPr id="36" name="Прямоугольник 35"/>
              <p:cNvSpPr/>
              <p:nvPr/>
            </p:nvSpPr>
            <p:spPr>
              <a:xfrm>
                <a:off x="611560" y="4859918"/>
                <a:ext cx="2157752" cy="54683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 smtClean="0"/>
                  <a:t>Переименование временного файла</a:t>
                </a:r>
                <a:endParaRPr lang="ru-RU" sz="1200" dirty="0"/>
              </a:p>
            </p:txBody>
          </p:sp>
          <p:cxnSp>
            <p:nvCxnSpPr>
              <p:cNvPr id="20" name="Прямая со стрелкой 19"/>
              <p:cNvCxnSpPr>
                <a:stCxn id="35" idx="2"/>
                <a:endCxn id="36" idx="0"/>
              </p:cNvCxnSpPr>
              <p:nvPr/>
            </p:nvCxnSpPr>
            <p:spPr>
              <a:xfrm>
                <a:off x="1690436" y="4692260"/>
                <a:ext cx="0" cy="16765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</p:grpSp>
    </p:spTree>
    <p:extLst>
      <p:ext uri="{BB962C8B-B14F-4D97-AF65-F5344CB8AC3E}">
        <p14:creationId xmlns="" xmlns:p14="http://schemas.microsoft.com/office/powerpoint/2010/main" val="308292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7713</TotalTime>
  <Words>1839</Words>
  <Application>Microsoft Office PowerPoint</Application>
  <PresentationFormat>Экран (4:3)</PresentationFormat>
  <Paragraphs>293</Paragraphs>
  <Slides>10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Главная</vt:lpstr>
      <vt:lpstr>Вирус.cpp</vt:lpstr>
      <vt:lpstr>Блок-схема</vt:lpstr>
      <vt:lpstr>Копирование вируса в буфер</vt:lpstr>
      <vt:lpstr>Копирование вируса в буфер</vt:lpstr>
      <vt:lpstr>Поиск файлов для заражения</vt:lpstr>
      <vt:lpstr>Чтение include’ов</vt:lpstr>
      <vt:lpstr>include_scan</vt:lpstr>
      <vt:lpstr>Заражение</vt:lpstr>
      <vt:lpstr>Заражение</vt:lpstr>
      <vt:lpstr>Заражение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Jagon95;Jagon.95@mail.ru</dc:creator>
  <cp:lastModifiedBy>krasov</cp:lastModifiedBy>
  <cp:revision>114</cp:revision>
  <dcterms:created xsi:type="dcterms:W3CDTF">2012-05-12T18:06:27Z</dcterms:created>
  <dcterms:modified xsi:type="dcterms:W3CDTF">2013-11-16T07:35:29Z</dcterms:modified>
</cp:coreProperties>
</file>