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80" r:id="rId19"/>
    <p:sldId id="281" r:id="rId20"/>
    <p:sldId id="282" r:id="rId21"/>
    <p:sldId id="283" r:id="rId22"/>
    <p:sldId id="284" r:id="rId23"/>
    <p:sldId id="277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4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0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1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8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8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9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2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8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5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554304" cy="356616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Методы детектирования вирусов</a:t>
            </a:r>
          </a:p>
        </p:txBody>
      </p:sp>
    </p:spTree>
    <p:extLst>
      <p:ext uri="{BB962C8B-B14F-4D97-AF65-F5344CB8AC3E}">
        <p14:creationId xmlns:p14="http://schemas.microsoft.com/office/powerpoint/2010/main" val="22685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Аппаратная трассировка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9312" y="2218713"/>
            <a:ext cx="10058400" cy="4023360"/>
          </a:xfrm>
        </p:spPr>
        <p:txBody>
          <a:bodyPr/>
          <a:lstStyle/>
          <a:p>
            <a:r>
              <a:rPr lang="ru-RU" dirty="0"/>
              <a:t>Начиная с этого момента стартует новая программа, но после выполнения каждой ее команды будет вызываться трассировочное прерывание. Все специфические для антивируса действия (контроль количества выполненных команд, поиск сигнатуры, борьба с </a:t>
            </a:r>
            <a:r>
              <a:rPr lang="ru-RU" dirty="0" err="1"/>
              <a:t>антиотладочными</a:t>
            </a:r>
            <a:r>
              <a:rPr lang="ru-RU" dirty="0"/>
              <a:t> «трюками») возлагаются на обработчик этого прерывания, который должен быть заранее подготовлен антивирусом.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Аппаратная трассировка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3217" y="2062303"/>
            <a:ext cx="10058400" cy="4023360"/>
          </a:xfrm>
        </p:spPr>
        <p:txBody>
          <a:bodyPr/>
          <a:lstStyle/>
          <a:p>
            <a:pPr>
              <a:buNone/>
            </a:pPr>
            <a:r>
              <a:rPr lang="ru-RU" dirty="0" err="1"/>
              <a:t>Windows</a:t>
            </a:r>
            <a:r>
              <a:rPr lang="ru-RU" dirty="0"/>
              <a:t> также предоставляет средства для использования отладочных прерываний</a:t>
            </a:r>
            <a:r>
              <a:rPr lang="en-US" dirty="0"/>
              <a:t>. </a:t>
            </a:r>
            <a:endParaRPr lang="ru-RU" dirty="0"/>
          </a:p>
          <a:p>
            <a:pPr>
              <a:buNone/>
            </a:pPr>
            <a:r>
              <a:rPr lang="ru-RU" dirty="0"/>
              <a:t>Принцип использования этого механизма:</a:t>
            </a:r>
            <a:r>
              <a:rPr lang="en-US" dirty="0"/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трассируемая программа запускается при помощи </a:t>
            </a:r>
            <a:r>
              <a:rPr lang="ru-RU" dirty="0" err="1"/>
              <a:t>CreateProcess</a:t>
            </a:r>
            <a:r>
              <a:rPr lang="ru-RU" dirty="0"/>
              <a:t> с параметром DEBUG_ONLY_THIS_PROCESS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организуется цикл ожидания и обработки событий в трассируемой программе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в этом цикле ловятся события – сначала одно </a:t>
            </a:r>
            <a:r>
              <a:rPr lang="en-US" dirty="0"/>
              <a:t>CREAT_ PROCESS_DEBUG_ EVENT=0 (</a:t>
            </a:r>
            <a:r>
              <a:rPr lang="ru-RU" dirty="0"/>
              <a:t>процесс стартовал), а потом много </a:t>
            </a:r>
            <a:r>
              <a:rPr lang="en-US" dirty="0"/>
              <a:t>EXCEPTION_DEBUG_EVENT=1 (</a:t>
            </a:r>
            <a:r>
              <a:rPr lang="ru-RU" dirty="0"/>
              <a:t>пришло отладочное прерывание) с кодом </a:t>
            </a:r>
            <a:r>
              <a:rPr lang="en-US" dirty="0"/>
              <a:t>EXCEPTION_SINGLE_STEP=80000004h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/>
              <a:t>после поимки очередного события можно при помощи </a:t>
            </a:r>
            <a:r>
              <a:rPr lang="ru-RU" dirty="0" err="1"/>
              <a:t>GetThreadContext</a:t>
            </a:r>
            <a:r>
              <a:rPr lang="ru-RU" dirty="0"/>
              <a:t>() извлечь контекст выполняемого потока, в его поле </a:t>
            </a:r>
            <a:r>
              <a:rPr lang="ru-RU" dirty="0" err="1"/>
              <a:t>Eip</a:t>
            </a:r>
            <a:r>
              <a:rPr lang="ru-RU" dirty="0"/>
              <a:t> найти адрес текущей выполняемой команды и при помощи </a:t>
            </a:r>
            <a:r>
              <a:rPr lang="ru-RU" dirty="0" err="1"/>
              <a:t>ReadProcessMemory</a:t>
            </a:r>
            <a:r>
              <a:rPr lang="ru-RU" dirty="0"/>
              <a:t>() прочитать код в ее окрестностях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Аппаратная трассировка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9312" y="2218713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Неприятные недостатки метода аппаратной трассировки (общие как для </a:t>
            </a:r>
            <a:r>
              <a:rPr lang="ru-RU" dirty="0" err="1"/>
              <a:t>Windows</a:t>
            </a:r>
            <a:r>
              <a:rPr lang="ru-RU" dirty="0"/>
              <a:t>, так и для DOS)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вирус может использовать «INT 1» и «INT 3» для своих нужд (например, для расшифровки тела) и, таким образом, заблокировать процесс трассировки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вирус может учесть, что трассирующая программа использует с трассируемой общий стек, и «испортить» трассировку манипуляциями вида «NEG SP/NEG SP».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трассируемый вирус может сравнительно легко обнаружить в регистре флагов установленный бит T</a:t>
            </a:r>
          </a:p>
          <a:p>
            <a:pPr marL="0" indent="0">
              <a:buNone/>
            </a:pPr>
            <a:r>
              <a:rPr lang="ru-RU" dirty="0"/>
              <a:t>К тому же аппаратная трассировка невозможна, например, для макровирусов. Поэтому подобные технологии в профессионально написанных антивирусах используются редко.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Эмуляция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Альтернативой аппаратной трассировке является эмуляция (моделирование выполнения) подозрительных программ. В этом случае в состав антивируса должна входить «виртуальная машина», с той или иной степенью детализации моделирующая работу процессора, а также, по мере необходимости, внешних устройств и операционной системы.</a:t>
            </a:r>
          </a:p>
          <a:p>
            <a:pPr marL="0" indent="0">
              <a:buNone/>
            </a:pPr>
            <a:r>
              <a:rPr lang="ru-RU" dirty="0"/>
              <a:t>Работа эмулятора, в общем случае, содержит цикл выполнения последовательных действий: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выборку и дизассемблирование очередной команды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моделирование выполнения очередной команды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Эмуляция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Дизассемблирование машинных команд (инструкций процессора) основано на знании их внутренней структуры. Размер инструкции может колебаться от 1 до 15 байтов. Внутренняя структура достаточно сложна и может состоять из многочисленных полей, обязательным из которых является только одно – содержащее код операции (</a:t>
            </a:r>
            <a:r>
              <a:rPr lang="ru-RU" dirty="0" err="1"/>
              <a:t>opcode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853" y="3009225"/>
            <a:ext cx="8862874" cy="27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09473" y="5727032"/>
            <a:ext cx="592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Рис. Структура машинной команды в 32-битовом режиме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Эмуляция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Результатом дизассемблирования инструкции должно быть получение следующих сведений: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откуда извлекаются данные, с которыми манипулирует инструкция;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какой тип действий производится над данными;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куда помещается результат выполнения инструкции. </a:t>
            </a:r>
          </a:p>
          <a:p>
            <a:pPr marL="0" indent="0">
              <a:buNone/>
            </a:pPr>
            <a:r>
              <a:rPr lang="ru-RU" dirty="0"/>
              <a:t>В фирменной документации содержатся подробные описания работы команд, выполняющих определенный тип действий: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что происходит с данными в результате этих действий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какие биты регистра флагов изменяются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изменяются ли явно не адресуемые области памяти (например, стек)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изменяется ли режим работы процессора и его подсистем и т. </a:t>
            </a:r>
            <a:r>
              <a:rPr lang="ru-RU" dirty="0" err="1"/>
              <a:t>п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«Рентгеноскопия» полиморфных вирусов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84971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ru-RU" dirty="0">
                <a:cs typeface="Calibri"/>
              </a:rPr>
              <a:t>Практически каждый полиморфный вирус обладает «слабостями», которые можно использовать для его детектирования. Известный вирусолог </a:t>
            </a:r>
            <a:r>
              <a:rPr lang="ru-RU" dirty="0" err="1">
                <a:cs typeface="Calibri"/>
              </a:rPr>
              <a:t>Peter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Ferrie</a:t>
            </a:r>
            <a:r>
              <a:rPr lang="ru-RU" dirty="0">
                <a:cs typeface="Calibri"/>
              </a:rPr>
              <a:t> назвал соответствующую систему методов «рентгеноскопией» («X-</a:t>
            </a:r>
            <a:r>
              <a:rPr lang="ru-RU" dirty="0" err="1">
                <a:cs typeface="Calibri"/>
              </a:rPr>
              <a:t>Raying</a:t>
            </a:r>
            <a:r>
              <a:rPr lang="ru-RU" dirty="0">
                <a:cs typeface="Calibri"/>
              </a:rPr>
              <a:t>») вирусных тел. </a:t>
            </a:r>
          </a:p>
          <a:p>
            <a:r>
              <a:rPr lang="ru-RU" dirty="0">
                <a:cs typeface="Calibri"/>
              </a:rPr>
              <a:t>Наиболее общая уязвимость </a:t>
            </a:r>
            <a:r>
              <a:rPr lang="ru-RU" dirty="0" err="1">
                <a:cs typeface="Calibri"/>
              </a:rPr>
              <a:t>полиморфиков</a:t>
            </a:r>
            <a:r>
              <a:rPr lang="ru-RU" dirty="0">
                <a:cs typeface="Calibri"/>
              </a:rPr>
              <a:t> связана с используемым принципом шифрования основного тела. В большинстве случаев оно (шифрование) выполняется в соответствии с правилом:</a:t>
            </a:r>
          </a:p>
          <a:p>
            <a:r>
              <a:rPr lang="ru-RU" dirty="0">
                <a:cs typeface="Calibri"/>
              </a:rPr>
              <a:t> B' = B•K</a:t>
            </a:r>
          </a:p>
          <a:p>
            <a:r>
              <a:rPr lang="ru-RU" dirty="0">
                <a:cs typeface="Calibri"/>
              </a:rPr>
              <a:t>где B – старое значение элемента кода (байта, слова или двойного слова),</a:t>
            </a:r>
          </a:p>
          <a:p>
            <a:r>
              <a:rPr lang="ru-RU" dirty="0">
                <a:cs typeface="Calibri"/>
              </a:rPr>
              <a:t>B' – его новое, зашифрованное значение; </a:t>
            </a:r>
          </a:p>
          <a:p>
            <a:r>
              <a:rPr lang="ru-RU" dirty="0">
                <a:cs typeface="Calibri"/>
              </a:rPr>
              <a:t>K – некое число, играющее роль шифровального «ключа»; </a:t>
            </a:r>
          </a:p>
          <a:p>
            <a:r>
              <a:rPr lang="ru-RU" dirty="0">
                <a:cs typeface="Calibri"/>
              </a:rPr>
              <a:t>«•» – арифметическая или логическая операция. Важно, что для операции «•» обязательно должна существовать обратная ей операция «•», так что расшифрование всегда может быть выполнено по правилу B = B •K. 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«Рентгеноскопия» полиморфных вирусов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ru-RU" dirty="0">
                <a:cs typeface="Calibri"/>
              </a:rPr>
              <a:t>Наиболее просто детектируются полиморфные вирусы, которые используют в качестве «ключа» K случайную константу, однократно генерируемую, например, при помощи таймера. </a:t>
            </a:r>
            <a:endParaRPr lang="en-US" dirty="0">
              <a:cs typeface="Calibri"/>
            </a:endParaRPr>
          </a:p>
          <a:p>
            <a:r>
              <a:rPr lang="ru-RU" dirty="0">
                <a:cs typeface="Calibri"/>
              </a:rPr>
              <a:t>Если исходный код тела вируса состоял из элементов B1, B2 и B3, то после полиморфного шифрования они превратятся в B 1 = B1•K, B 2 = B2•K и B 3 = B3•K, причем для разных копий вируса эти наборы элементов не будут совпадать. </a:t>
            </a:r>
            <a:endParaRPr lang="en-US" dirty="0">
              <a:cs typeface="Calibri"/>
            </a:endParaRPr>
          </a:p>
          <a:p>
            <a:r>
              <a:rPr lang="ru-RU" dirty="0">
                <a:cs typeface="Calibri"/>
              </a:rPr>
              <a:t>Выполним операцию расшифрования над любыми двумя соседними элементами </a:t>
            </a:r>
            <a:r>
              <a:rPr lang="ru-RU" dirty="0" err="1">
                <a:cs typeface="Calibri"/>
              </a:rPr>
              <a:t>B'i</a:t>
            </a:r>
            <a:r>
              <a:rPr lang="ru-RU" dirty="0">
                <a:cs typeface="Calibri"/>
              </a:rPr>
              <a:t> и B'</a:t>
            </a:r>
            <a:r>
              <a:rPr lang="ru-RU" sz="2200" dirty="0">
                <a:cs typeface="Calibri"/>
              </a:rPr>
              <a:t>i+1, получим:</a:t>
            </a:r>
            <a:endParaRPr lang="en-US" sz="2200" dirty="0">
              <a:cs typeface="Calibri"/>
            </a:endParaRPr>
          </a:p>
          <a:p>
            <a:endParaRPr lang="ru-RU" sz="1400" b="1" dirty="0">
              <a:cs typeface="Calibri"/>
            </a:endParaRPr>
          </a:p>
          <a:p>
            <a:r>
              <a:rPr lang="ru-RU" dirty="0">
                <a:cs typeface="Calibri"/>
              </a:rPr>
              <a:t>Итоговое выражение не зависит более от «ключа» K и, значит, будет постоянным для любой копии полиморфного вируса. Разумеется, набор из нескольких последовательных </a:t>
            </a:r>
            <a:r>
              <a:rPr lang="ru-RU" dirty="0" err="1">
                <a:cs typeface="Calibri"/>
              </a:rPr>
              <a:t>Si</a:t>
            </a:r>
            <a:r>
              <a:rPr lang="ru-RU" dirty="0">
                <a:cs typeface="Calibri"/>
              </a:rPr>
              <a:t> можно и нужно использовать в качестве своего рода «редуцированной» сигнатуры.</a:t>
            </a:r>
          </a:p>
          <a:p>
            <a:endParaRPr lang="ru-RU" dirty="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BE93EB8-253F-41FF-9BDE-C09854DA6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10" y="4211032"/>
            <a:ext cx="7085390" cy="5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«Рентгеноскопия» полиморфных вирусов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ru-RU" dirty="0">
                <a:cs typeface="Calibri"/>
              </a:rPr>
              <a:t>Немногим сложней осуществляется детектирование полиморфных вирусов, в которых «ключ» изменяется по закону:</a:t>
            </a:r>
          </a:p>
          <a:p>
            <a:r>
              <a:rPr lang="ru-RU" b="1" dirty="0">
                <a:cs typeface="Calibri"/>
              </a:rPr>
              <a:t>K</a:t>
            </a:r>
            <a:r>
              <a:rPr lang="ru-RU" sz="1400" b="1" dirty="0">
                <a:cs typeface="Calibri"/>
              </a:rPr>
              <a:t>i+1</a:t>
            </a:r>
            <a:r>
              <a:rPr lang="ru-RU" b="1" dirty="0">
                <a:cs typeface="Calibri"/>
              </a:rPr>
              <a:t> = </a:t>
            </a:r>
            <a:r>
              <a:rPr lang="ru-RU" b="1" dirty="0" err="1">
                <a:cs typeface="Calibri"/>
              </a:rPr>
              <a:t>K</a:t>
            </a:r>
            <a:r>
              <a:rPr lang="ru-RU" sz="1400" b="1" dirty="0" err="1">
                <a:cs typeface="Calibri"/>
              </a:rPr>
              <a:t>i</a:t>
            </a:r>
            <a:r>
              <a:rPr lang="ru-RU" b="1" dirty="0">
                <a:cs typeface="Calibri"/>
              </a:rPr>
              <a:t> •P</a:t>
            </a:r>
            <a:r>
              <a:rPr lang="ru-RU" dirty="0">
                <a:cs typeface="Calibri"/>
              </a:rPr>
              <a:t>, где P – константа</a:t>
            </a:r>
          </a:p>
          <a:p>
            <a:r>
              <a:rPr lang="ru-RU" dirty="0">
                <a:cs typeface="Calibri"/>
              </a:rPr>
              <a:t>В этом случае значения:</a:t>
            </a:r>
          </a:p>
          <a:p>
            <a:endParaRPr lang="ru-RU" dirty="0">
              <a:cs typeface="Calibri"/>
            </a:endParaRPr>
          </a:p>
          <a:p>
            <a:endParaRPr lang="ru-RU">
              <a:cs typeface="Calibri"/>
            </a:endParaRPr>
          </a:p>
          <a:p>
            <a:pPr marL="0" indent="0">
              <a:buNone/>
            </a:pPr>
            <a:r>
              <a:rPr lang="ru-RU" dirty="0">
                <a:cs typeface="Calibri"/>
              </a:rPr>
              <a:t> еще зависят от P, а постоянная сигнатура</a:t>
            </a:r>
            <a:r>
              <a:rPr lang="ru-RU" b="1" dirty="0">
                <a:cs typeface="Calibri"/>
              </a:rPr>
              <a:t> </a:t>
            </a:r>
            <a:r>
              <a:rPr lang="ru-RU" b="1" dirty="0" err="1">
                <a:cs typeface="Calibri"/>
              </a:rPr>
              <a:t>Qi</a:t>
            </a:r>
            <a:r>
              <a:rPr lang="ru-RU" b="1" dirty="0">
                <a:cs typeface="Calibri"/>
              </a:rPr>
              <a:t> = S</a:t>
            </a:r>
            <a:r>
              <a:rPr lang="ru-RU" sz="1400" b="1" dirty="0">
                <a:cs typeface="Calibri"/>
              </a:rPr>
              <a:t>i</a:t>
            </a:r>
            <a:r>
              <a:rPr lang="ru-RU" b="1" dirty="0">
                <a:cs typeface="Calibri"/>
              </a:rPr>
              <a:t>•S</a:t>
            </a:r>
            <a:r>
              <a:rPr lang="ru-RU" sz="1400" b="1" dirty="0">
                <a:cs typeface="Calibri"/>
              </a:rPr>
              <a:t>i+1</a:t>
            </a:r>
            <a:r>
              <a:rPr lang="ru-RU" dirty="0">
                <a:cs typeface="Calibri"/>
              </a:rPr>
              <a:t> – уже нет.</a:t>
            </a:r>
          </a:p>
          <a:p>
            <a:r>
              <a:rPr lang="ru-RU" dirty="0">
                <a:cs typeface="Calibri"/>
              </a:rPr>
              <a:t>Естественным для вирусописателей является усложнение закона, по которому изменяется «ключ» </a:t>
            </a:r>
            <a:r>
              <a:rPr lang="ru-RU" dirty="0" err="1">
                <a:cs typeface="Calibri"/>
              </a:rPr>
              <a:t>Ki</a:t>
            </a:r>
            <a:r>
              <a:rPr lang="ru-RU" dirty="0">
                <a:cs typeface="Calibri"/>
              </a:rPr>
              <a:t> . Для этого используются самые разнообразные арифметические и логические операции: «ADD», «SUB», «XOR», «ROL», «ROR», «NEG», «NOT» и прочие – в самых разных сочетаниях.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063C071-6F20-459A-9E3A-11DBCB462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29" y="3432865"/>
            <a:ext cx="5912152" cy="50027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7854ADF-C745-4D5F-8935-998329BFE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r="-282" b="-1315"/>
          <a:stretch/>
        </p:blipFill>
        <p:spPr>
          <a:xfrm>
            <a:off x="6960508" y="3438601"/>
            <a:ext cx="4741938" cy="4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«Рентгеноскопия» полиморфных вирусов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ru-RU" dirty="0">
                <a:cs typeface="Calibri"/>
              </a:rPr>
              <a:t> «Линейный конгруэнтный метод» генерации псевдослучайных чисел, исследованный Д. Кнутом основан на формуле:</a:t>
            </a:r>
            <a:endParaRPr lang="ru-RU" dirty="0"/>
          </a:p>
          <a:p>
            <a:r>
              <a:rPr lang="ru-RU" b="1" dirty="0">
                <a:cs typeface="Calibri"/>
              </a:rPr>
              <a:t> K</a:t>
            </a:r>
            <a:r>
              <a:rPr lang="ru-RU" sz="1400" b="1" dirty="0">
                <a:cs typeface="Calibri"/>
              </a:rPr>
              <a:t>i+1</a:t>
            </a:r>
            <a:r>
              <a:rPr lang="ru-RU" b="1" dirty="0">
                <a:cs typeface="Calibri"/>
              </a:rPr>
              <a:t> = (A </a:t>
            </a:r>
            <a:r>
              <a:rPr lang="ru-RU" b="1" dirty="0" err="1">
                <a:cs typeface="Calibri"/>
              </a:rPr>
              <a:t>K</a:t>
            </a:r>
            <a:r>
              <a:rPr lang="ru-RU" sz="1400" b="1" dirty="0" err="1">
                <a:cs typeface="Calibri"/>
              </a:rPr>
              <a:t>i</a:t>
            </a:r>
            <a:r>
              <a:rPr lang="ru-RU" b="1" dirty="0">
                <a:cs typeface="Calibri"/>
              </a:rPr>
              <a:t> + C)</a:t>
            </a:r>
            <a:r>
              <a:rPr lang="ru-RU" b="1" dirty="0" err="1">
                <a:cs typeface="Calibri"/>
              </a:rPr>
              <a:t>mod</a:t>
            </a:r>
            <a:r>
              <a:rPr lang="ru-RU" b="1" dirty="0">
                <a:cs typeface="Calibri"/>
              </a:rPr>
              <a:t> M</a:t>
            </a:r>
            <a:endParaRPr lang="ru-RU" dirty="0">
              <a:cs typeface="Calibri"/>
            </a:endParaRPr>
          </a:p>
          <a:p>
            <a:r>
              <a:rPr lang="ru-RU" dirty="0">
                <a:cs typeface="Calibri"/>
              </a:rPr>
              <a:t>При правильно выбранных коэффициентах A, C и M он генерирует не менее M различных чисел, распределенных равномерно на интервале [0…M–1]. Обычно в качестве M используют 28 , 216 или 232. </a:t>
            </a:r>
          </a:p>
          <a:p>
            <a:r>
              <a:rPr lang="ru-RU" dirty="0">
                <a:cs typeface="Calibri"/>
              </a:rPr>
              <a:t>Зная «правильную» сигнатуру S = {S1, S2, S3}, вирусолог может вычислить для подозрительной программы значения </a:t>
            </a:r>
          </a:p>
        </p:txBody>
      </p:sp>
    </p:spTree>
    <p:extLst>
      <p:ext uri="{BB962C8B-B14F-4D97-AF65-F5344CB8AC3E}">
        <p14:creationId xmlns:p14="http://schemas.microsoft.com/office/powerpoint/2010/main" val="88889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25577-9AC8-46C8-BDFD-FAD67A0B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Использование сигнатур для детектирования </a:t>
            </a:r>
            <a:r>
              <a:rPr lang="ru-RU" dirty="0" err="1">
                <a:latin typeface="Times New Roman"/>
                <a:cs typeface="Times New Roman"/>
              </a:rPr>
              <a:t>полиморфиков</a:t>
            </a:r>
            <a:r>
              <a:rPr lang="ru-RU" dirty="0"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719B4-3C23-42E8-B722-5A7E3595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cs typeface="Calibri"/>
              </a:rPr>
              <a:t>Сигнатурный подход применим для детектирования некоторых разновидностей полиморфных вирусов. Прежде всего легко детектируются полиморфные вирусы, построенные по «классической схеме»: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cs typeface="Calibri"/>
              </a:rPr>
              <a:t>основное тело зашифровано с переменным ключом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cs typeface="Calibri"/>
              </a:rPr>
              <a:t>фрагмент расшифровки конструируется таким образом, чтобы алгоритм его работы в разных экземплярах вируса сохранялся прежним, но конкретные реализации этого алгоритма различались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Идея детектирования подобных вирусов основана на том, что постоянная </a:t>
            </a:r>
            <a:br>
              <a:rPr lang="ru-RU" dirty="0">
                <a:cs typeface="Calibri"/>
              </a:rPr>
            </a:br>
            <a:r>
              <a:rPr lang="ru-RU" dirty="0">
                <a:cs typeface="Calibri"/>
              </a:rPr>
              <a:t>сигнатура в них все же присутствует – но не в начальный </a:t>
            </a:r>
            <a:br>
              <a:rPr lang="ru-RU" dirty="0">
                <a:cs typeface="Calibri"/>
              </a:rPr>
            </a:br>
            <a:r>
              <a:rPr lang="ru-RU" dirty="0">
                <a:cs typeface="Calibri"/>
              </a:rPr>
              <a:t>момент времени, а только после завершения работы расшифровщика. </a:t>
            </a:r>
          </a:p>
        </p:txBody>
      </p:sp>
    </p:spTree>
    <p:extLst>
      <p:ext uri="{BB962C8B-B14F-4D97-AF65-F5344CB8AC3E}">
        <p14:creationId xmlns:p14="http://schemas.microsoft.com/office/powerpoint/2010/main" val="1077294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«Рентгеноскопия» полиморфных вирусов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8312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ru-RU" dirty="0">
                <a:cs typeface="Calibri"/>
              </a:rPr>
              <a:t>Зная «правильную» сигнатуру S = {S1, S2, S3}, вирусолог может вычислить для подозрительной программы значения:</a:t>
            </a:r>
          </a:p>
          <a:p>
            <a:endParaRPr lang="ru-RU" dirty="0">
              <a:cs typeface="Calibri"/>
            </a:endParaRPr>
          </a:p>
          <a:p>
            <a:endParaRPr lang="ru-RU">
              <a:cs typeface="Calibri"/>
            </a:endParaRPr>
          </a:p>
          <a:p>
            <a:r>
              <a:rPr lang="ru-RU" dirty="0">
                <a:cs typeface="Calibri"/>
              </a:rPr>
              <a:t>Чтобы отличить «псевдослучайные числа» от числового «мусора» нужно решить систему сравнений: </a:t>
            </a: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4" name="Рисунок 4" descr="Изображение выглядит как музы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5EFA79F-8FD1-48B8-BA9F-97E580C3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95" y="2594202"/>
            <a:ext cx="1914525" cy="58102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797AA15-8D6A-4586-A0B7-3A6F125FE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24" y="4138082"/>
            <a:ext cx="4358971" cy="16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3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«Рентгеноскопия» полиморфных вирусов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8312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ru-RU" dirty="0">
              <a:cs typeface="Calibri"/>
            </a:endParaRPr>
          </a:p>
          <a:p>
            <a:pPr marL="0" indent="0">
              <a:buNone/>
            </a:pPr>
            <a:r>
              <a:rPr lang="ru-RU" dirty="0">
                <a:cs typeface="Calibri"/>
              </a:rPr>
              <a:t>К сожалению, многократное шифрование тела вируса с использованием различных алгоритмов и ключей препятствует применению методов «</a:t>
            </a:r>
            <a:r>
              <a:rPr lang="ru-RU" dirty="0" err="1">
                <a:cs typeface="Calibri"/>
              </a:rPr>
              <a:t>рентгеноскопирования</a:t>
            </a:r>
            <a:r>
              <a:rPr lang="ru-RU" dirty="0">
                <a:cs typeface="Calibri"/>
              </a:rPr>
              <a:t>». Впрочем, полиморфных вирусов, применяющих этот прием, не так уж и много.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32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/>
                <a:cs typeface="Times New Roman"/>
              </a:rPr>
              <a:t>Метаморфные</a:t>
            </a:r>
            <a:r>
              <a:rPr lang="ru-RU" dirty="0">
                <a:latin typeface="Times New Roman"/>
                <a:cs typeface="Times New Roman"/>
              </a:rPr>
              <a:t> вирусы и их детектирование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97066" cy="4337836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ru-RU" dirty="0">
                <a:cs typeface="Calibri"/>
              </a:rPr>
              <a:t>Фактически «метаморфизм» появился, когда удалось совместить и применить не только к расшифровщику, а ко всему вирусному коду «классические» полиморфные технологии:</a:t>
            </a:r>
            <a:endParaRPr lang="en-US" dirty="0">
              <a:cs typeface="Calibri"/>
            </a:endParaRP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ru-RU" dirty="0">
                <a:cs typeface="Calibri"/>
              </a:rPr>
              <a:t>замена команд и блоков их функциональными эквивалентами (например, «MOV EAX, 0» на «PUSH 0/POP AX» или «XOR EAX, EAX»)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ru-RU" dirty="0">
                <a:cs typeface="Calibri"/>
              </a:rPr>
              <a:t>случайная перестановка как отдельных команд, так и целых блоков («</a:t>
            </a:r>
            <a:r>
              <a:rPr lang="ru-RU" dirty="0" err="1">
                <a:cs typeface="Calibri"/>
              </a:rPr>
              <a:t>пермутация</a:t>
            </a:r>
            <a:r>
              <a:rPr lang="ru-RU" dirty="0">
                <a:cs typeface="Calibri"/>
              </a:rPr>
              <a:t>»)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ru-RU" dirty="0">
                <a:cs typeface="Calibri"/>
              </a:rPr>
              <a:t>«разбавление» кода вируса «мусором» (командами и группами команд, не влияющими на алгоритм)</a:t>
            </a:r>
          </a:p>
          <a:p>
            <a:pPr>
              <a:buNone/>
            </a:pPr>
            <a:r>
              <a:rPr lang="ru-RU" dirty="0">
                <a:cs typeface="Calibri"/>
              </a:rPr>
              <a:t>Также современные </a:t>
            </a:r>
            <a:r>
              <a:rPr lang="ru-RU" dirty="0" err="1">
                <a:cs typeface="Calibri"/>
              </a:rPr>
              <a:t>метаморфные</a:t>
            </a:r>
            <a:r>
              <a:rPr lang="ru-RU" dirty="0">
                <a:cs typeface="Calibri"/>
              </a:rPr>
              <a:t> вирусы используют и иные технологии усложнения детектирования:</a:t>
            </a:r>
            <a:endParaRPr lang="ru-RU" dirty="0"/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ru-RU" dirty="0">
                <a:cs typeface="Calibri"/>
              </a:rPr>
              <a:t>«сплайсинг» (перемешивание кода вируса с кодом зараженной программы)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ru-RU" dirty="0">
                <a:cs typeface="Calibri"/>
              </a:rPr>
              <a:t>EPO – размещение первой команды вируса в случайной позиции внутри зараженной программы и т. п. </a:t>
            </a:r>
          </a:p>
        </p:txBody>
      </p:sp>
    </p:spTree>
    <p:extLst>
      <p:ext uri="{BB962C8B-B14F-4D97-AF65-F5344CB8AC3E}">
        <p14:creationId xmlns:p14="http://schemas.microsoft.com/office/powerpoint/2010/main" val="1529395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/>
                <a:cs typeface="Times New Roman"/>
              </a:rPr>
              <a:t>Метаморфные</a:t>
            </a:r>
            <a:r>
              <a:rPr lang="ru-RU" dirty="0">
                <a:latin typeface="Times New Roman"/>
                <a:cs typeface="Times New Roman"/>
              </a:rPr>
              <a:t> вирусы и их детектирование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ru-RU" dirty="0">
                <a:cs typeface="Calibri"/>
              </a:rPr>
              <a:t>Применение полиморфных технологий приводит к тому, что ни в какой момент времени ни на диске, ни в памяти не оказывается фрагмента вируса, сохраняющегося постоянным от копии к копии и способного играть роль сигнатуры.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Магистральное направление борьбы с </a:t>
            </a:r>
            <a:r>
              <a:rPr lang="ru-RU" dirty="0" err="1">
                <a:cs typeface="Calibri"/>
              </a:rPr>
              <a:t>метаморфиками</a:t>
            </a:r>
            <a:r>
              <a:rPr lang="ru-RU" dirty="0">
                <a:cs typeface="Calibri"/>
              </a:rPr>
              <a:t> основано на сравнении двух алгоритмов:  </a:t>
            </a:r>
          </a:p>
          <a:p>
            <a:pPr marL="342900" indent="-342900">
              <a:buFont typeface="Wingdings"/>
              <a:buChar char="§"/>
            </a:pPr>
            <a:r>
              <a:rPr lang="ru-RU" dirty="0">
                <a:cs typeface="Calibri"/>
              </a:rPr>
              <a:t>выполняющегося подозрительной программой  </a:t>
            </a:r>
            <a:endParaRPr lang="en-US" dirty="0"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ru-RU" dirty="0">
                <a:cs typeface="Calibri"/>
              </a:rPr>
              <a:t>«алгоритмического образца», характерного для конкретного вируса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Этот «алгоритмический образец» можно считать своего рода «сигнатурой» </a:t>
            </a:r>
            <a:r>
              <a:rPr lang="ru-RU" dirty="0" err="1">
                <a:cs typeface="Calibri"/>
              </a:rPr>
              <a:t>метаморфного</a:t>
            </a:r>
            <a:r>
              <a:rPr lang="ru-RU" dirty="0">
                <a:cs typeface="Calibri"/>
              </a:rPr>
              <a:t> вируса. </a:t>
            </a:r>
          </a:p>
          <a:p>
            <a:pPr marL="0" indent="0">
              <a:buNone/>
            </a:pPr>
            <a:r>
              <a:rPr lang="ru-RU" dirty="0">
                <a:cs typeface="Calibri"/>
              </a:rPr>
              <a:t>Методики детектирования </a:t>
            </a:r>
            <a:r>
              <a:rPr lang="ru-RU" dirty="0" err="1">
                <a:cs typeface="Calibri"/>
              </a:rPr>
              <a:t>метаморфных</a:t>
            </a:r>
            <a:r>
              <a:rPr lang="ru-RU" dirty="0">
                <a:cs typeface="Calibri"/>
              </a:rPr>
              <a:t> вирусов очень ресурсоемки: требуют больших объемов оперативной памяти и долго работают, поэтому попытка найти в подозрительной программе </a:t>
            </a:r>
            <a:r>
              <a:rPr lang="ru-RU" dirty="0" err="1">
                <a:cs typeface="Calibri"/>
              </a:rPr>
              <a:t>метаморфный</a:t>
            </a:r>
            <a:r>
              <a:rPr lang="ru-RU" dirty="0">
                <a:cs typeface="Calibri"/>
              </a:rPr>
              <a:t> вирус выполняется только в крайнем случае.</a:t>
            </a:r>
          </a:p>
        </p:txBody>
      </p:sp>
    </p:spTree>
    <p:extLst>
      <p:ext uri="{BB962C8B-B14F-4D97-AF65-F5344CB8AC3E}">
        <p14:creationId xmlns:p14="http://schemas.microsoft.com/office/powerpoint/2010/main" val="346861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/>
                <a:cs typeface="Times New Roman"/>
              </a:rPr>
              <a:t>Метаморфные</a:t>
            </a:r>
            <a:r>
              <a:rPr lang="ru-RU" dirty="0">
                <a:latin typeface="Times New Roman"/>
                <a:cs typeface="Times New Roman"/>
              </a:rPr>
              <a:t> вирусы и их детектирование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ru-RU" b="1" dirty="0">
              <a:cs typeface="Calibri"/>
            </a:endParaRPr>
          </a:p>
          <a:p>
            <a:r>
              <a:rPr lang="ru-RU" b="1" dirty="0">
                <a:cs typeface="Calibri"/>
              </a:rPr>
              <a:t>Этап «выделения и сбора характеристик» </a:t>
            </a:r>
            <a:endParaRPr lang="ru-RU" b="1" dirty="0"/>
          </a:p>
          <a:p>
            <a:pPr>
              <a:buFont typeface="Wingdings" panose="020F0502020204030204" pitchFamily="34" charset="0"/>
              <a:buChar char="§"/>
            </a:pPr>
            <a:r>
              <a:rPr lang="ru-RU" dirty="0">
                <a:cs typeface="Calibri"/>
              </a:rPr>
              <a:t>     Цель этого этапа: получить представление вирусного кода в виде «графа управления» (</a:t>
            </a:r>
            <a:r>
              <a:rPr lang="ru-RU" dirty="0" err="1">
                <a:cs typeface="Calibri"/>
              </a:rPr>
              <a:t>control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graph</a:t>
            </a:r>
            <a:r>
              <a:rPr lang="ru-RU" dirty="0">
                <a:cs typeface="Calibri"/>
              </a:rPr>
              <a:t>), узлами которого являются отдельные команды и функциональные блоки, а ребрами – переходы и вызовы подпрограмм. При этом активно используются дизассемблер и – если фрагменты кода «перемешаны» – эмулятор программного кода. </a:t>
            </a:r>
          </a:p>
          <a:p>
            <a:pPr>
              <a:buNone/>
            </a:pPr>
            <a:r>
              <a:rPr lang="ru-RU" dirty="0">
                <a:cs typeface="Calibri"/>
              </a:rPr>
              <a:t> </a:t>
            </a:r>
            <a:r>
              <a:rPr lang="ru-RU" b="1" dirty="0">
                <a:cs typeface="Calibri"/>
              </a:rPr>
              <a:t>Этап «обработки и анализа» </a:t>
            </a:r>
            <a:endParaRPr lang="ru-RU" dirty="0"/>
          </a:p>
          <a:p>
            <a:pPr>
              <a:buFont typeface="Wingdings" panose="020F0502020204030204" pitchFamily="34" charset="0"/>
              <a:buChar char="§"/>
            </a:pPr>
            <a:r>
              <a:rPr lang="ru-RU" dirty="0">
                <a:cs typeface="Calibri"/>
              </a:rPr>
              <a:t>     На этом этапе производится сопоставление алгоритма, полученного в виде «графа» или «строки», и «образца», характерного для конкретного вируса. Обычно результатом работы является некоторое число – «коэффициент похожести». </a:t>
            </a:r>
          </a:p>
        </p:txBody>
      </p:sp>
    </p:spTree>
    <p:extLst>
      <p:ext uri="{BB962C8B-B14F-4D97-AF65-F5344CB8AC3E}">
        <p14:creationId xmlns:p14="http://schemas.microsoft.com/office/powerpoint/2010/main" val="3100290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Анализ статистических закономерностей 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ru-RU" dirty="0">
                <a:cs typeface="Calibri"/>
              </a:rPr>
              <a:t>В наборах чисел, образующих машинный код, всегда присутствуют определенные закономерности, выявление которых может принести пользу при детектировании вирусов. Чаще всего эти закономерности используются для обнаружения зашифрованных и полиморфных программ и, соответственно, для принятия антивирусом решения – применять ему «быстрые» сигнатурные методы детектирования или «медленные» – динамические.</a:t>
            </a:r>
          </a:p>
        </p:txBody>
      </p:sp>
    </p:spTree>
    <p:extLst>
      <p:ext uri="{BB962C8B-B14F-4D97-AF65-F5344CB8AC3E}">
        <p14:creationId xmlns:p14="http://schemas.microsoft.com/office/powerpoint/2010/main" val="814597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Эвристические методы детектирования вирусов </a:t>
            </a:r>
            <a:endParaRPr lang="ru-RU" sz="44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cs typeface="Calibri"/>
              </a:rPr>
              <a:t>Технологии, которые позволяют обнаруживать «новые», заранее не изученные вирусы называются «</a:t>
            </a:r>
            <a:r>
              <a:rPr lang="ru-RU" dirty="0" err="1">
                <a:cs typeface="Calibri"/>
              </a:rPr>
              <a:t>проактивными</a:t>
            </a:r>
            <a:r>
              <a:rPr lang="ru-RU" dirty="0">
                <a:cs typeface="Calibri"/>
              </a:rPr>
              <a:t>», то есть предваряющими и предотвращающими активацию вируса. Одни из них, базируются на методах «эвристического анализа».</a:t>
            </a:r>
            <a:endParaRPr lang="ru-RU"/>
          </a:p>
          <a:p>
            <a:pPr marL="0" indent="0">
              <a:buNone/>
            </a:pPr>
            <a:endParaRPr lang="ru-RU" dirty="0">
              <a:cs typeface="Calibri"/>
            </a:endParaRPr>
          </a:p>
          <a:p>
            <a:pPr marL="0" indent="0">
              <a:buNone/>
            </a:pPr>
            <a:r>
              <a:rPr lang="ru-RU" dirty="0">
                <a:cs typeface="Calibri"/>
              </a:rPr>
              <a:t>Решение задачи детектирования «нового» вируса лежит в сфере компетенции сложной математической дисциплины, известной как «распознавание образов». Эта дисциплина занимается: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ru-RU" dirty="0">
                <a:cs typeface="Calibri"/>
              </a:rPr>
              <a:t>«кластеризацией» – выделением на множестве объектов непересекающихся классов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ru-RU" dirty="0">
                <a:cs typeface="Calibri"/>
              </a:rPr>
              <a:t>«классификацией» – отнесением конкретного объекта к тому или иному заранее определенному классу. </a:t>
            </a:r>
          </a:p>
        </p:txBody>
      </p:sp>
    </p:spTree>
    <p:extLst>
      <p:ext uri="{BB962C8B-B14F-4D97-AF65-F5344CB8AC3E}">
        <p14:creationId xmlns:p14="http://schemas.microsoft.com/office/powerpoint/2010/main" val="2531925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4000" dirty="0">
                <a:latin typeface="Times New Roman"/>
                <a:cs typeface="Times New Roman"/>
              </a:rPr>
              <a:t>Эвристические методы детектирования вирусов: выделение характерных признаков </a:t>
            </a:r>
            <a:endParaRPr lang="ru-RU" sz="40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ru-RU" dirty="0">
              <a:cs typeface="Calibri"/>
            </a:endParaRPr>
          </a:p>
          <a:p>
            <a:r>
              <a:rPr lang="ru-RU" dirty="0">
                <a:cs typeface="Calibri"/>
              </a:rPr>
              <a:t>В качестве признаков, характеризующих конкретный тип вирусов, могут выступать самые разнообразные свойства или особенности «подозрительного» объекта.  Современные методы распознавания образов позволяют применять как «числовые», так и «логические» признаки, более просто реализуется и более достоверные результаты дает использование признаков второго – «логического» – типа.</a:t>
            </a:r>
          </a:p>
        </p:txBody>
      </p:sp>
    </p:spTree>
    <p:extLst>
      <p:ext uri="{BB962C8B-B14F-4D97-AF65-F5344CB8AC3E}">
        <p14:creationId xmlns:p14="http://schemas.microsoft.com/office/powerpoint/2010/main" val="2817361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4000" dirty="0">
                <a:latin typeface="Times New Roman"/>
                <a:cs typeface="Times New Roman"/>
              </a:rPr>
              <a:t>Эвристические методы детектирования вирусов: логические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ru-RU" dirty="0">
                <a:cs typeface="Calibri"/>
              </a:rPr>
              <a:t>Наиболее простой и естественный способ построения «решателей» основан на применении ко множеству обнаруженных симптомов системы «продукций». Продукцией называется правило вида: ЕСЛИ «предикат» TO «вывод». Предикаты (условия) могут представлять собой сложные функции над различными симптомами и ранее полученными выводами, образованные при помощи логических действий «И», «ИЛИ» и «НЕ», например: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979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4000" dirty="0">
                <a:latin typeface="Times New Roman"/>
                <a:cs typeface="Times New Roman"/>
              </a:rPr>
              <a:t>Эвристические методы детектирования вирусов: логические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ru-RU" dirty="0">
                <a:cs typeface="Calibri"/>
              </a:rPr>
              <a:t>Пример предиката:</a:t>
            </a:r>
            <a:endParaRPr lang="ru-RU" dirty="0"/>
          </a:p>
        </p:txBody>
      </p:sp>
      <p:pic>
        <p:nvPicPr>
          <p:cNvPr id="5" name="Рисунок 4" descr="Изображение выглядит как текст,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974B9BC-D4D1-4222-8CFB-9C0078CE8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141" y="1882019"/>
            <a:ext cx="6736485" cy="44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9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175" y="2839453"/>
            <a:ext cx="9986784" cy="350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Использование сигнатур для детектирования </a:t>
            </a:r>
            <a:r>
              <a:rPr lang="ru-RU" dirty="0" err="1">
                <a:latin typeface="Times New Roman"/>
                <a:cs typeface="Times New Roman"/>
              </a:rPr>
              <a:t>полиморфиков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Пример детектирования «популярного» в середине 1990-х годов вируса Kaczor.4444</a:t>
            </a:r>
            <a:r>
              <a:rPr lang="en-US" dirty="0"/>
              <a:t>:</a:t>
            </a:r>
            <a:br>
              <a:rPr lang="en-US" dirty="0"/>
            </a:br>
            <a:r>
              <a:rPr lang="ru-RU" dirty="0"/>
              <a:t>В начальный момент времени, пока не выполнена еще ни одна команда вируса, дизассемблированный дамп памяти выглядит следующим образом: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4000" dirty="0">
                <a:latin typeface="Times New Roman"/>
                <a:cs typeface="Times New Roman"/>
              </a:rPr>
              <a:t>Эвристические методы детектирования вирусов: логические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cs typeface="Calibri"/>
              </a:rPr>
              <a:t>Недостатки данного подхода:</a:t>
            </a:r>
            <a:endParaRPr lang="ru-RU"/>
          </a:p>
          <a:p>
            <a:pPr marL="342900" indent="-342900">
              <a:buFont typeface="Wingdings"/>
              <a:buChar char="§"/>
            </a:pPr>
            <a:r>
              <a:rPr lang="ru-RU" dirty="0">
                <a:cs typeface="Calibri"/>
              </a:rPr>
              <a:t>объективность итогового вывода сильно зависит от того, насколько корректно, четко и непротиворечиво вирусолог составит и опишет систему правил</a:t>
            </a:r>
            <a:endParaRPr lang="en-US" dirty="0"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ru-RU" dirty="0">
                <a:cs typeface="Calibri"/>
              </a:rPr>
              <a:t>при необходимости видоизменить эту систему (например, при появлении нового типа вирусов) может потребоваться переписать ее полностью с самого начала</a:t>
            </a:r>
          </a:p>
          <a:p>
            <a:pPr marL="342900" indent="-342900">
              <a:buFont typeface="Wingdings"/>
              <a:buChar char="§"/>
            </a:pPr>
            <a:r>
              <a:rPr lang="ru-RU" dirty="0">
                <a:cs typeface="Calibri"/>
              </a:rPr>
              <a:t>система не позволяет учесть порядок появления симптомов в файле и т. п.</a:t>
            </a: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758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4000" dirty="0">
                <a:latin typeface="Times New Roman"/>
                <a:cs typeface="Times New Roman"/>
              </a:rPr>
              <a:t>Эвристические методы детектирования вирусов: синтаксические методы</a:t>
            </a:r>
            <a:endParaRPr lang="ru-RU" sz="400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878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cs typeface="Calibri"/>
              </a:rPr>
              <a:t>Этот подход позволяет, не меняя ничего принципиально в предыдущем методе, избавиться от некоторых его недостатков. Фактически расположенные в определенной последовательности события – это и есть фразы определенного языка.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dirty="0">
                <a:cs typeface="Calibri"/>
              </a:rPr>
              <a:t>Пример - пусть в длинной цепочке событий, полученной в результате эмуляции/трассировки подозрительной программы, необходимо проверить не только присутствие, но и правильный порядок расположения событий «O – открыть файл», «W – записать в файл», «C – закрыть файл». Строим примитивный автомат:</a:t>
            </a:r>
          </a:p>
          <a:p>
            <a:pPr marL="0" indent="0">
              <a:buNone/>
            </a:pPr>
            <a:endParaRPr lang="ru-RU" dirty="0">
              <a:cs typeface="Calibri"/>
            </a:endParaRPr>
          </a:p>
          <a:p>
            <a:pPr marL="0" indent="0">
              <a:buNone/>
            </a:pPr>
            <a:endParaRPr lang="ru-RU" dirty="0">
              <a:cs typeface="Calibri"/>
            </a:endParaRPr>
          </a:p>
          <a:p>
            <a:pPr algn="ctr">
              <a:buNone/>
            </a:pPr>
            <a:endParaRPr lang="ru-RU" dirty="0">
              <a:cs typeface="Calibri"/>
            </a:endParaRPr>
          </a:p>
          <a:p>
            <a:pPr algn="ctr">
              <a:buNone/>
            </a:pPr>
            <a:endParaRPr lang="ru-RU" dirty="0">
              <a:cs typeface="Calibri"/>
            </a:endParaRPr>
          </a:p>
          <a:p>
            <a:pPr algn="ctr">
              <a:buNone/>
            </a:pPr>
            <a:r>
              <a:rPr lang="ru-RU" dirty="0">
                <a:cs typeface="Calibri"/>
              </a:rPr>
              <a:t> </a:t>
            </a:r>
            <a:r>
              <a:rPr lang="ru-RU" sz="1400" dirty="0">
                <a:cs typeface="Calibri"/>
              </a:rPr>
              <a:t>Рис. 7.51 Автомат грамматики, распознающей запись в файл </a:t>
            </a:r>
            <a:endParaRPr lang="ru-RU" dirty="0">
              <a:cs typeface="Calibri"/>
            </a:endParaRPr>
          </a:p>
          <a:p>
            <a:pPr marL="0" indent="0">
              <a:buNone/>
            </a:pPr>
            <a:r>
              <a:rPr lang="ru-RU" dirty="0">
                <a:cs typeface="Calibri"/>
              </a:rPr>
              <a:t> «Синтаксический» подход не отменяет «логического», а дополняет его. </a:t>
            </a:r>
          </a:p>
        </p:txBody>
      </p:sp>
      <p:pic>
        <p:nvPicPr>
          <p:cNvPr id="4" name="Рисунок 4" descr="Изображение выглядит как устройст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C9228E1-CC7A-4C3F-B5CF-1986243F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182" y="3743401"/>
            <a:ext cx="3287636" cy="16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38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4000" dirty="0">
                <a:latin typeface="Times New Roman"/>
                <a:cs typeface="Times New Roman"/>
              </a:rPr>
              <a:t>Эвристические методы детектирования вирусов: методы на основе формулы Байеса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03542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cs typeface="Calibri"/>
              </a:rPr>
              <a:t>Метод, использующий «автоматическое» обучение решателя и основанный на формуле Байеса:</a:t>
            </a:r>
            <a:endParaRPr lang="ru-RU" dirty="0"/>
          </a:p>
          <a:p>
            <a:pPr marL="0" indent="0">
              <a:buNone/>
            </a:pPr>
            <a:endParaRPr lang="ru-RU" dirty="0">
              <a:cs typeface="Calibri"/>
            </a:endParaRPr>
          </a:p>
          <a:p>
            <a:pPr marL="0" indent="0">
              <a:buNone/>
            </a:pPr>
            <a:endParaRPr lang="ru-RU" dirty="0">
              <a:cs typeface="Calibri"/>
            </a:endParaRPr>
          </a:p>
          <a:p>
            <a:pPr marL="0" indent="0">
              <a:buNone/>
            </a:pPr>
            <a:endParaRPr lang="ru-RU" dirty="0">
              <a:cs typeface="Calibri"/>
            </a:endParaRPr>
          </a:p>
          <a:p>
            <a:pPr marL="0" indent="0">
              <a:buNone/>
            </a:pPr>
            <a:r>
              <a:rPr lang="ru-RU" dirty="0">
                <a:cs typeface="Calibri"/>
              </a:rPr>
              <a:t>где S – «симптомы»; D – «диагнозы»; P(</a:t>
            </a:r>
            <a:r>
              <a:rPr lang="ru-RU" dirty="0" err="1">
                <a:cs typeface="Calibri"/>
              </a:rPr>
              <a:t>Di</a:t>
            </a:r>
            <a:r>
              <a:rPr lang="ru-RU" dirty="0">
                <a:cs typeface="Calibri"/>
              </a:rPr>
              <a:t> ) – априорная вероятность i-</a:t>
            </a:r>
            <a:r>
              <a:rPr lang="ru-RU" dirty="0" err="1">
                <a:cs typeface="Calibri"/>
              </a:rPr>
              <a:t>го</a:t>
            </a:r>
            <a:r>
              <a:rPr lang="ru-RU" dirty="0">
                <a:cs typeface="Calibri"/>
              </a:rPr>
              <a:t> «диагноза»;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cs typeface="Calibri"/>
              </a:rPr>
              <a:t>P(</a:t>
            </a:r>
            <a:r>
              <a:rPr lang="ru-RU" err="1">
                <a:cs typeface="Calibri"/>
              </a:rPr>
              <a:t>Si</a:t>
            </a:r>
            <a:r>
              <a:rPr lang="ru-RU" dirty="0">
                <a:cs typeface="Calibri"/>
              </a:rPr>
              <a:t> |</a:t>
            </a:r>
            <a:r>
              <a:rPr lang="ru-RU" err="1">
                <a:cs typeface="Calibri"/>
              </a:rPr>
              <a:t>Dj</a:t>
            </a:r>
            <a:r>
              <a:rPr lang="ru-RU" dirty="0">
                <a:cs typeface="Calibri"/>
              </a:rPr>
              <a:t> ) – частота появления i-</a:t>
            </a:r>
            <a:r>
              <a:rPr lang="ru-RU" err="1">
                <a:cs typeface="Calibri"/>
              </a:rPr>
              <a:t>го</a:t>
            </a:r>
            <a:r>
              <a:rPr lang="ru-RU" dirty="0">
                <a:cs typeface="Calibri"/>
              </a:rPr>
              <a:t> «симптома» при j-ом «диагнозе»; P(</a:t>
            </a:r>
            <a:r>
              <a:rPr lang="ru-RU" err="1">
                <a:cs typeface="Calibri"/>
              </a:rPr>
              <a:t>Di</a:t>
            </a:r>
            <a:r>
              <a:rPr lang="ru-RU" dirty="0">
                <a:cs typeface="Calibri"/>
              </a:rPr>
              <a:t> |</a:t>
            </a:r>
            <a:r>
              <a:rPr lang="ru-RU" err="1">
                <a:cs typeface="Calibri"/>
              </a:rPr>
              <a:t>Sj</a:t>
            </a:r>
            <a:r>
              <a:rPr lang="ru-RU" dirty="0">
                <a:cs typeface="Calibri"/>
              </a:rPr>
              <a:t> ) – условная вероятность истинности i-</a:t>
            </a:r>
            <a:r>
              <a:rPr lang="ru-RU" err="1">
                <a:cs typeface="Calibri"/>
              </a:rPr>
              <a:t>го</a:t>
            </a:r>
            <a:r>
              <a:rPr lang="ru-RU" dirty="0">
                <a:cs typeface="Calibri"/>
              </a:rPr>
              <a:t> «диагноза» при обнаружении j-</a:t>
            </a:r>
            <a:r>
              <a:rPr lang="ru-RU" err="1">
                <a:cs typeface="Calibri"/>
              </a:rPr>
              <a:t>го</a:t>
            </a:r>
            <a:r>
              <a:rPr lang="ru-RU" dirty="0">
                <a:cs typeface="Calibri"/>
              </a:rPr>
              <a:t> «симптома»; N – количество возможных «диагнозов».</a:t>
            </a:r>
            <a:endParaRPr lang="ru-RU">
              <a:cs typeface="Calibri"/>
            </a:endParaRP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60A0D27-5874-4076-AF68-6866994C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29" y="2600511"/>
            <a:ext cx="9855200" cy="10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03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Эвристические методы детектирования вирусов: методы, использующие искусственные нейронные сети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cs typeface="Calibri"/>
              </a:rPr>
              <a:t>Это семейство очень «модных» методов, имитирующих работу мозга живых существ. Есть много разновидностей нейросетей (сети Кохонена, </a:t>
            </a:r>
            <a:r>
              <a:rPr lang="ru-RU" dirty="0" err="1">
                <a:cs typeface="Calibri"/>
              </a:rPr>
              <a:t>Хопфилда</a:t>
            </a:r>
            <a:r>
              <a:rPr lang="ru-RU" dirty="0">
                <a:cs typeface="Calibri"/>
              </a:rPr>
              <a:t>, рекуррентные и т. п.), но мы кратко рассмотрим самую старую, самую известную и самую изученную разновидность – «многослойный нелинейный перцептрон».</a:t>
            </a: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  <p:pic>
        <p:nvPicPr>
          <p:cNvPr id="4" name="Рисунок 4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D59D5BF-9577-4DB4-8843-78F14E2DA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72" y="3013371"/>
            <a:ext cx="6722533" cy="32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7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B75C-8C70-4DEE-9A1F-A1A70707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Эвристические методы детектирования вирусов: методы, использующие искусственные нейронные сети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A9B7A-0419-4A9E-9237-E033B015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None/>
            </a:pPr>
            <a:r>
              <a:rPr lang="ru-RU" dirty="0">
                <a:cs typeface="Calibri"/>
              </a:rPr>
              <a:t>По ребрам распространяются числовые значения. Кроме того, каждому ребру графа приписано некоторое переменное число W – «вес» ребра (еще их называют «синапсами»). Распознающие свойства нейронной сети заключаются именно в системе фиксированных значений весов W.</a:t>
            </a:r>
            <a:endParaRPr lang="ru-RU" dirty="0"/>
          </a:p>
          <a:p>
            <a:pPr>
              <a:buNone/>
            </a:pPr>
            <a:r>
              <a:rPr lang="ru-RU" dirty="0">
                <a:cs typeface="Calibri"/>
              </a:rPr>
              <a:t>Предположим, что имеются некоторые числовые признаки, и они подаются на соответствующие узлы входного слоя. Если признаки логические, можно принять их равными 0 или 1. Эти значения распространяются по ребрам «слева направо» (то есть по направлению от входного слоя к выходному) и собираются в узлах промежуточных слоев, но, перед тем как двинуться дальше, пересчитываются в каждом узле.</a:t>
            </a:r>
            <a:endParaRPr lang="ru-RU" dirty="0"/>
          </a:p>
          <a:p>
            <a:pPr>
              <a:buNone/>
            </a:pPr>
            <a:r>
              <a:rPr lang="ru-RU" dirty="0">
                <a:cs typeface="Calibri"/>
              </a:rPr>
              <a:t>В итоге на узлах выходного слоя сети образуются некоторые значения. Если «синапсы» W подобраны правильно, то вектор значений будет соответствовать правильному «ответу». Например, выход, соответствующий «сетевому червю», будет близок к 1, а все остальные – к 0. Таков принцип действия распознающей нейронной сети.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39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2E5929-139A-4605-A9EA-00D5B0CAF958}"/>
              </a:ext>
            </a:extLst>
          </p:cNvPr>
          <p:cNvSpPr txBox="1">
            <a:spLocks/>
          </p:cNvSpPr>
          <p:nvPr/>
        </p:nvSpPr>
        <p:spPr>
          <a:xfrm>
            <a:off x="831185" y="152401"/>
            <a:ext cx="10058400" cy="5982788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cs typeface="Calibri"/>
              </a:rPr>
              <a:t>По ребрам распространяются числовые значения. Кроме того, каждому ребру графа приписано некоторое переменное число W – «вес» ребра (еще их называют «синапсами»). </a:t>
            </a:r>
            <a:endParaRPr lang="ru-RU">
              <a:cs typeface="Calibri"/>
            </a:endParaRPr>
          </a:p>
          <a:p>
            <a:pPr marL="0" indent="0">
              <a:buNone/>
            </a:pPr>
            <a:r>
              <a:rPr lang="ru-RU" dirty="0">
                <a:cs typeface="Calibri"/>
              </a:rPr>
              <a:t>Значения распространяются по ребрам «слева направо» (то есть по направлению от входного слоя к выходному) и собираются в узлах промежуточных слоев, но, перед тем как двинуться дальше, пересчитываются в каждом узле по правилу:</a:t>
            </a:r>
          </a:p>
          <a:p>
            <a:pPr>
              <a:buNone/>
            </a:pPr>
            <a:endParaRPr lang="ru-RU">
              <a:cs typeface="Calibri"/>
            </a:endParaRPr>
          </a:p>
          <a:p>
            <a:pPr>
              <a:buNone/>
            </a:pPr>
            <a:endParaRPr lang="ru-RU" dirty="0">
              <a:cs typeface="Calibri"/>
            </a:endParaRPr>
          </a:p>
          <a:p>
            <a:pPr>
              <a:buNone/>
            </a:pPr>
            <a:endParaRPr lang="ru-RU" dirty="0">
              <a:cs typeface="Calibri"/>
            </a:endParaRPr>
          </a:p>
          <a:p>
            <a:pPr marL="0" indent="0">
              <a:buNone/>
            </a:pPr>
            <a:r>
              <a:rPr lang="ru-RU" dirty="0">
                <a:cs typeface="Calibri"/>
              </a:rPr>
              <a:t>где j – номер ребра, входящего в узел; </a:t>
            </a:r>
            <a:r>
              <a:rPr lang="ru-RU" dirty="0" err="1">
                <a:cs typeface="Calibri"/>
              </a:rPr>
              <a:t>Wj</a:t>
            </a:r>
            <a:r>
              <a:rPr lang="ru-RU" dirty="0">
                <a:cs typeface="Calibri"/>
              </a:rPr>
              <a:t> – значение j-</a:t>
            </a:r>
            <a:r>
              <a:rPr lang="ru-RU" dirty="0" err="1">
                <a:cs typeface="Calibri"/>
              </a:rPr>
              <a:t>го</a:t>
            </a:r>
            <a:r>
              <a:rPr lang="ru-RU" dirty="0">
                <a:cs typeface="Calibri"/>
              </a:rPr>
              <a:t> «синапса»; </a:t>
            </a:r>
            <a:r>
              <a:rPr lang="ru-RU" dirty="0" err="1">
                <a:cs typeface="Calibri"/>
              </a:rPr>
              <a:t>Xj</a:t>
            </a:r>
            <a:r>
              <a:rPr lang="ru-RU" dirty="0">
                <a:cs typeface="Calibri"/>
              </a:rPr>
              <a:t> – значение, входящее в узел по j-</a:t>
            </a:r>
            <a:r>
              <a:rPr lang="ru-RU" dirty="0" err="1">
                <a:cs typeface="Calibri"/>
              </a:rPr>
              <a:t>му</a:t>
            </a:r>
            <a:r>
              <a:rPr lang="ru-RU" dirty="0">
                <a:cs typeface="Calibri"/>
              </a:rPr>
              <a:t> ребру; M – количество ребер, входящих в узел; Y – выходное значение узла, распространяющееся в дальнейшем на все узлы следующего слоя; F – общая для всех узлов функция.</a:t>
            </a:r>
          </a:p>
          <a:p>
            <a:pPr>
              <a:buNone/>
            </a:pPr>
            <a:endParaRPr lang="ru-RU" dirty="0">
              <a:cs typeface="Calibri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ru-RU" dirty="0">
                <a:cs typeface="Calibri"/>
              </a:rPr>
              <a:t>В итоге на узлах выходного слоя сети образуются некоторые значения. Если «синапсы» W подобраны правильно, то вектор значений будет соответствовать правильному «ответу». Например, выход, соответствующий «сетевому червю», будет близок к 1, а все остальные – к 0. Таков принцип действия распознающей нейронной сети.</a:t>
            </a:r>
            <a:endParaRPr lang="ru-RU"/>
          </a:p>
        </p:txBody>
      </p:sp>
      <p:pic>
        <p:nvPicPr>
          <p:cNvPr id="4" name="Рисунок 4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DC24200-07CF-4398-ABBB-89CB4225D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0" y="1822375"/>
            <a:ext cx="2721731" cy="14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4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947" y="2507332"/>
            <a:ext cx="6134852" cy="13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2052" y="505326"/>
            <a:ext cx="913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После выполнения первой итерации цикла расшифровывается первый байт тела: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007" y="871787"/>
            <a:ext cx="8037846" cy="137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3768" y="2141622"/>
            <a:ext cx="9444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После выполнения 7 итераций цикла расшифровываются три первые команды тела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872" y="3671318"/>
            <a:ext cx="9224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 тело вируса будет окончательно расшифровано через 114Fh итераций</a:t>
            </a:r>
            <a:r>
              <a:rPr lang="en-US" sz="2000" dirty="0"/>
              <a:t>, </a:t>
            </a:r>
            <a:r>
              <a:rPr lang="ru-RU" sz="2000" dirty="0"/>
              <a:t>но, уже на шаге 7 по смещению 2Ch от начала вируса можно обнаружить постоянную сигнатуру длиной 7 байтов: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737" y="4668252"/>
            <a:ext cx="5752599" cy="60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Использование сигнатур для детектирования </a:t>
            </a:r>
            <a:r>
              <a:rPr lang="ru-RU" dirty="0" err="1">
                <a:latin typeface="Times New Roman"/>
                <a:cs typeface="Times New Roman"/>
              </a:rPr>
              <a:t>полиморфиков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2622884"/>
            <a:ext cx="10058400" cy="3246210"/>
          </a:xfrm>
        </p:spPr>
        <p:txBody>
          <a:bodyPr/>
          <a:lstStyle/>
          <a:p>
            <a:r>
              <a:rPr lang="ru-RU" dirty="0"/>
              <a:t>ВЫВОД</a:t>
            </a:r>
            <a:r>
              <a:rPr lang="en-US" dirty="0"/>
              <a:t>: </a:t>
            </a:r>
            <a:r>
              <a:rPr lang="ru-RU" dirty="0"/>
              <a:t>если для случая «простых сигнатур» этап «выделение и сбор характеристик» сводится лишь к считыванию байтов из файла, то для полиморфных вирусов требуется первоначально выполнить некоторое количество команд подозреваемой программы и только потом – сравнивать сигнатуры.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Аппаратная трассировка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9312" y="2218713"/>
            <a:ext cx="10058400" cy="4023360"/>
          </a:xfrm>
        </p:spPr>
        <p:txBody>
          <a:bodyPr/>
          <a:lstStyle/>
          <a:p>
            <a:r>
              <a:rPr lang="ru-RU" dirty="0"/>
              <a:t>Проще всего воспользоваться штатными средствами процессора – «отладочными прерываниями». Дело в том, что при установке в 1 бита T регистра флагов (по умолчанию он сброшен) после выполнения процессором каждой очередной команды вызывается прерывание «INT 1». Этот механизм доступен автору антивируса как в «реальном», так и в «защищенном» режимах процессора.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905" y="187496"/>
            <a:ext cx="106078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работе под управлением MS-DOS антивирус первым делом должен обеспечить наличие большого и непрерывного, никем не используемого блока оперативной памяти. Код «подозрительной» программы загружается в свободную память и подготавливается к выполнению с использованием недокументированного режима функции 4Bh: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496" y="1647408"/>
            <a:ext cx="5149515" cy="208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524" y="3344780"/>
            <a:ext cx="5079208" cy="285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285" y="440703"/>
            <a:ext cx="8598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Антивирус может получить сегментный адрес «новорожденной» программы при помощи функции 62h (результат возвращается в регистре BX):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225" y="1179094"/>
            <a:ext cx="2273732" cy="107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66273" y="2226984"/>
            <a:ext cx="847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Внутри нового PSP требуется настроить ряд полей. Во-первых, необходимо позаботиться о том, чтобы «новорожденная» программа, завершив свою работу, вернула управление в указанную точку антивируса: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5346" y="3296903"/>
            <a:ext cx="4738689" cy="86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2156" y="4110334"/>
            <a:ext cx="8345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Во-вторых, надо извлечь из блока параметров новое местоположение стека для «новорожденной» программы и переместить стек в указанную область памяти: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078828"/>
            <a:ext cx="2507065" cy="111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159" y="312821"/>
            <a:ext cx="10078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Наконец, установить сегментные регистры DS и ES на PSP «новорожденной» программы, очистить регистры общего назначения, извлечь из блока параметров точку входа в «новорожденную» программу и передать на нее управление (не забыв перед этим «взвести» флаг трассировки!):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158" y="1592411"/>
            <a:ext cx="4102768" cy="12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5348" y="2606841"/>
            <a:ext cx="4572000" cy="327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</TotalTime>
  <Words>885</Words>
  <Application>Microsoft Office PowerPoint</Application>
  <PresentationFormat>Широкоэкранный</PresentationFormat>
  <Paragraphs>53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Ретро</vt:lpstr>
      <vt:lpstr>Методы детектирования вирусов</vt:lpstr>
      <vt:lpstr>Использование сигнатур для детектирования полиморфиков </vt:lpstr>
      <vt:lpstr>Использование сигнатур для детектирования полиморфиков</vt:lpstr>
      <vt:lpstr>Презентация PowerPoint</vt:lpstr>
      <vt:lpstr>Использование сигнатур для детектирования полиморфиков</vt:lpstr>
      <vt:lpstr>Аппаратная трассировка</vt:lpstr>
      <vt:lpstr>Презентация PowerPoint</vt:lpstr>
      <vt:lpstr>Презентация PowerPoint</vt:lpstr>
      <vt:lpstr>Презентация PowerPoint</vt:lpstr>
      <vt:lpstr>Аппаратная трассировка</vt:lpstr>
      <vt:lpstr>Аппаратная трассировка</vt:lpstr>
      <vt:lpstr>Аппаратная трассировка</vt:lpstr>
      <vt:lpstr>Эмуляция программ</vt:lpstr>
      <vt:lpstr>Эмуляция программ</vt:lpstr>
      <vt:lpstr>Эмуляция программ</vt:lpstr>
      <vt:lpstr>«Рентгеноскопия» полиморфных вирусов</vt:lpstr>
      <vt:lpstr>«Рентгеноскопия» полиморфных вирусов</vt:lpstr>
      <vt:lpstr>«Рентгеноскопия» полиморфных вирусов</vt:lpstr>
      <vt:lpstr>«Рентгеноскопия» полиморфных вирусов</vt:lpstr>
      <vt:lpstr>«Рентгеноскопия» полиморфных вирусов</vt:lpstr>
      <vt:lpstr>«Рентгеноскопия» полиморфных вирусов</vt:lpstr>
      <vt:lpstr>Метаморфные вирусы и их детектирование</vt:lpstr>
      <vt:lpstr>Метаморфные вирусы и их детектирование</vt:lpstr>
      <vt:lpstr>Метаморфные вирусы и их детектирование</vt:lpstr>
      <vt:lpstr>Анализ статистических закономерностей  </vt:lpstr>
      <vt:lpstr>Эвристические методы детектирования вирусов </vt:lpstr>
      <vt:lpstr>Эвристические методы детектирования вирусов: выделение характерных признаков </vt:lpstr>
      <vt:lpstr>Эвристические методы детектирования вирусов: логические методы</vt:lpstr>
      <vt:lpstr>Эвристические методы детектирования вирусов: логические методы</vt:lpstr>
      <vt:lpstr>Эвристические методы детектирования вирусов: логические методы</vt:lpstr>
      <vt:lpstr>Эвристические методы детектирования вирусов: синтаксические методы</vt:lpstr>
      <vt:lpstr>Эвристические методы детектирования вирусов: методы на основе формулы Байеса </vt:lpstr>
      <vt:lpstr>Эвристические методы детектирования вирусов: методы, использующие искусственные нейронные сети </vt:lpstr>
      <vt:lpstr>Эвристические методы детектирования вирусов: методы, использующие искусственные нейронные сети 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Barborik</dc:creator>
  <cp:lastModifiedBy>Alex</cp:lastModifiedBy>
  <cp:revision>36</cp:revision>
  <dcterms:created xsi:type="dcterms:W3CDTF">2013-07-31T16:34:45Z</dcterms:created>
  <dcterms:modified xsi:type="dcterms:W3CDTF">2018-09-23T20:49:09Z</dcterms:modified>
</cp:coreProperties>
</file>