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1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91" r:id="rId16"/>
    <p:sldId id="292" r:id="rId17"/>
    <p:sldId id="293" r:id="rId18"/>
    <p:sldId id="319" r:id="rId19"/>
    <p:sldId id="320" r:id="rId20"/>
    <p:sldId id="327" r:id="rId21"/>
    <p:sldId id="321" r:id="rId22"/>
    <p:sldId id="297" r:id="rId23"/>
    <p:sldId id="322" r:id="rId24"/>
    <p:sldId id="298" r:id="rId25"/>
    <p:sldId id="300" r:id="rId26"/>
    <p:sldId id="323" r:id="rId27"/>
    <p:sldId id="324" r:id="rId28"/>
    <p:sldId id="325" r:id="rId29"/>
    <p:sldId id="326" r:id="rId30"/>
    <p:sldId id="304" r:id="rId31"/>
    <p:sldId id="328" r:id="rId32"/>
    <p:sldId id="329" r:id="rId33"/>
    <p:sldId id="307" r:id="rId34"/>
    <p:sldId id="308" r:id="rId35"/>
    <p:sldId id="309" r:id="rId36"/>
    <p:sldId id="310" r:id="rId37"/>
    <p:sldId id="312" r:id="rId38"/>
    <p:sldId id="33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82464" autoAdjust="0"/>
  </p:normalViewPr>
  <p:slideViewPr>
    <p:cSldViewPr>
      <p:cViewPr>
        <p:scale>
          <a:sx n="70" d="100"/>
          <a:sy n="70" d="100"/>
        </p:scale>
        <p:origin x="-15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74D1-3CE6-46D3-B324-C3ED62B833FF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F0A9-BA70-4ABB-9640-78C3C25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механизм, обеспечивающий операцию, обратную к импорту.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помощи него динамические библиотеки (а иногда и исполняемые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программы) предоставляют необходимую служебную информацию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процедурах и функциях, которыми «согласны поделиться»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программами. Например, системная библиотека «KERNEL32.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DLL» в разных версиях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содержит от нескольких сотен до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нескольких тысяч таких «общедоступных» функций.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ли программы и динамические библиотеки одновременно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импортировать и экспортировать функции? Да, могут. Например,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полняемые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программы, подготовленные для работы под управлением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отладчика, кроме вполне естественного импорта, также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экспортиру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несколько функций, которыми этот отладчик будет пользовать-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динамическая библиотека «KERNEL32.DLL»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все экспортируемые функции предварительно импортирует из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другой библиотеки «NTDLL.DLL», где они на самом деле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Нетрудно сообразить, что вирус (в данном случае это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</a:t>
            </a:r>
          </a:p>
          <a:p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Perlovga.a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создает на «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флэшке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каталог «RECYCLED» (это стан-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дартное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имя для «мусорной корзины»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помещает в него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 тело. Стоит вставить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флэшку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USB-разъем, и вирус тут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запускается.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Формально вирусы этого типа вполне могут жить и размножаться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управлением 32-разрядных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Их свойства были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 изучены на примере MS-DOS-«собратьев», и нового добавить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остается очень мало. Пожалуй, самой интересной особенностью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влияющей на «повадки» вирусов-спутников, является порядок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поиска системой программ и динамических библиотек,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ченных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загрузки в память: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сначала в каталоге процесса-родителя;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затем в текущем каталоге;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потом в «системном» каталоге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(например, в «C:\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WinNT\SYSTEM32»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 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C:\Windows\SYSTEM»);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далее в «базовом» каталоге операционной системы (например,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C:\WinNT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или в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наконец, в каталогах, перечисленных в «тропе» (то есть в пере-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окружения 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PATH»).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вирус может создать какой-нибудь «поддельный» ком-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понент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операционной утилиты (динамическую библиотеку или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который по умолчанию располагается в «базовом каталоге»,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поместить его в «системный» каталог. В этом случае в первую очередь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 исполняться именно «подделка». Так, в частности, поступают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вирусы семейства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Win9X.Dupator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библиотекой «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KERNEL32.DLL».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«Оверлеями» в PE-программах могут считаться любые данные,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формально находящиеся внутри программного файла, но не 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держащиеся внутри секций (не забывайте, PE-заголовок мы тоже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условно считаем секцией!). Все, что расположено вне секций, при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загрузке программы в память не попадает. В 32-разрядных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возможности вирусов, работающих по «оверлейному»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принципу, несколько ограничены, по сравнению с возможностями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DOS-собратьев. Это связано прежде всего с запретом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видоизме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нения файла исполняющейся в данный момент программы. Конечно,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«оверлейные» вирусы существуют, и их не так уж и мало, но они, 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правило, написаны на языках высокого уровня и используют весь-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примитивную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малокорректную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технику: просто «отрыгивают»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 оверлей (то есть оригинальную программу) во внешний файл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жестко фиксированным или случайным (вирус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Win32.Sbit.8192)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именем и запускают его на исполнение при помощи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CreateProcess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WinExec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Некоторые программы, запущенные под «чужим»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именем, просто не будут правильно работать. К тому же практически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такие вирусы не дожидаются окончания работы запущенной про-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граммы и не удаляют ее файла, а просто присваивают ему атрибут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«невидимый».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существуют и более корректные методы, но они довольно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сложны и связаны с воспроизведением алгоритма, используемого си-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стемным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загрузчиком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 исключено, что вирусы,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зующие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такие алгоритмы, существуют, но в любом случае их едини-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обнаружить их можно только в коллекциях вирусологов.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Весьма характерным признаком простых «оверлейных» вирусов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изменение иконки зараженной программы. В самом деле,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после заражения в файле «живет» совсем другая программа!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самый простой и самый естественный способ размещения по-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стороннего кода в PE-программе. Суть его заключается в том, что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 просто увеличивает в таблице секций размер последней секции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записывает вирус в образовавшееся в конце файла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пространство. Естественно, для этой секции необходимо уста-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флаги, соответствующие исполняемому коду, иначе вирус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сможет стартовать из нее. Вот пример видоизменений,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произошед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программе «NOTEPAD.EXE», зараженной вирусом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DarkSide.1371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Запись вирусного кода в секции, содержащие оверлей (их длина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дисковом файле больше размера, зарезервированного для загрузки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память), может привести к некорректной работе зараженной про-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граммы. Тем не менее большинство вирусов, заражающих PE-файлы,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используют именно этот метод внедрения вирусного кода.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 смысле его можно считать «стандартным».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самый естественный и самый простой способ передачи управ-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вирусу. В условиях «плоской» модели памяти 32-битовых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делается совсем не сложно: достаточно просто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вписать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AddressOfEntryPoint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заголовка PE-программы но-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вое значение, соответствующее первой команде вирусного кода. 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манипуляция с заголовком была нами уже проиллюстрирована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несколькими страницами ранее, когда мы изучали способ внедрения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«жертву»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Win9X.DarkSide.1371. А вообще, вирусов, посту-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пающих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подобным образом, – подавляющее большинство.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Проще всего сканировать кодовую секцию заражаемой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мы, останавливая свое внимание на «прологах» процедур и функций,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ebp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ebp,esp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Вирусы для 32-разрядных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252  Файловые вирусы в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обращениях к типичным системным сервисам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push 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ExitProcess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прочих стандартных фрагментах программного кода. Обнаружив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где-то в глубине кодовой секции соответствующую комбинацию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байтов (например, 55h 8Bh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можно надеяться, что программа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рано или поздно дойдет до этой точки. Значит, можно заместить этот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 командой перехода на вирусное тело, предварительно 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хранив где-то внутри него оригинальные байты. Так поступают виру-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Win32.CTX, Win32.SK, Win32.Blakan, Win32.Deemo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прочие.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примитивные вирусы ориентированы на конкретные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версии операционных систем, для которых расположение в адресном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 библиотеки «KERNEL32.DLL» и функций внутри нее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жестко фиксированным.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автор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Win9X.Boza был осведомлен о двух воз-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вариантах общей точки входа в «KERNEL32.DLL» для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личных бета-версий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имел данные о характерных для этой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 цепочках байтов (сигнатурах), определил даже адреса переход-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thunks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к необходимым системным сервисам, но почему-то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знал линейных адресов самих функций и что к ним можно обращать-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напрямую. В результате он сочинил для обращения к системным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сервисам следующий очень наивный (по нынешним временам) код: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примитивные вирусы ориентированы на конкретные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версии операционных систем, для которых расположение в адресном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 библиотеки «KERNEL32.DLL» и функций внутри нее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жестко фиксированным.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автор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Win9X.Boza был осведомлен о двух воз-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вариантах общей точки входа в «KERNEL32.DLL» для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личных бета-версий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Chicago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имел данные о характерных для этой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 цепочках байтов (сигнатурах), определил даже адреса переход-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thunks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к необходимым системным сервисам, но почему-то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знал линейных адресов самих функций и что к ним можно обращать-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напрямую. В результате он сочинил для обращения к системным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сервисам следующий очень наивный (по нынешним временам) код: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мере появления новых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вирусы, использующие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рассмотренный выше «метод предопределенных адресов»,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вятся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неработоспособными. По этой причине вирусописатели чаще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применяют более сложные методы, позволяющие обнаруживать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«KERNEL32.DLL» в памяти, не опираясь на какие-либо заранее пре-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допределенные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адреса.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этих методах ключевым моментом является нахождение любого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адреса, указывающего куда-нибудь внутрь «KERNEL32.DLL».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этого, сканируя память в сторону уменьшения адресов, можно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смещениям, кратным 10000h, рано или поздно обнаружить заветную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сигнатуру 'MZ' (или какой-нибудь другой признак, характерный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заголовка образа динамической библиотеки).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эти методы.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загрузчик программ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 пользуется в своей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работе сервисными функциями «KERNEL32.DLL». Передача управ-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загруженной программе обычно выполняется из недр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CreateProcessA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командой CALL. Следовательно, при старте про-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граммы двойное слово на вершине стека должно указывать внутрь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«KERNEL32.DLL».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метод заключается в использовании цепочки структурных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обработчиков исключений (мы подробно рассматривали это понятие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главы), первый элемент которой доступен по адресу FS:[0].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Последний же элемент для большинства 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«обитает»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где-то внутри «KERNEL32.DLL». Следовательно, ссылка на него,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расположенная в предпоследнем обработчике структурных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есть искомый адрес.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214313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8604" y="3786182"/>
            <a:ext cx="6215106" cy="5072098"/>
          </a:xfrm>
        </p:spPr>
        <p:txBody>
          <a:bodyPr>
            <a:normAutofit/>
          </a:bodyPr>
          <a:lstStyle/>
          <a:p>
            <a:r>
              <a:rPr lang="ru-RU" b="1" dirty="0"/>
              <a:t>Win9X.Boza (или </a:t>
            </a:r>
            <a:r>
              <a:rPr lang="ru-RU" b="1" dirty="0" err="1"/>
              <a:t>Bizatch</a:t>
            </a:r>
            <a:r>
              <a:rPr lang="ru-RU" b="1" dirty="0"/>
              <a:t>) – первый вирус, заражавший про-</a:t>
            </a:r>
          </a:p>
          <a:p>
            <a:r>
              <a:rPr lang="ru-RU" dirty="0" err="1"/>
              <a:t>граммные</a:t>
            </a:r>
            <a:r>
              <a:rPr lang="ru-RU" dirty="0"/>
              <a:t> файлы PE-формата, появился через несколько месяцев</a:t>
            </a:r>
          </a:p>
          <a:p>
            <a:r>
              <a:rPr lang="ru-RU" dirty="0"/>
              <a:t>после выхода официального релиза </a:t>
            </a:r>
            <a:r>
              <a:rPr lang="ru-RU" dirty="0" err="1"/>
              <a:t>Windows</a:t>
            </a:r>
            <a:r>
              <a:rPr lang="ru-RU" dirty="0"/>
              <a:t> 95. Авторство его при-</a:t>
            </a:r>
          </a:p>
          <a:p>
            <a:r>
              <a:rPr lang="ru-RU" dirty="0"/>
              <a:t>надлежит человеку по прозвищу </a:t>
            </a:r>
            <a:r>
              <a:rPr lang="ru-RU" dirty="0" err="1"/>
              <a:t>Quantum</a:t>
            </a:r>
            <a:r>
              <a:rPr lang="ru-RU" dirty="0"/>
              <a:t> – члену австралийской</a:t>
            </a:r>
          </a:p>
          <a:p>
            <a:r>
              <a:rPr lang="ru-RU" dirty="0" err="1"/>
              <a:t>вирусописательской</a:t>
            </a:r>
            <a:r>
              <a:rPr lang="ru-RU" dirty="0"/>
              <a:t> группы со вполне </a:t>
            </a:r>
            <a:r>
              <a:rPr lang="ru-RU" dirty="0" err="1"/>
              <a:t>славянcким</a:t>
            </a:r>
            <a:r>
              <a:rPr lang="ru-RU" dirty="0"/>
              <a:t> наименованием</a:t>
            </a:r>
          </a:p>
          <a:p>
            <a:r>
              <a:rPr lang="ru-RU" dirty="0"/>
              <a:t>«</a:t>
            </a:r>
            <a:r>
              <a:rPr lang="ru-RU" dirty="0" err="1"/>
              <a:t>Vlad</a:t>
            </a:r>
            <a:r>
              <a:rPr lang="ru-RU" dirty="0"/>
              <a:t>». Исходный текст вируса был опубликован в электронном</a:t>
            </a:r>
          </a:p>
          <a:p>
            <a:r>
              <a:rPr lang="ru-RU" dirty="0"/>
              <a:t>журнале с аналогичным названием. Скомпилированные варианты</a:t>
            </a:r>
          </a:p>
          <a:p>
            <a:r>
              <a:rPr lang="ru-RU" dirty="0"/>
              <a:t>вируса и исходные тексты первоначально распространялись только</a:t>
            </a:r>
          </a:p>
          <a:p>
            <a:r>
              <a:rPr lang="ru-RU" dirty="0"/>
              <a:t>между вирусописателями, из рук в руки, но вскоре стали доступны и</a:t>
            </a:r>
          </a:p>
          <a:p>
            <a:r>
              <a:rPr lang="ru-RU" dirty="0"/>
              <a:t>вирусологам. Следует отметить, что вирус разрабатывался с </a:t>
            </a:r>
            <a:r>
              <a:rPr lang="ru-RU" dirty="0" err="1"/>
              <a:t>исполь</a:t>
            </a:r>
            <a:r>
              <a:rPr lang="ru-RU" dirty="0"/>
              <a:t>-</a:t>
            </a:r>
          </a:p>
          <a:p>
            <a:r>
              <a:rPr lang="ru-RU" dirty="0" err="1"/>
              <a:t>зованием</a:t>
            </a:r>
            <a:r>
              <a:rPr lang="ru-RU" dirty="0"/>
              <a:t> особенностей, присущих бета-версиям </a:t>
            </a:r>
            <a:r>
              <a:rPr lang="ru-RU" dirty="0" err="1"/>
              <a:t>Windows</a:t>
            </a:r>
            <a:r>
              <a:rPr lang="ru-RU" dirty="0"/>
              <a:t> 95, </a:t>
            </a:r>
            <a:r>
              <a:rPr lang="ru-RU" dirty="0" err="1"/>
              <a:t>поэто</a:t>
            </a:r>
            <a:r>
              <a:rPr lang="ru-RU" dirty="0"/>
              <a:t>-</a:t>
            </a:r>
          </a:p>
          <a:p>
            <a:r>
              <a:rPr lang="ru-RU" dirty="0" err="1"/>
              <a:t>му</a:t>
            </a:r>
            <a:r>
              <a:rPr lang="ru-RU" dirty="0"/>
              <a:t> в «дикой природе» он практически не встречался. Но этого от него</a:t>
            </a:r>
          </a:p>
          <a:p>
            <a:r>
              <a:rPr lang="ru-RU" dirty="0"/>
              <a:t>и не требовалось. Он доказал возможность существования вирусов</a:t>
            </a:r>
          </a:p>
          <a:p>
            <a:r>
              <a:rPr lang="ru-RU" dirty="0"/>
              <a:t>для 32-разрядных версий </a:t>
            </a:r>
            <a:r>
              <a:rPr lang="ru-RU" dirty="0" err="1"/>
              <a:t>Windows</a:t>
            </a:r>
            <a:r>
              <a:rPr lang="ru-RU" dirty="0"/>
              <a:t>, до того момента отрицавшуюся</a:t>
            </a:r>
          </a:p>
          <a:p>
            <a:r>
              <a:rPr lang="ru-RU" dirty="0"/>
              <a:t>специалистами. Вот как прореагировала на факт создания этого </a:t>
            </a:r>
            <a:r>
              <a:rPr lang="ru-RU" dirty="0" err="1"/>
              <a:t>ви</a:t>
            </a:r>
            <a:r>
              <a:rPr lang="ru-RU" dirty="0"/>
              <a:t>-</a:t>
            </a:r>
          </a:p>
          <a:p>
            <a:r>
              <a:rPr lang="ru-RU" dirty="0"/>
              <a:t>руса пресса: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разделе, посвященном общей характеристике методов обращения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системным сервисам, было продемонстрировано, что каждое такое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обращение приводит к активации длинной цепочки вызовов,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лаемых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одной внутренней подсистемы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другую. Причем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такая подсистема обычно представляет собой четко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локализо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ванный набор процедур и функций, имеющих свои интерфейсы вы-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зова и оформленных в виде динамических библиотек или драйверов.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все это – внутренняя «кухня» разработчиков, которая очень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 документирована, а конкретные сведения о ее устройстве – 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зультат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либо долгих хакерских «ковыряний», либо информационной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утечки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Тем не менее в вирусах эти «нестандартные» си-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сервисы используются, и с определенным успехом.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32-битовых версиях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возможность поиска файлов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каталогов реализуется посредством функций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живущих в библиотеке 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KERNEL32.DLL».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тат их работы возвращается в рабочей области размером 313 байтов,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имеющей следующую структуру: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также среди нерезидентных вирусов велик процент весьма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программных конструкций, осуществляющих поиск «жертв»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рекурсивным поиском по диску. В отличие от своих MS-DOS-«со-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братьев», они в процессе сканирования диска почти 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затормажива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работу системы в целом, так как в условиях вытесняющей много-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задачности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управление регулярно переходит от одного программного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потока к другому через короткий временной квант. В этой ситуации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мышь «бегает», и клавиши «нажимаются».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пример кода примитивного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Win9X.Lud.Hill.401, де-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монстрирующий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технологии поиска «жертв» в текущем каталоге: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Кстати, этими технологиями обязан владеть не только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вирусописа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и автор 32-битового антивирусного сканера!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Нерезидентных вирусов, заражающих PE-файлы, довольно много.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 в случае с вирусами для MS-DOS,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льшую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часть их состав-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265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«студенческие» разработки, то есть первые и единственные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жизни авторов вирусы, написанные ими для «самоутверждения»,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 ни для чего. Как правило, они ищут цели для заражения в те-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кущем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каталоге, и вероятность их распространения за пределы этого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каталога (а тем более с машины на машину) близка к нулю.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один довольно распространенный подход заключается в том,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заражается какая-нибудь стандартная динамическая библиотека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(например, «KERNEL32.DLL») или служебное приложение (напри-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мер, «EXPLORER.EXE»), являющиеся частью операционной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мы. Так поступают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Win9X.Lorez.1766.a, Win9X.Yurn.1167, Win9X.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Dodo.1022, Win32.Beef.2110 и прочие. Вот, например, что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вытворя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Win9X.Lorez.1766.a с динамической библиотекой «KERNEL32.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DLL». Сначала он копирует библиотеку из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C:\Windows\SYSTEM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C:\Windows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все дальнейшие операции производит с копией.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он ставит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PointerToSymbolTable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заголовка уни-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кальную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метку, чтобы в дальнейшем отличать зараженные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теки от «здоровых». Вслед за этим вирус расширяет секцию «.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rsrc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4096 байтов (не забыв скорректировать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SizeOfImage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PE-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головке и поля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VirtualSize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SizeOfRawData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таблице сек-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заодно изменив битовые флаги доступа к ней с 40000040h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E0000040h. Потом вирус вписывает себя в образовавшееся пустое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пространство и изменяет в таблице экспорта библиотеки ссылку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функцию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GetFileAttributesA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так, чтобы она указывала на вирус-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этого метода множество модификаций, но далеко не все они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встречаются в вирусах. Рассмотрим метод на примере действий, пред-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принимаемых для перехода в 0-е кольцо защиты вирусом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Yabran.3132. Первым делом вирус читает текущее содержимое ре-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гистра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GDTR: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 обращается к первому попавшемуся дескриптору в GDT, со-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храняет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его старое значение и модифицирует таким образом, чтобы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получился шлюз.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Наконец, вирус выполняет дальний переход по получившемуся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шлюзу при помощи обычной команды «CALL».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управление получает фрагмент того же вируса, толь-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 привилегии у этого кода уже соответствуют 0-му кольцу. Кстати,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 этот вирус натолкнется на невозможность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модифика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дескрипторов.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метод стал очень популярным среди вирусописателей после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мировой эпидемии вируса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Win9X.CIH в 1998–1999 гг. Он был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тически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байт в байт воспроизведен во многих десятках (а может быть,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сотнях!) вирусов, написанных «по образу и подобию» его. Не будем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далеко ходить, а изучим начальные фрагменты «оригинала»: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выполнения этого фрагмента район памяти, в котором рас-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 стек, будет содержать следующие данные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стек «растет вниз», то достаточно перевернуть эту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личку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вверх тормашками и увидеть, что фрагмент стековой памяти,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начинающийся с адреса [ESP+8], по своему содержимому очень на-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поминает начало какой-то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правильно, именно в этой роли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 дальнейшем и будет использоваться! Итак, первым делом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 взял на себя обработку исключительных ситуаций. Зачем? Дело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том, что непосредственно вслед за этим он пытается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модифици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ровать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системную IDT, чтобы взять на себя также еще и обработку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прерывания номер 3 (модификация дескриптора возможна только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9X).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Смотрите: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……….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достаточно инициировать вызов прерывания командой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«INT 3», и управление получит вирусный обработчик этого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прерыва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Только вот выполняться этот обработчик будет уже в 0-м кольце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защиты, а это значит, что вирус получит недоступные ему прежде си-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привилегии.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«Ранние» вирусы, написанные в эпоху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95, довольно часто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применяли этот простой способ установки своего тела в память. При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обсуждении распределения памяти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 мы упоминали,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«служебных» областей памяти с адресами выше 0C0000000h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принадлежит адресным пространствам всех процессов и при этом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защищена от записи. В частности, где-то неподалеку от адреса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0C0001000h менеджер виртуальных машин размещает свои буферы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временных данных. Неиспользуемые (точнее, пока еще 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пользованные!) буферы заполнены кодом 0FFh. Вот как применяется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обстоятельство в вирусе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Win9X.Harry.a.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Понятно, что как только ядру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понадобятся занятые ко-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вируса области, система немедленно рухнет. Тем не менее этот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малонадежный метод инсталляции в память использовался во многих вирусах, например в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Win9X.MarkJ, Win9X.Anxiety.1958, Win9X.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Julus.1890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прочих.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метод также обрел большую популярность «благодаря»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Win9X.CIH. Но сам «Чернобыль» в той части, которая относит-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установке в память, устроен несколько замысловато – собирает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 тело из отдельных фрагментов, разбросанных по зараженной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программе, а для этого несколько раз «скачет» из 3-го кольца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в 0-е и обратно. Короче говоря, давайте проиллюстрируем метод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примере другого, более простого и непритязательного вируса,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пользующего ту же идею. Перед вами фрагмент кода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саморазмно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жающегося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механизма» под названием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Win9X.Powerful.1773: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 на файловый ввод-вывод, поступивший от прикладной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программы, воспринимается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(мы уже рассматривали приме-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обращения к этому компоненту в разделе «Как вирусы обращают-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системным сервисам»), проходит последовательно по «звеньям»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цепочки и, будучи распознан тем или иным обработчиком, попадает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тот или иной драйвер (FSD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Типичное поведение резидентного вируса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том, чтобы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встроиться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цепочку обработчиков, используя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вполне легальные средства – документированные системные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запросы к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формат был разработан фирмой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32-битовых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программ, а основой для него послужил COFF-формат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няемых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файлов, используемый в UNIX. Он применяется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только для исполнимых программ (расширение «.EXE» или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«.SCR»), но и для динамических библиотек (расширение «.DLL»),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компонентов Панели управления (расширение «.CPL») и некоторых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других объектов.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Программы, оформленные в PE-формате, традиционно представ-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собой совокупность двух частей, одна из которых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предназначе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для вывода предупреждающего сообщения при попытке запустить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такую программу в MS-DOS, а другая представляет собой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ственно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Windows-программу [12]. По-прежнему признак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 располагается в заголовке DOS-программы по смещению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18h, а ссылка на специфический Windows-заголовок может быть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файловому смещению 3Ch.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фирменной документации от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этот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заголовок разделен на несколько частей, некоторые из которых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считаются обязательными, некоторые – «опциональными» (то есть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необязательными), а некоторые –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cпецифичными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для отдельных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Тем не менее программ, в которых отсутствовали 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«необязательные» фрагменты заголовка, а «специфичные» имели 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какой-нибудь особенный формат, в природе не существует, поэтому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будем рассматривать заголовок как единое целое.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вот и все, теперь код обработчика запросов ввода-вывода, уста-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навливаемый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вирусом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Win9X.CIH, будет более понятен читателю: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этот обработчик реализует «троякую» модель по-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ведения: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приходит «чужой» запрос на открытие файла, то вирус из-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влекает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него имя файла (которое использует для попытки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заражения), взводит флаг-семафор и повторно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перенаправляет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запрос в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IFSMgr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приходит запрос при взведенном флаге, то это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 свой собственный запрос, и вирус (не забыв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флаг)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перенаправляет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его драйверу файловой системы;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запрос не касается открытия файла, то вирус пропускает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дальше по цепочке обработчиков.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обратим наш взор на вирусы-драйверы, предназначенные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работы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9X. VxD-модели, характерной для этой ветви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операционных систем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 также для OS/2), соответствует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LE-формат файлов, который мы сейчас рассмотрим подробнее. 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любая Windows-программа, файл драйвера начинается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DOS-заго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ловка, который традиционно содержит адрес Windows-заголовка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смещению 3Ch. Windows-заголовок для LE-формата характеризует-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легко догадаться, сигнатурой ‘LE’ (байты 4Ch и 45h). Длина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«LE-заголовка» 176 байтов, он содержит почти полсотни полей,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сывающих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сложную структуру VxD-файла. Опишем в нем только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которые, наиболее важные для нас поля.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бы то ни было, но, дизассемблировав программу, можно сколь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угодно долго искать в ее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многомегабайтном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листинге вызовы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IoCreateDevice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IoCreateSymbolicLink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Их там просто нет!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загадки обнаруживается в следующем фрагменте: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Оказывается,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Win32.RemEx – это не драйвер, а всего лишь так на-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зываемый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 (или служба)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NT. Сервисы представляют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собой программы 3-го кольца защиты, работающие в фоновом ре-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жиме. Единственное преимущество вирусов-сервисов заключается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том, что они стартуют раньше некоторых компонентов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 и, возможно, антивирусов-мониторов. А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 это обычные программы. Вирус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Win32.RemEx даже цели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заражения ищет «по-деревенски»: в бесконечном цикле при помощи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FindFirstFileW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разочарование!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Частично «скрываться» умел даже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Win32.Cabanas –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первый вирус, научившийся жить и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9X, и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NT. Являясь «полурезидентным», этот вирус был очень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прожорли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после своей активации он довольно быстро заражал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сотни программ на жестком диске. Вирус заменял в таблице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импорта зараженной программы адреса многих системных вызовов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прочие) так, чтобы они указывали на его про-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цедуры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Таким образом, если зараженной оказывалась программа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«EXPLORER.EXE» (а она заражалась обычно одной из первых), 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любая операция, выполненная при помощи Проводника (создание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открытие файлов, поиск файлов в каталогах, запуск программ и т. п.),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оказывалась под контролем вируса. Модифицируя результаты работы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функций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FindFirstFile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«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FindNextFile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Win32.Cabanas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уменьшал длину зараженных файлов. Делалось это примерно так: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получив управление вместо одной из этих функций, вирус пер-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делом вызывал их оригиналы;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приняв от оригинальных функций структуру памяти, заполнен-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сведениями о найденном файле, вирус извлекал из нее имя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если файл оказывался уже инфицированным (а таковыми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тались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PE-файлы с длиной, кратной 65h), то вирус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модифици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ровал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структуре памяти поле, соответствующее длине файла;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управление возвращалось вызывающей программе.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секций (без учета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псевдосекции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 указывается в поле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NumberOfSections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заголовка. Параметры секций (их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местоположе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размер, флаги свойств, символическое имя и т. п.) описываются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специальной «таблице секций», речь о которой пойдет дальше.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правило, компиляторы и компоновщики строят PE-программы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что каждая секция содержит однородную информацию, например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только код, или только данные. Для дифференциации типов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каждой секции ставятся в соответствие битовые флаги свойств: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 разрешения чтения из секции, флаг разрешения записи в нее,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 разрешения исполнения содержащегося в секции кода и прочее.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не менее ничто не мешает иметь всего одну секцию со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всевозмож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установленными флагами, содержащую одновременно и код,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данные, и прочую информацию. Но распространенные компиляторы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компоновщики так не поступают. Наоборот, имеется тенденция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введения «внутрифирменных» стандартов.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Адрес, соответствующий началу программы в памяти (первому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байту DOS-заголовка), обычно соответствует значению поля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но может и отличаться от него. В этом случае становится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туальной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таблица перемещаемых ссылок , на которую указывает поле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FixupsTableRVA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таблицы объектов. Впрочем, не без оснований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тается, что таблица перемещаемых ссылок присутствует только 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намических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библиотек, которым «гулять» по памяти сам Билл Гейтс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велел. А обычные исполняемые программы такой таблицы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содержат, и если по какой-либо причине у них не получается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зиться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адресу, указанному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ImageBase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то они 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загружа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вообще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очень важная служебная структура размещается сразу вслед за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заголовком, то есть практически всегда по смещению 0F8h от начала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«старого» PE-заголовка. Впрочем, программисты фирмы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рекомендуют вычислять это значение как сумму RVA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необязатель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ной» части заголовка и ее длины, хранящейся 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tional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«строках» этой таблицы размещается информация о программ-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секциях. Обратите внимание, что информация о какой-либо сек-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в таблице присутствовать, а самой секции в программном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файле может не оказаться. И наоборот, есть по крайней мере одна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«секция», которая не описана в этой таблице, но обладает всеми свой-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ствами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секции, присутствует и на диске, и в памяти, – это служебная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псевдосекция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заголовков.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сканировании PE-программ антивирусами часто приходится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решать следующую задачу: известен RVA (относительный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виртуаль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адрес) некоторого объекта в памяти, требуется найти его место-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программном файле.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поле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таблицы секций устанавливаются битовые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флаги, некоторые из которых мы сейчас перечислим: 20h – секция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содержит программный код; 40h – секция содержит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инициализиро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ванные данные; 80h – секция содержит неинициализированные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200h – секция содержит комментарии или какую-нибудь другую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вспомогательную информацию; 800h – секция не предназначена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загрузки в память; 02000000h – разрешено удаление содержимого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секции из оперативной памяти; 20000000h – разрешено исполнение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кода, находящегося в разделе; 40000000h – разрешено чтение из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дела; 80000000h – разрешена запись в раздел.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«объектами» в данном случае понимаются процедуры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расположенные во внешних библиотеках (например, системные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сервисы). Программы, не импортирующие никаких внешних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теоретически существовать могут, но работать они будут далеко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во всех операционных системах. Дело в том, что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9X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намическая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библиотека «KERNEL32.DLL» автоматически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проециру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адресное пространство любой программы, даже той, которая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собиралась к ней обращаться. Поэтому такая программа, если вдруг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 «передумает», все-таки сможет обратиться к системным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сервисам, и этот прием («явный» импорт) будет рассмотрен далее.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противоположность этому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NT с такой программой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нян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читься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не станет и реально оставит ее без «KERNEL32.DLL», на чем,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собственно говоря, ее бренное существование и завершится. Если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вести речь о «нормальных» программах, то они, как правило,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крайней мере, функцию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ExitProcess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из «KERNEL32.DLL».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F0A9-BA70-4ABB-9640-78C3C25721C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66020-E6B3-4CF0-A464-017769166792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Arial Cyr"/>
              </a:rPr>
              <a:t>Malware </a:t>
            </a:r>
            <a:r>
              <a:rPr lang="ru-RU" sz="3600" b="0" dirty="0" smtClean="0">
                <a:latin typeface="Arial Cyr"/>
              </a:rPr>
              <a:t/>
            </a:r>
            <a:br>
              <a:rPr lang="ru-RU" sz="3600" b="0" dirty="0" smtClean="0">
                <a:latin typeface="Arial Cyr"/>
              </a:rPr>
            </a:br>
            <a:r>
              <a:rPr lang="en-US" sz="3600" b="0" dirty="0" smtClean="0">
                <a:latin typeface="Arial Cyr"/>
              </a:rPr>
              <a:t>(</a:t>
            </a:r>
            <a:r>
              <a:rPr lang="ru-RU" sz="3600" b="0" dirty="0" smtClean="0">
                <a:latin typeface="Arial Cyr"/>
              </a:rPr>
              <a:t>Вредоносное ПО)</a:t>
            </a:r>
            <a:br>
              <a:rPr lang="ru-RU" sz="3600" b="0" dirty="0" smtClean="0">
                <a:latin typeface="Arial Cyr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/>
              <a:t>Вирусы для 32-разрядных версий</a:t>
            </a:r>
            <a:r>
              <a:rPr lang="en-US" sz="3600" dirty="0" smtClean="0"/>
              <a:t> Windows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7854696" cy="1752600"/>
          </a:xfrm>
        </p:spPr>
        <p:txBody>
          <a:bodyPr/>
          <a:lstStyle/>
          <a:p>
            <a:r>
              <a:rPr lang="ru-RU" dirty="0" smtClean="0"/>
              <a:t>Заведующий кафедрой ЗСС</a:t>
            </a:r>
          </a:p>
          <a:p>
            <a:r>
              <a:rPr lang="ru-RU" dirty="0" smtClean="0"/>
              <a:t>к.т.н., доц. </a:t>
            </a:r>
            <a:r>
              <a:rPr lang="ru-RU" dirty="0" err="1" smtClean="0"/>
              <a:t>А.В.Красов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mlema-zss-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Организация импорта в </a:t>
              </a:r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программах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453475" cy="43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Структура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оглавления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5" y="2276872"/>
            <a:ext cx="7972711" cy="27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Организация экспорта в </a:t>
              </a:r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программах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696992" cy="308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390166" cy="3427310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Вирусы этого типа не прикрепляются к другим программам,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«лежат» в каком-нибудь каталоге в виде отдельного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файла.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Червь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прописать свой запуск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Реестре. Файловые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черви используют файл «AUTORUN.INF», который служит для старта программ, размещенных на съемных носителях – CD-дисках и «флэшках». Вот типичный пример содержимого «AUTORUN.INF», обнаруженного на зараженной «флэшке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Файловые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«черви»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66" y="4768119"/>
            <a:ext cx="6399069" cy="120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Пожалуй, самой интересной особенностью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влияющей на «повадки» вирусов-спутников, является порядок поиска системой программ и динамических библиотек, предназначенных для загрузки в память: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каталоге процесса-родителя;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текущем каталоге;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«системном» каталоге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(например, в «C:\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\SYSTEM32» или в «C:\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\SYSTEM»);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далее в «базовом» каталоге операционной системы (например, в «C:\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или в «C:\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наконец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каталогах, перечисленных в «тропе» (то есть в переменной окружения «PATH»).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Вирусы-«спутники»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«Оверлейные» вирусы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1520" y="2276872"/>
            <a:ext cx="864399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	</a:t>
            </a:r>
            <a:r>
              <a:rPr lang="ru-RU" sz="2800" dirty="0" smtClean="0"/>
              <a:t>«Оверлеями» в PE-программах могут считаться любые данные,</a:t>
            </a:r>
            <a:r>
              <a:rPr lang="en-US" sz="2800" dirty="0" smtClean="0"/>
              <a:t> </a:t>
            </a:r>
            <a:r>
              <a:rPr lang="ru-RU" sz="2800" dirty="0" smtClean="0"/>
              <a:t>формально находящиеся внутри программного файла, но не содержащиеся внутри секций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Все, что расположено вне секций, при</a:t>
            </a:r>
            <a:r>
              <a:rPr lang="en-US" sz="2800" dirty="0" smtClean="0"/>
              <a:t> </a:t>
            </a:r>
            <a:r>
              <a:rPr lang="ru-RU" sz="2800" dirty="0" smtClean="0"/>
              <a:t>загрузке программы в память не попадает.</a:t>
            </a:r>
            <a:endParaRPr lang="en-US" sz="28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135048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самый простой и самый естественный способ размещения постороннего кода в PE-программе. Суть его заключается в том, что вирус просто увеличивает в таблице секций размер последней секции и записывает вирус в образовавшееся в конце файла дополнительное пространство.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 в расширенной последней секции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01" y="2539036"/>
            <a:ext cx="533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64" y="4085688"/>
            <a:ext cx="6486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1" y="5101447"/>
            <a:ext cx="6610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7064" y="36212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Изменения в заголовке, произведенные вирусом </a:t>
            </a:r>
            <a:r>
              <a:rPr lang="ru-RU" b="1" dirty="0" err="1"/>
              <a:t>DarkSide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2323" y="4691618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Характеристики последней секции до заражения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2665" y="573438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Характеристики последней секции после заражения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60848"/>
            <a:ext cx="8786874" cy="408678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самый естественный и самый простой способ передачи управления вирусу.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Иногда вирус, получивший управление, сразу пользуется исходными значениями регистров, настроенными загрузчиком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EAX=EIP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9X) или 0 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NT);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EBX=005*0000h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9X, здесь «*» – некая цифра) или 7FFDF000h (в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NT, это адрес PEB);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[ESP+00] – адрес внутри процедуры-загрузчика.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Изменение адреса точки входа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14422"/>
            <a:ext cx="8821644" cy="5094898"/>
          </a:xfrm>
        </p:spPr>
        <p:txBody>
          <a:bodyPr>
            <a:normAutofit fontScale="92500"/>
          </a:bodyPr>
          <a:lstStyle/>
          <a:p>
            <a:pPr marL="0" indent="358775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Удивительно, но идея внедрения вируса в середину программного кода «расцвела» не в DOS-эпоху, когда она была придумана и когда для ее реализации особых усилий прилагать не требовалось, а много позже – в эпоху 32-разрядных версий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Проще всего сканировать кодовую секцию заражаемой программы, останавливая свое внимание на «прологах» процедур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функций,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обращениях к типичным системным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сервисам</a:t>
            </a:r>
          </a:p>
          <a:p>
            <a:pPr marL="0" indent="358775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Обнаружив где-то в глубине кодовой секции соответствующую комбинацию байтов (например, 55h 8Bh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ECh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можно надеяться, что программа рано или поздно дойдет до этой точки. Значит, можно заместить этот фрагмент командой перехода на вирусное тело, предварительно сохранив где-то внутри него оригинальные байты. Так поступают вирусы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Win32.CTX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Win32.SK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Win32.Blakan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Win32.Deemo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прочие.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Использование технологии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EPO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86058"/>
            <a:ext cx="2713190" cy="67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786190"/>
            <a:ext cx="2342776" cy="7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Метод предопределенных адресов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7132835" cy="509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Классификация вирусов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" y="1340768"/>
            <a:ext cx="8274016" cy="44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134458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поздние вирусы содержали просто табличку линейных адресов необходимых системных функций и обращались к ней по мере необходимости. Вот, например, фрагмент вируса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Win9X.LUD.Hill.401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Метод предопределенных адресов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7" y="2483676"/>
            <a:ext cx="7708906" cy="325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Самостоятельный поиск адреса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KERNEL32.DLL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95744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 Использование «нестандартных» сервисов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89" y="1370843"/>
            <a:ext cx="74156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8171114" cy="21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7676" y="5879035"/>
            <a:ext cx="6121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Некоторые номера системных сервисов в ядре </a:t>
            </a:r>
            <a:r>
              <a:rPr lang="ru-RU" dirty="0" err="1"/>
              <a:t>Windows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71451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32-битовых версиях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возможность поиска файлов и каталогов реализуется посредством функций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FindFirstFile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FindNextFile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живущих в библиотеке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«KERNEL32.DLL»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Результат их работы возвращается в рабочей области размером 313 байтов, имеющей следующую структуру: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Нерезидентные вирусы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2" y="3000372"/>
            <a:ext cx="8724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Вирус 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Win9X.Lud.Hill.401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3" y="1187101"/>
            <a:ext cx="7915275" cy="534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Вирусы, заражающие стандартные компоненты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8541"/>
            <a:ext cx="5328592" cy="53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88482"/>
            <a:ext cx="8643998" cy="962147"/>
            <a:chOff x="1187450" y="1847850"/>
            <a:chExt cx="6769322" cy="765163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435"/>
              <a:ext cx="6736832" cy="72157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Переход в 0-е кольцо защиты методом создания собственных шлюзов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6834194" cy="3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6200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3248"/>
            <a:ext cx="58483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857892"/>
            <a:ext cx="3581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60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156650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метод стал очень популярным среди вирусописателей после мировой эпидемии вируса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Win9X.CIH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1998–1999 гг. Он был практически байт в байт воспроизведен во многих десятках вирусов, написанных «по образу и подобию» его.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Переход в 0-е кольцо защиты подменой обработчика исключений 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3" y="3212976"/>
            <a:ext cx="758625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Стек «Чернобыльского» вируса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575932" cy="15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6167" y="2928934"/>
            <a:ext cx="478418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8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0729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Инсталляция в неиспользуемые буферы VMM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8" y="2025182"/>
            <a:ext cx="9001192" cy="26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3165"/>
            <a:ext cx="8715436" cy="4182139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Win9X.Boza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Bizatch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первый вирус, заражавший программные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файлы PE-формата, появился через несколько месяцев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выхода официального релиза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95. Авторство его принадлежит человеку по прозвищу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члену австралийской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вирусописательской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группы со вполне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славянcким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наименованием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Vlad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dirty="0" smtClean="0"/>
                <a:t>Win9X.Boza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685901"/>
            <a:ext cx="8672220" cy="470595"/>
            <a:chOff x="1187450" y="1834455"/>
            <a:chExt cx="6791423" cy="470595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42041" y="1834455"/>
              <a:ext cx="6736832" cy="47059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Инсталляция в динамически выделяемую системную память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4" y="1249360"/>
            <a:ext cx="7350016" cy="52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Менеджер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инсталлируемых файловых систем в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9X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0" y="1340768"/>
            <a:ext cx="79612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Вирус </a:t>
              </a:r>
              <a:r>
                <a:rPr lang="en-US" sz="2000" b="1" i="1" dirty="0" smtClean="0"/>
                <a:t>Win9X.CIH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984"/>
            <a:ext cx="6210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5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i="1" dirty="0" err="1">
                  <a:latin typeface="Times New Roman" pitchFamily="18" charset="0"/>
                  <a:cs typeface="Times New Roman" pitchFamily="18" charset="0"/>
                </a:rPr>
                <a:t>VxD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072229" cy="25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643446"/>
            <a:ext cx="5886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SYS-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 и 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WDM-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вирусы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9" y="2348880"/>
            <a:ext cx="88633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32856"/>
            <a:ext cx="8715436" cy="321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800" dirty="0" smtClean="0"/>
              <a:t>Прежде всего вирусы должны скрывать фрагменты файлов, содержащие вирусный код. Если же вирус не внедряется в какую-нибудь другую программу, а представляет собой отдельный автономный файл, то весь такой файл целиком или, возможно, даже каталог, содержащий такой файл.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Маскировка присутствия в файле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Иногда в целях обеспечения «невидимости» выполняется попытка</a:t>
            </a:r>
          </a:p>
          <a:p>
            <a:pPr>
              <a:buNone/>
            </a:pPr>
            <a:r>
              <a:rPr lang="ru-RU" sz="2000" dirty="0" smtClean="0"/>
              <a:t>скрыть в памяти компьютера вычислительные процессы,</a:t>
            </a:r>
          </a:p>
          <a:p>
            <a:pPr>
              <a:buNone/>
            </a:pPr>
            <a:r>
              <a:rPr lang="ru-RU" sz="2000" dirty="0" smtClean="0"/>
              <a:t>соответствующие работающим вирусам.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Маскировка присутствия в памяти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00306"/>
            <a:ext cx="3981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571604" y="5572140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Менеджеры процессов – TASKMAN и TASKMGR:</a:t>
            </a:r>
          </a:p>
          <a:p>
            <a:r>
              <a:rPr lang="en-US" dirty="0" smtClean="0"/>
              <a:t>a) TASKMAN </a:t>
            </a:r>
            <a:r>
              <a:rPr lang="ru-RU" dirty="0" smtClean="0"/>
              <a:t>в </a:t>
            </a:r>
            <a:r>
              <a:rPr lang="en-US" dirty="0" smtClean="0"/>
              <a:t>Windows 9X; </a:t>
            </a:r>
            <a:r>
              <a:rPr lang="ru-RU" dirty="0" smtClean="0"/>
              <a:t>б) </a:t>
            </a:r>
            <a:r>
              <a:rPr lang="en-US" dirty="0" smtClean="0"/>
              <a:t>TASKMGR </a:t>
            </a:r>
            <a:r>
              <a:rPr lang="ru-RU" dirty="0" smtClean="0"/>
              <a:t>в </a:t>
            </a:r>
            <a:r>
              <a:rPr lang="en-US" dirty="0" smtClean="0"/>
              <a:t>Windows NT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51435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51435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Вирусы и подсистема безопасности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Windows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7921964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4357694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Таблица секций в программе, зараженной вирусом </a:t>
            </a:r>
            <a:r>
              <a:rPr lang="ru-RU" dirty="0" err="1"/>
              <a:t>Rainsong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Итоги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7565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00708" y="119675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При </a:t>
            </a:r>
            <a:r>
              <a:rPr lang="ru-RU" sz="2000" dirty="0"/>
              <a:t>использовании </a:t>
            </a:r>
            <a:r>
              <a:rPr lang="ru-RU" sz="2000" dirty="0" smtClean="0"/>
              <a:t>компьютера</a:t>
            </a:r>
            <a:r>
              <a:rPr lang="en-US" sz="2000" dirty="0" smtClean="0"/>
              <a:t> </a:t>
            </a:r>
            <a:r>
              <a:rPr lang="ru-RU" sz="2000" dirty="0" smtClean="0"/>
              <a:t>необходимо </a:t>
            </a:r>
            <a:r>
              <a:rPr lang="ru-RU" sz="2000" dirty="0"/>
              <a:t>помнить о том, что ни одна система защиты от вирусов не способна полностью устранить опасность заражений и атак. Чтобы достигнуть наивысшей степени безопасности и комфорта, важно использовать </a:t>
            </a:r>
            <a:r>
              <a:rPr lang="ru-RU" sz="2000" dirty="0" smtClean="0"/>
              <a:t>защиту от </a:t>
            </a:r>
            <a:r>
              <a:rPr lang="ru-RU" sz="2000" dirty="0"/>
              <a:t>вирусов надлежащим образом и следовать нескольким полезным правилам.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Регулярно обновляйте систему защиты от вирусов.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Скачивайте программы либо с официальных сайтов разработчиков,  либо с крупных </a:t>
            </a:r>
            <a:r>
              <a:rPr lang="ru-RU" sz="2000" dirty="0" err="1"/>
              <a:t>торрент</a:t>
            </a:r>
            <a:r>
              <a:rPr lang="ru-RU" sz="2000" dirty="0"/>
              <a:t> </a:t>
            </a:r>
            <a:r>
              <a:rPr lang="ru-RU" sz="2000" dirty="0" err="1"/>
              <a:t>трекеров</a:t>
            </a:r>
            <a:r>
              <a:rPr lang="ru-RU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Не переходите по подозрительным </a:t>
            </a:r>
            <a:r>
              <a:rPr lang="ru-RU" sz="2000" dirty="0" smtClean="0"/>
              <a:t>ссылкам</a:t>
            </a:r>
            <a:r>
              <a:rPr lang="en-US" sz="2000" dirty="0" smtClean="0"/>
              <a:t>.</a:t>
            </a:r>
            <a:endParaRPr lang="ru-RU" sz="2000" dirty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0768"/>
            <a:ext cx="3997678" cy="508862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dirty="0" smtClean="0"/>
              <a:t>Применяется в </a:t>
            </a:r>
            <a:r>
              <a:rPr lang="en-US" sz="2000" dirty="0" smtClean="0"/>
              <a:t>Windows</a:t>
            </a:r>
            <a:r>
              <a:rPr lang="ru-RU" sz="2000" dirty="0" smtClean="0"/>
              <a:t> не только для исполнимых программ (расширение «.EXE» или «.SCR»), но и для динамических библиотек (расширение «.DLL»), компонентов Панели управления (расширение «.CPL») и некоторых друг их объектов.</a:t>
            </a:r>
          </a:p>
          <a:p>
            <a:pPr marL="0" indent="36195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dirty="0" smtClean="0"/>
                <a:t>Формат файлов </a:t>
              </a:r>
              <a:r>
                <a:rPr lang="en-US" sz="2000" b="1" dirty="0" smtClean="0"/>
                <a:t>PE-</a:t>
              </a:r>
              <a:r>
                <a:rPr lang="ru-RU" sz="2000" b="1" dirty="0" smtClean="0"/>
                <a:t>программ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776"/>
            <a:ext cx="42079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2816"/>
            <a:ext cx="8715436" cy="4656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набор секций, среди которых можно отметить:</a:t>
            </a:r>
          </a:p>
          <a:p>
            <a:r>
              <a:rPr lang="ru-RU" sz="2000" dirty="0" smtClean="0"/>
              <a:t> область («</a:t>
            </a:r>
            <a:r>
              <a:rPr lang="ru-RU" sz="2000" dirty="0" err="1" smtClean="0"/>
              <a:t>псевдосекцию</a:t>
            </a:r>
            <a:r>
              <a:rPr lang="ru-RU" sz="2000" dirty="0" smtClean="0"/>
              <a:t>») заголовков;</a:t>
            </a:r>
          </a:p>
          <a:p>
            <a:r>
              <a:rPr lang="ru-RU" sz="2000" dirty="0" smtClean="0"/>
              <a:t> секцию кода;</a:t>
            </a:r>
          </a:p>
          <a:p>
            <a:r>
              <a:rPr lang="ru-RU" sz="2000" dirty="0" smtClean="0"/>
              <a:t> секцию данных;</a:t>
            </a:r>
          </a:p>
          <a:p>
            <a:r>
              <a:rPr lang="ru-RU" sz="2000" dirty="0" smtClean="0"/>
              <a:t> секцию инициализированных данных;</a:t>
            </a:r>
          </a:p>
          <a:p>
            <a:r>
              <a:rPr lang="ru-RU" sz="2000" dirty="0" smtClean="0"/>
              <a:t> секцию отладочной информации и прочее.</a:t>
            </a:r>
          </a:p>
          <a:p>
            <a:pPr marL="0" indent="361950">
              <a:buNone/>
            </a:pPr>
            <a:r>
              <a:rPr lang="ru-RU" sz="2000" dirty="0" smtClean="0"/>
              <a:t>Количество секций (без учета «</a:t>
            </a:r>
            <a:r>
              <a:rPr lang="ru-RU" sz="2000" dirty="0" err="1" smtClean="0"/>
              <a:t>псевдосекции</a:t>
            </a:r>
            <a:r>
              <a:rPr lang="ru-RU" sz="2000" dirty="0" smtClean="0"/>
              <a:t>») указывается в поле «</a:t>
            </a:r>
            <a:r>
              <a:rPr lang="ru-RU" sz="2000" dirty="0" err="1" smtClean="0"/>
              <a:t>NumberOfSections</a:t>
            </a:r>
            <a:r>
              <a:rPr lang="ru-RU" sz="2000" dirty="0" smtClean="0"/>
              <a:t>» заголовка. Параметры секций (их местоположение, размер, флаги свойств, символическое имя и т. п.) описываются в специальной «таблице секций».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программы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PE-программы на диске и в памяти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6391324" cy="49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498667"/>
            <a:chOff x="1187450" y="1847850"/>
            <a:chExt cx="6769322" cy="49866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38668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Таблица секций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8715375" cy="28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сначала сканируется таблица секций и определяется секция,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внутри которой находится объект, то есть та секция, для </a:t>
            </a:r>
            <a:r>
              <a:rPr lang="ru-RU" sz="2000" dirty="0" err="1" smtClean="0"/>
              <a:t>кото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рой </a:t>
            </a:r>
            <a:r>
              <a:rPr lang="en-US" sz="2000" dirty="0" smtClean="0"/>
              <a:t>RVA  </a:t>
            </a:r>
            <a:r>
              <a:rPr lang="en-US" sz="2000" dirty="0" err="1" smtClean="0"/>
              <a:t>VirtualAddress</a:t>
            </a:r>
            <a:r>
              <a:rPr lang="en-US" sz="2000" dirty="0" smtClean="0"/>
              <a:t>, </a:t>
            </a:r>
            <a:r>
              <a:rPr lang="ru-RU" sz="2000" dirty="0" smtClean="0"/>
              <a:t>но при этом </a:t>
            </a:r>
            <a:r>
              <a:rPr lang="en-US" sz="2000" dirty="0" smtClean="0"/>
              <a:t>RVA &lt; Virtual Add </a:t>
            </a:r>
            <a:r>
              <a:rPr lang="en-US" sz="2000" dirty="0" err="1" smtClean="0"/>
              <a:t>ress</a:t>
            </a:r>
            <a:r>
              <a:rPr lang="en-US" sz="2000" dirty="0" smtClean="0"/>
              <a:t>+</a:t>
            </a:r>
          </a:p>
          <a:p>
            <a:pPr>
              <a:buNone/>
            </a:pPr>
            <a:r>
              <a:rPr lang="en-US" sz="2000" dirty="0" smtClean="0"/>
              <a:t>	+</a:t>
            </a:r>
            <a:r>
              <a:rPr lang="en-US" sz="2000" dirty="0" err="1" smtClean="0"/>
              <a:t>VirtualSize</a:t>
            </a:r>
            <a:r>
              <a:rPr lang="en-US" sz="2000" dirty="0" smtClean="0"/>
              <a:t>;</a:t>
            </a:r>
          </a:p>
          <a:p>
            <a:pPr>
              <a:buNone/>
            </a:pPr>
            <a:endParaRPr lang="en-US" sz="2000" dirty="0" smtClean="0"/>
          </a:p>
          <a:p>
            <a:r>
              <a:rPr lang="ru-RU" sz="2000" dirty="0" smtClean="0"/>
              <a:t> для этой секции определяется смещение объекта относительно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ru-RU" sz="2000" dirty="0" smtClean="0"/>
              <a:t>ее начала </a:t>
            </a:r>
            <a:r>
              <a:rPr lang="en-US" sz="2000" dirty="0" smtClean="0"/>
              <a:t>Delta := </a:t>
            </a:r>
            <a:r>
              <a:rPr lang="en-US" sz="2000" dirty="0" err="1" smtClean="0"/>
              <a:t>VirtualAddress</a:t>
            </a:r>
            <a:r>
              <a:rPr lang="en-US" sz="2000" dirty="0" smtClean="0"/>
              <a:t> – RVA;</a:t>
            </a:r>
          </a:p>
          <a:p>
            <a:pPr>
              <a:buNone/>
            </a:pPr>
            <a:endParaRPr lang="en-US" sz="2000" dirty="0" smtClean="0"/>
          </a:p>
          <a:p>
            <a:r>
              <a:rPr lang="ru-RU" sz="2000" dirty="0" smtClean="0"/>
              <a:t> искомая файловая позиция рассчитывается как сумма место-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положения секции на диске и определенного на предыдущем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шаге смещения </a:t>
            </a:r>
            <a:r>
              <a:rPr lang="en-US" sz="2000" dirty="0" smtClean="0"/>
              <a:t>Position:=</a:t>
            </a:r>
            <a:r>
              <a:rPr lang="en-US" sz="2000" dirty="0" err="1" smtClean="0"/>
              <a:t>PointerToRawData+Delta</a:t>
            </a:r>
            <a:r>
              <a:rPr lang="en-US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Сканирование </a:t>
              </a:r>
              <a:r>
                <a:rPr lang="en-US" sz="2000" b="1" i="1" dirty="0" smtClean="0"/>
                <a:t>PE-</a:t>
              </a:r>
              <a:r>
                <a:rPr lang="ru-RU" sz="2000" b="1" i="1" dirty="0" smtClean="0"/>
                <a:t>программ антивирусами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30040"/>
            <a:chOff x="1187450" y="1847850"/>
            <a:chExt cx="6769322" cy="53004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970041"/>
              <a:ext cx="6736832" cy="407849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000" b="1" i="1" dirty="0" smtClean="0"/>
                <a:t>Импорт объектов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214414" y="1785926"/>
            <a:ext cx="6858048" cy="42353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Импорт объектов, реализованный на языке С++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2400" dirty="0" err="1" smtClean="0"/>
              <a:t>typedef</a:t>
            </a:r>
            <a:r>
              <a:rPr lang="en-US" sz="2400" dirty="0" smtClean="0"/>
              <a:t> UINT (WINAPI* </a:t>
            </a:r>
            <a:r>
              <a:rPr lang="en-US" sz="2400" dirty="0" err="1" smtClean="0"/>
              <a:t>EPType</a:t>
            </a:r>
            <a:r>
              <a:rPr lang="en-US" sz="2400" dirty="0" smtClean="0"/>
              <a:t>)(ULONG);</a:t>
            </a:r>
          </a:p>
          <a:p>
            <a:pPr>
              <a:buNone/>
            </a:pPr>
            <a:r>
              <a:rPr lang="en-US" sz="2400" dirty="0" smtClean="0"/>
              <a:t>HMODULE hK32 = </a:t>
            </a:r>
            <a:r>
              <a:rPr lang="en-US" sz="2400" dirty="0" err="1" smtClean="0"/>
              <a:t>GetModuleHandle</a:t>
            </a:r>
            <a:r>
              <a:rPr lang="en-US" sz="2400" dirty="0" smtClean="0"/>
              <a:t>("KERNEL32.DLL");</a:t>
            </a:r>
          </a:p>
          <a:p>
            <a:pPr>
              <a:buNone/>
            </a:pPr>
            <a:r>
              <a:rPr lang="en-US" sz="2400" dirty="0" err="1" smtClean="0"/>
              <a:t>EPType</a:t>
            </a:r>
            <a:r>
              <a:rPr lang="en-US" sz="2400" dirty="0" smtClean="0"/>
              <a:t> _</a:t>
            </a:r>
            <a:r>
              <a:rPr lang="en-US" sz="2400" dirty="0" err="1" smtClean="0"/>
              <a:t>ExitProcess</a:t>
            </a:r>
            <a:r>
              <a:rPr lang="en-US" sz="2400" dirty="0" smtClean="0"/>
              <a:t>=</a:t>
            </a:r>
            <a:r>
              <a:rPr lang="en-US" sz="2400" dirty="0" err="1" smtClean="0"/>
              <a:t>GetProcAddress</a:t>
            </a:r>
            <a:r>
              <a:rPr lang="en-US" sz="2400" dirty="0" smtClean="0"/>
              <a:t>(hK32, "</a:t>
            </a:r>
            <a:r>
              <a:rPr lang="en-US" sz="2400" dirty="0" err="1" smtClean="0"/>
              <a:t>ExitProcess</a:t>
            </a:r>
            <a:r>
              <a:rPr lang="en-US" sz="2400" dirty="0" smtClean="0"/>
              <a:t>");</a:t>
            </a:r>
          </a:p>
          <a:p>
            <a:pPr>
              <a:buNone/>
            </a:pPr>
            <a:r>
              <a:rPr lang="en-US" sz="2400" dirty="0" smtClean="0"/>
              <a:t>_</a:t>
            </a:r>
            <a:r>
              <a:rPr lang="en-US" sz="2400" dirty="0" err="1" smtClean="0"/>
              <a:t>ExitProcess</a:t>
            </a:r>
            <a:r>
              <a:rPr lang="en-US" sz="2400" dirty="0" smtClean="0"/>
              <a:t>(0);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1653</TotalTime>
  <Words>5913</Words>
  <Application>Microsoft Office PowerPoint</Application>
  <PresentationFormat>Экран (4:3)</PresentationFormat>
  <Paragraphs>756</Paragraphs>
  <Slides>38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Кафедра Защищенных систем связи Malware  (Вредоносное ПО)  Лекция 10. Вирусы для 32-разрядных версий Windows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Пользователь Windows</cp:lastModifiedBy>
  <cp:revision>161</cp:revision>
  <dcterms:created xsi:type="dcterms:W3CDTF">2015-10-10T17:01:06Z</dcterms:created>
  <dcterms:modified xsi:type="dcterms:W3CDTF">2018-11-17T10:08:08Z</dcterms:modified>
</cp:coreProperties>
</file>