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72" r:id="rId4"/>
    <p:sldId id="270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83" autoAdjust="0"/>
    <p:restoredTop sz="96457" autoAdjust="0"/>
  </p:normalViewPr>
  <p:slideViewPr>
    <p:cSldViewPr snapToObjects="1">
      <p:cViewPr varScale="1">
        <p:scale>
          <a:sx n="101" d="100"/>
          <a:sy n="101" d="100"/>
        </p:scale>
        <p:origin x="-426" y="-90"/>
      </p:cViewPr>
      <p:guideLst>
        <p:guide orient="horz" pos="2659"/>
        <p:guide pos="2880"/>
      </p:guideLst>
    </p:cSldViewPr>
  </p:slideViewPr>
  <p:outlineViewPr>
    <p:cViewPr>
      <p:scale>
        <a:sx n="33" d="100"/>
        <a:sy n="33" d="100"/>
      </p:scale>
      <p:origin x="0" y="14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221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D0947-71C9-4040-B892-1BB9B04F0309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53C37-3BCD-441C-A6F9-BBE38D729C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81463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CAD1-656C-4756-94A0-DFA83B95D056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A5D9D-18A1-428F-8170-E952FF2F7D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7455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5D9D-18A1-428F-8170-E952FF2F7DC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87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5D9D-18A1-428F-8170-E952FF2F7DC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87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5D9D-18A1-428F-8170-E952FF2F7DC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875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A5D9D-18A1-428F-8170-E952FF2F7DC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87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9FE5-AE86-4791-83F9-2C56CB997122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CE12-9FBF-4F6F-826B-D675AC08104B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1CAF-482A-44B8-8A1F-8F7648BBA601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D143-86C2-460E-A8E3-4372CECDE845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85FB-1AA7-4930-9DAF-F1B1E73B6158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0182-FC04-4A0E-B698-B038EA15AB9A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9D83-7639-458D-A47B-64E250E46550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C15-6534-4A80-809B-4DBF0989B4B3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374A7-DD75-466E-BF9A-35B72F18F425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B3F6-E30A-463F-82F1-7711863B3A75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F0E8-2944-4CCC-AF2F-3F6DC64DD630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A5CBD9C-A493-4745-82EB-8A2D5C138140}" type="datetime1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F39D903-3088-4119-B4BA-D45CCE512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err="1" smtClean="0"/>
              <a:t>АнтиВирус</a:t>
            </a:r>
            <a:r>
              <a:rPr lang="en-US" sz="6000" dirty="0" smtClean="0"/>
              <a:t>.</a:t>
            </a:r>
            <a:r>
              <a:rPr lang="en-US" sz="6000" dirty="0" err="1" smtClean="0"/>
              <a:t>cpp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931224" cy="914400"/>
          </a:xfrm>
        </p:spPr>
        <p:txBody>
          <a:bodyPr/>
          <a:lstStyle/>
          <a:p>
            <a:r>
              <a:rPr lang="ru-RU" dirty="0" smtClean="0"/>
              <a:t>Пошаговая инструкция по написанию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14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0" y="152718"/>
            <a:ext cx="9036496" cy="39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Блок-схема</a:t>
            </a:r>
            <a:endParaRPr lang="ru-RU" sz="2400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275856" y="1412776"/>
            <a:ext cx="5688632" cy="51845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findvirus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//поиск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scanfile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]);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//сканирование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healingfile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]);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//лечение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 (</a:t>
            </a:r>
            <a:r>
              <a:rPr lang="en-US" sz="16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findvirus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827584" y="1412776"/>
            <a:ext cx="1728000" cy="828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Поиск вируса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827584" y="2708920"/>
            <a:ext cx="1728000" cy="828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Сканирование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827584" y="4005064"/>
            <a:ext cx="1728000" cy="828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Лечение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8" idx="2"/>
            <a:endCxn id="10" idx="0"/>
          </p:cNvCxnSpPr>
          <p:nvPr/>
        </p:nvCxnSpPr>
        <p:spPr>
          <a:xfrm>
            <a:off x="1691584" y="2240776"/>
            <a:ext cx="0" cy="468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Прямая со стрелкой 14"/>
          <p:cNvCxnSpPr>
            <a:stCxn id="10" idx="2"/>
            <a:endCxn id="11" idx="0"/>
          </p:cNvCxnSpPr>
          <p:nvPr/>
        </p:nvCxnSpPr>
        <p:spPr>
          <a:xfrm>
            <a:off x="1691584" y="3536920"/>
            <a:ext cx="0" cy="468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xmlns="" val="328251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0" y="152718"/>
            <a:ext cx="9036496" cy="39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Поиск Вируса</a:t>
            </a:r>
            <a:endParaRPr lang="ru-RU" sz="2400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419872" y="649990"/>
            <a:ext cx="5544616" cy="59473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findvirus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/*-------------Проход по </a:t>
            </a:r>
            <a:r>
              <a:rPr lang="ru-RU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папкам----------------*/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findfirst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“*.”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FA_DIREC);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ffblk.ff_name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!= (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“..”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||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“.”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уловная запись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chdir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ffblk.ff_name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findvirus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//рекурсия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chdir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“..”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 done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findnext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ffblk.ff_name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/*-------------Проход по файлам----------------*/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findfirst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“*.c”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scanfile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ffblk.ff_name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healingfile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ffblk.ff_name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лечение</a:t>
            </a:r>
            <a:endParaRPr lang="en-US" sz="14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done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findnext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(&amp;</a:t>
            </a:r>
            <a:r>
              <a:rPr lang="en-US" sz="1400" i="1" dirty="0" err="1" smtClean="0"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95895" y="901486"/>
            <a:ext cx="1152128" cy="4159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Поиск файла</a:t>
            </a:r>
          </a:p>
          <a:p>
            <a:pPr algn="ctr"/>
            <a:r>
              <a:rPr lang="ru-RU" sz="1200" dirty="0" smtClean="0"/>
              <a:t>*</a:t>
            </a:r>
            <a:r>
              <a:rPr lang="en-US" sz="1200" dirty="0" smtClean="0"/>
              <a:t>.c</a:t>
            </a:r>
            <a:endParaRPr lang="ru-RU" sz="1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49534" y="901487"/>
            <a:ext cx="1122424" cy="2122333"/>
            <a:chOff x="249534" y="901487"/>
            <a:chExt cx="1122424" cy="2122333"/>
          </a:xfrm>
        </p:grpSpPr>
        <p:sp>
          <p:nvSpPr>
            <p:cNvPr id="25" name="TextBox 24"/>
            <p:cNvSpPr txBox="1"/>
            <p:nvPr/>
          </p:nvSpPr>
          <p:spPr>
            <a:xfrm>
              <a:off x="249534" y="2689105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Н</a:t>
              </a:r>
              <a:r>
                <a:rPr lang="ru-RU" dirty="0" smtClean="0"/>
                <a:t>ет</a:t>
              </a:r>
              <a:endParaRPr lang="ru-RU" dirty="0"/>
            </a:p>
          </p:txBody>
        </p:sp>
        <p:cxnSp>
          <p:nvCxnSpPr>
            <p:cNvPr id="29" name="Соединительная линия уступом 28"/>
            <p:cNvCxnSpPr>
              <a:stCxn id="27" idx="1"/>
              <a:endCxn id="28" idx="0"/>
            </p:cNvCxnSpPr>
            <p:nvPr/>
          </p:nvCxnSpPr>
          <p:spPr>
            <a:xfrm rot="10800000" flipH="1">
              <a:off x="531415" y="901487"/>
              <a:ext cx="840543" cy="2122333"/>
            </a:xfrm>
            <a:prstGeom prst="bentConnector4">
              <a:avLst>
                <a:gd name="adj1" fmla="val -27197"/>
                <a:gd name="adj2" fmla="val 110771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764294" y="901486"/>
            <a:ext cx="1688462" cy="3391610"/>
            <a:chOff x="764294" y="901486"/>
            <a:chExt cx="1688462" cy="3391610"/>
          </a:xfrm>
        </p:grpSpPr>
        <p:sp>
          <p:nvSpPr>
            <p:cNvPr id="26" name="TextBox 25"/>
            <p:cNvSpPr txBox="1"/>
            <p:nvPr/>
          </p:nvSpPr>
          <p:spPr>
            <a:xfrm>
              <a:off x="1972251" y="2689107"/>
              <a:ext cx="480505" cy="3347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tx1"/>
                  </a:solidFill>
                </a:defRPr>
              </a:lvl1pPr>
            </a:lstStyle>
            <a:p>
              <a:r>
                <a:rPr lang="ru-RU" dirty="0"/>
                <a:t>Да</a:t>
              </a:r>
            </a:p>
          </p:txBody>
        </p:sp>
        <p:cxnSp>
          <p:nvCxnSpPr>
            <p:cNvPr id="30" name="Соединительная линия уступом 29"/>
            <p:cNvCxnSpPr>
              <a:stCxn id="27" idx="3"/>
              <a:endCxn id="31" idx="0"/>
            </p:cNvCxnSpPr>
            <p:nvPr/>
          </p:nvCxnSpPr>
          <p:spPr>
            <a:xfrm flipH="1">
              <a:off x="1340358" y="3023819"/>
              <a:ext cx="872146" cy="853338"/>
            </a:xfrm>
            <a:prstGeom prst="bentConnector4">
              <a:avLst>
                <a:gd name="adj1" fmla="val -26211"/>
                <a:gd name="adj2" fmla="val 747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764294" y="3877157"/>
              <a:ext cx="1152128" cy="415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Лечение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Соединительная линия уступом 34"/>
            <p:cNvCxnSpPr>
              <a:stCxn id="31" idx="2"/>
              <a:endCxn id="28" idx="0"/>
            </p:cNvCxnSpPr>
            <p:nvPr/>
          </p:nvCxnSpPr>
          <p:spPr>
            <a:xfrm rot="5400000" flipH="1" flipV="1">
              <a:off x="-339647" y="2581490"/>
              <a:ext cx="3391610" cy="31601"/>
            </a:xfrm>
            <a:prstGeom prst="bentConnector5">
              <a:avLst>
                <a:gd name="adj1" fmla="val -3370"/>
                <a:gd name="adj2" fmla="val -3623104"/>
                <a:gd name="adj3" fmla="val 11011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531414" y="1317425"/>
            <a:ext cx="1681088" cy="1053685"/>
            <a:chOff x="531414" y="1317425"/>
            <a:chExt cx="1681088" cy="1053685"/>
          </a:xfrm>
        </p:grpSpPr>
        <p:sp>
          <p:nvSpPr>
            <p:cNvPr id="32" name="Блок-схема: решение 31"/>
            <p:cNvSpPr/>
            <p:nvPr/>
          </p:nvSpPr>
          <p:spPr>
            <a:xfrm>
              <a:off x="531414" y="1525087"/>
              <a:ext cx="1681088" cy="846023"/>
            </a:xfrm>
            <a:prstGeom prst="flowChartDecision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Найден?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Прямая со стрелкой 35"/>
            <p:cNvCxnSpPr>
              <a:stCxn id="28" idx="2"/>
              <a:endCxn id="32" idx="0"/>
            </p:cNvCxnSpPr>
            <p:nvPr/>
          </p:nvCxnSpPr>
          <p:spPr>
            <a:xfrm flipH="1">
              <a:off x="1371958" y="1317425"/>
              <a:ext cx="1" cy="20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2212502" y="1613385"/>
            <a:ext cx="1207370" cy="1000668"/>
            <a:chOff x="2212502" y="1613385"/>
            <a:chExt cx="1207370" cy="1000668"/>
          </a:xfrm>
        </p:grpSpPr>
        <p:sp>
          <p:nvSpPr>
            <p:cNvPr id="33" name="Блок-схема: альтернативный процесс 32"/>
            <p:cNvSpPr/>
            <p:nvPr/>
          </p:nvSpPr>
          <p:spPr>
            <a:xfrm>
              <a:off x="2276133" y="2296056"/>
              <a:ext cx="1143739" cy="317997"/>
            </a:xfrm>
            <a:prstGeom prst="flowChartAlternate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Конец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Соединительная линия уступом 33"/>
            <p:cNvCxnSpPr>
              <a:stCxn id="32" idx="3"/>
              <a:endCxn id="33" idx="0"/>
            </p:cNvCxnSpPr>
            <p:nvPr/>
          </p:nvCxnSpPr>
          <p:spPr>
            <a:xfrm>
              <a:off x="2212502" y="1948099"/>
              <a:ext cx="635501" cy="347957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212502" y="1613385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 smtClean="0"/>
                <a:t>Нет</a:t>
              </a:r>
              <a:endParaRPr lang="ru-RU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31416" y="2318601"/>
            <a:ext cx="1681088" cy="1128229"/>
            <a:chOff x="531416" y="2318601"/>
            <a:chExt cx="1681088" cy="1128229"/>
          </a:xfrm>
        </p:grpSpPr>
        <p:sp>
          <p:nvSpPr>
            <p:cNvPr id="27" name="Блок-схема: решение 26"/>
            <p:cNvSpPr/>
            <p:nvPr/>
          </p:nvSpPr>
          <p:spPr>
            <a:xfrm>
              <a:off x="531416" y="2600807"/>
              <a:ext cx="1681088" cy="84602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Файл уже заражён?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Прямая со стрелкой 36"/>
            <p:cNvCxnSpPr>
              <a:stCxn id="32" idx="2"/>
              <a:endCxn id="27" idx="0"/>
            </p:cNvCxnSpPr>
            <p:nvPr/>
          </p:nvCxnSpPr>
          <p:spPr>
            <a:xfrm>
              <a:off x="1371958" y="2371110"/>
              <a:ext cx="2" cy="2296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91455" y="2318601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Да</a:t>
              </a:r>
            </a:p>
          </p:txBody>
        </p:sp>
      </p:grpSp>
      <p:sp>
        <p:nvSpPr>
          <p:cNvPr id="40" name="Загнутый угол 39"/>
          <p:cNvSpPr/>
          <p:nvPr/>
        </p:nvSpPr>
        <p:spPr>
          <a:xfrm>
            <a:off x="126525" y="4581128"/>
            <a:ext cx="3221339" cy="201622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indent="180975">
              <a:buFont typeface="Arial" pitchFamily="34" charset="0"/>
              <a:buChar char="•"/>
            </a:pPr>
            <a:r>
              <a:rPr lang="en-US" sz="11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ffblk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indent="180975"/>
            <a:r>
              <a:rPr lang="en-US" sz="11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ff_reserved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для </a:t>
            </a:r>
            <a:r>
              <a:rPr lang="en-US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DOS</a:t>
            </a:r>
          </a:p>
          <a:p>
            <a:pPr indent="180975"/>
            <a:r>
              <a:rPr lang="en-US" sz="11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ff_attrib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атрибуты</a:t>
            </a:r>
            <a:endParaRPr lang="en-US" sz="11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indent="180975"/>
            <a:r>
              <a:rPr lang="en-US" sz="11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ff_ftime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//время</a:t>
            </a:r>
            <a:endParaRPr lang="en-US" sz="11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indent="180975"/>
            <a:r>
              <a:rPr lang="en-US" sz="11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ff_fdate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//дата</a:t>
            </a:r>
            <a:endParaRPr lang="en-US" sz="11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indent="180975"/>
            <a:r>
              <a:rPr lang="en-US" sz="11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ff_fsize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//размер</a:t>
            </a:r>
            <a:endParaRPr lang="en-US" sz="11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indent="180975"/>
            <a:r>
              <a:rPr lang="en-US" sz="11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i="1" dirty="0" err="1" smtClean="0">
                <a:latin typeface="Courier New" pitchFamily="49" charset="0"/>
                <a:cs typeface="Courier New" pitchFamily="49" charset="0"/>
              </a:rPr>
              <a:t>ff_name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1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//имя</a:t>
            </a:r>
            <a:endParaRPr lang="en-US" sz="11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indent="180975"/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ru-RU" sz="1100" b="1" dirty="0">
              <a:latin typeface="Courier New" pitchFamily="49" charset="0"/>
              <a:cs typeface="Courier New" pitchFamily="49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findnext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 возвращает </a:t>
            </a:r>
            <a:r>
              <a:rPr lang="ru-RU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, если найден следующий файл, иначе возвращает </a:t>
            </a:r>
            <a:r>
              <a:rPr lang="ru-RU" sz="1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-1</a:t>
            </a:r>
            <a:endParaRPr lang="en-US" sz="11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971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0" y="152718"/>
            <a:ext cx="9036496" cy="39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Сканирование файла</a:t>
            </a:r>
            <a:endParaRPr lang="ru-RU" sz="2400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3419872" y="649990"/>
            <a:ext cx="5544616" cy="573133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scanfile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“r”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return (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“\/\*begin of virus</a:t>
            </a:r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\*\/”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5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95895" y="901486"/>
            <a:ext cx="1152128" cy="4159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Поиск файла</a:t>
            </a:r>
          </a:p>
          <a:p>
            <a:pPr algn="ctr"/>
            <a:r>
              <a:rPr lang="ru-RU" sz="1200" dirty="0" smtClean="0"/>
              <a:t>*</a:t>
            </a:r>
            <a:r>
              <a:rPr lang="en-US" sz="1200" dirty="0" smtClean="0"/>
              <a:t>.c</a:t>
            </a:r>
            <a:endParaRPr lang="ru-RU" sz="1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49534" y="901487"/>
            <a:ext cx="1122424" cy="2122333"/>
            <a:chOff x="249534" y="901487"/>
            <a:chExt cx="1122424" cy="2122333"/>
          </a:xfrm>
        </p:grpSpPr>
        <p:sp>
          <p:nvSpPr>
            <p:cNvPr id="25" name="TextBox 24"/>
            <p:cNvSpPr txBox="1"/>
            <p:nvPr/>
          </p:nvSpPr>
          <p:spPr>
            <a:xfrm>
              <a:off x="249534" y="2689105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 smtClean="0"/>
                <a:t>Нет</a:t>
              </a:r>
              <a:endParaRPr lang="ru-RU" dirty="0"/>
            </a:p>
          </p:txBody>
        </p:sp>
        <p:cxnSp>
          <p:nvCxnSpPr>
            <p:cNvPr id="29" name="Соединительная линия уступом 28"/>
            <p:cNvCxnSpPr>
              <a:stCxn id="27" idx="1"/>
              <a:endCxn id="28" idx="0"/>
            </p:cNvCxnSpPr>
            <p:nvPr/>
          </p:nvCxnSpPr>
          <p:spPr>
            <a:xfrm rot="10800000" flipH="1">
              <a:off x="531415" y="901487"/>
              <a:ext cx="840543" cy="2122333"/>
            </a:xfrm>
            <a:prstGeom prst="bentConnector4">
              <a:avLst>
                <a:gd name="adj1" fmla="val -27197"/>
                <a:gd name="adj2" fmla="val 110771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6"/>
          <p:cNvGrpSpPr/>
          <p:nvPr/>
        </p:nvGrpSpPr>
        <p:grpSpPr>
          <a:xfrm>
            <a:off x="764294" y="901486"/>
            <a:ext cx="1688462" cy="3391610"/>
            <a:chOff x="764294" y="901486"/>
            <a:chExt cx="1688462" cy="3391610"/>
          </a:xfrm>
        </p:grpSpPr>
        <p:sp>
          <p:nvSpPr>
            <p:cNvPr id="26" name="TextBox 25"/>
            <p:cNvSpPr txBox="1"/>
            <p:nvPr/>
          </p:nvSpPr>
          <p:spPr>
            <a:xfrm>
              <a:off x="1972251" y="2689107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 smtClean="0"/>
                <a:t>Да</a:t>
              </a:r>
              <a:endParaRPr lang="ru-RU" dirty="0"/>
            </a:p>
          </p:txBody>
        </p:sp>
        <p:cxnSp>
          <p:nvCxnSpPr>
            <p:cNvPr id="30" name="Соединительная линия уступом 29"/>
            <p:cNvCxnSpPr>
              <a:stCxn id="27" idx="3"/>
              <a:endCxn id="31" idx="0"/>
            </p:cNvCxnSpPr>
            <p:nvPr/>
          </p:nvCxnSpPr>
          <p:spPr>
            <a:xfrm flipH="1">
              <a:off x="1340358" y="3023819"/>
              <a:ext cx="872146" cy="853338"/>
            </a:xfrm>
            <a:prstGeom prst="bentConnector4">
              <a:avLst>
                <a:gd name="adj1" fmla="val -26211"/>
                <a:gd name="adj2" fmla="val 74786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764294" y="3877157"/>
              <a:ext cx="1152128" cy="415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200" dirty="0" smtClean="0">
                  <a:solidFill>
                    <a:srgbClr val="000000"/>
                  </a:solidFill>
                </a:rPr>
                <a:t>Лечение</a:t>
              </a:r>
              <a:endParaRPr lang="ru-RU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35" name="Соединительная линия уступом 34"/>
            <p:cNvCxnSpPr>
              <a:stCxn id="31" idx="2"/>
              <a:endCxn id="28" idx="0"/>
            </p:cNvCxnSpPr>
            <p:nvPr/>
          </p:nvCxnSpPr>
          <p:spPr>
            <a:xfrm rot="5400000" flipH="1" flipV="1">
              <a:off x="-339647" y="2581490"/>
              <a:ext cx="3391610" cy="31601"/>
            </a:xfrm>
            <a:prstGeom prst="bentConnector5">
              <a:avLst>
                <a:gd name="adj1" fmla="val -3370"/>
                <a:gd name="adj2" fmla="val -3623104"/>
                <a:gd name="adj3" fmla="val 11011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/>
          <p:cNvGrpSpPr/>
          <p:nvPr/>
        </p:nvGrpSpPr>
        <p:grpSpPr>
          <a:xfrm>
            <a:off x="531414" y="1317425"/>
            <a:ext cx="1681088" cy="1053685"/>
            <a:chOff x="531414" y="1317425"/>
            <a:chExt cx="1681088" cy="1053685"/>
          </a:xfrm>
        </p:grpSpPr>
        <p:sp>
          <p:nvSpPr>
            <p:cNvPr id="32" name="Блок-схема: решение 31"/>
            <p:cNvSpPr/>
            <p:nvPr/>
          </p:nvSpPr>
          <p:spPr>
            <a:xfrm>
              <a:off x="531414" y="1525087"/>
              <a:ext cx="1681088" cy="846023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2000" rIns="72000"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Найден?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Прямая со стрелкой 35"/>
            <p:cNvCxnSpPr>
              <a:stCxn id="28" idx="2"/>
              <a:endCxn id="32" idx="0"/>
            </p:cNvCxnSpPr>
            <p:nvPr/>
          </p:nvCxnSpPr>
          <p:spPr>
            <a:xfrm flipH="1">
              <a:off x="1371958" y="1317425"/>
              <a:ext cx="1" cy="2076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2212502" y="1613385"/>
            <a:ext cx="1207370" cy="1000668"/>
            <a:chOff x="2212502" y="1613385"/>
            <a:chExt cx="1207370" cy="1000668"/>
          </a:xfrm>
        </p:grpSpPr>
        <p:sp>
          <p:nvSpPr>
            <p:cNvPr id="33" name="Блок-схема: альтернативный процесс 32"/>
            <p:cNvSpPr/>
            <p:nvPr/>
          </p:nvSpPr>
          <p:spPr>
            <a:xfrm>
              <a:off x="2276133" y="2296056"/>
              <a:ext cx="1143739" cy="317997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Конец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Соединительная линия уступом 33"/>
            <p:cNvCxnSpPr>
              <a:stCxn id="32" idx="3"/>
              <a:endCxn id="33" idx="0"/>
            </p:cNvCxnSpPr>
            <p:nvPr/>
          </p:nvCxnSpPr>
          <p:spPr>
            <a:xfrm>
              <a:off x="2212502" y="1948099"/>
              <a:ext cx="635501" cy="347957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212502" y="1613385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 smtClean="0"/>
                <a:t>Нет</a:t>
              </a:r>
              <a:endParaRPr lang="ru-RU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31416" y="2318601"/>
            <a:ext cx="1681088" cy="1128229"/>
            <a:chOff x="531416" y="2318601"/>
            <a:chExt cx="1681088" cy="1128229"/>
          </a:xfrm>
        </p:grpSpPr>
        <p:sp>
          <p:nvSpPr>
            <p:cNvPr id="27" name="Блок-схема: решение 26"/>
            <p:cNvSpPr/>
            <p:nvPr/>
          </p:nvSpPr>
          <p:spPr>
            <a:xfrm>
              <a:off x="531416" y="2600807"/>
              <a:ext cx="1681088" cy="846023"/>
            </a:xfrm>
            <a:prstGeom prst="flowChartDecision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Файл уже заражён?</a:t>
              </a:r>
              <a:endParaRPr lang="ru-RU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Прямая со стрелкой 36"/>
            <p:cNvCxnSpPr>
              <a:stCxn id="32" idx="2"/>
              <a:endCxn id="27" idx="0"/>
            </p:cNvCxnSpPr>
            <p:nvPr/>
          </p:nvCxnSpPr>
          <p:spPr>
            <a:xfrm>
              <a:off x="1371958" y="2371110"/>
              <a:ext cx="2" cy="2296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91455" y="2318601"/>
              <a:ext cx="480505" cy="3347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ru-RU"/>
              </a:defPPr>
              <a:lvl1pPr algn="ctr">
                <a:defRPr sz="1200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ru-RU" dirty="0"/>
                <a:t>Да</a:t>
              </a:r>
            </a:p>
          </p:txBody>
        </p:sp>
      </p:grpSp>
      <p:sp>
        <p:nvSpPr>
          <p:cNvPr id="40" name="Загнутый угол 39"/>
          <p:cNvSpPr/>
          <p:nvPr/>
        </p:nvSpPr>
        <p:spPr>
          <a:xfrm>
            <a:off x="112481" y="5157192"/>
            <a:ext cx="3235383" cy="936104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100" b="1" i="1" dirty="0" smtClean="0">
                <a:latin typeface="Courier New" pitchFamily="49" charset="0"/>
                <a:cs typeface="Courier New" pitchFamily="49" charset="0"/>
              </a:rPr>
              <a:t>str0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b="1" i="1" dirty="0" smtClean="0">
                <a:latin typeface="Courier New" pitchFamily="49" charset="0"/>
                <a:cs typeface="Courier New" pitchFamily="49" charset="0"/>
              </a:rPr>
              <a:t>str1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возвращает указатель на первый символ вхождения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str1 </a:t>
            </a:r>
            <a:r>
              <a:rPr lang="ru-RU" sz="1100" b="1" dirty="0" smtClean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str0</a:t>
            </a:r>
          </a:p>
        </p:txBody>
      </p:sp>
    </p:spTree>
    <p:extLst>
      <p:ext uri="{BB962C8B-B14F-4D97-AF65-F5344CB8AC3E}">
        <p14:creationId xmlns:p14="http://schemas.microsoft.com/office/powerpoint/2010/main" xmlns="" val="422084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0" y="152718"/>
            <a:ext cx="9036496" cy="39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Лечение</a:t>
            </a:r>
            <a:endParaRPr lang="ru-RU" sz="2400" dirty="0"/>
          </a:p>
        </p:txBody>
      </p:sp>
      <p:sp>
        <p:nvSpPr>
          <p:cNvPr id="24" name="Объект 23"/>
          <p:cNvSpPr>
            <a:spLocks noGrp="1"/>
          </p:cNvSpPr>
          <p:nvPr>
            <p:ph idx="1"/>
          </p:nvPr>
        </p:nvSpPr>
        <p:spPr>
          <a:xfrm>
            <a:off x="4072956" y="649990"/>
            <a:ext cx="4891532" cy="60759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healingfile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IF, *IF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TF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(“~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heal.tmp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“w”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//создание временного файла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“r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//пока не конец файла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//чтение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“begin of virus”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//если начало вируса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do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i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i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ru-RU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while (!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i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“end of virus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)));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//пока не конец вируса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continue;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“virus ()”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 !=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‘\0’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“%c”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200" i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]);</a:t>
            </a:r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//запись</a:t>
            </a:r>
            <a:endParaRPr lang="en-US" sz="12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TF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remove (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удаление исходника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rename (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“~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heal.tmp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i="1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ru-RU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//переименование</a:t>
            </a:r>
            <a:endParaRPr lang="en-US" sz="12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D903-3088-4119-B4BA-D45CCE512DDC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86" name="Группа 85"/>
          <p:cNvGrpSpPr/>
          <p:nvPr/>
        </p:nvGrpSpPr>
        <p:grpSpPr>
          <a:xfrm>
            <a:off x="251520" y="708805"/>
            <a:ext cx="3821436" cy="5240475"/>
            <a:chOff x="858428" y="324955"/>
            <a:chExt cx="3821436" cy="5240475"/>
          </a:xfrm>
        </p:grpSpPr>
        <p:grpSp>
          <p:nvGrpSpPr>
            <p:cNvPr id="87" name="Группа 86"/>
            <p:cNvGrpSpPr/>
            <p:nvPr/>
          </p:nvGrpSpPr>
          <p:grpSpPr>
            <a:xfrm>
              <a:off x="858428" y="324955"/>
              <a:ext cx="3821436" cy="5240475"/>
              <a:chOff x="1524428" y="548680"/>
              <a:chExt cx="3821436" cy="5240475"/>
            </a:xfrm>
          </p:grpSpPr>
          <p:sp>
            <p:nvSpPr>
              <p:cNvPr id="94" name="Прямоугольник 93"/>
              <p:cNvSpPr/>
              <p:nvPr/>
            </p:nvSpPr>
            <p:spPr>
              <a:xfrm>
                <a:off x="2472909" y="548680"/>
                <a:ext cx="1152128" cy="6071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/>
                  <a:t>Создание временного файла</a:t>
                </a:r>
                <a:endParaRPr lang="ru-RU" sz="1200" dirty="0"/>
              </a:p>
            </p:txBody>
          </p:sp>
          <p:sp>
            <p:nvSpPr>
              <p:cNvPr id="95" name="Блок-схема: данные 94"/>
              <p:cNvSpPr/>
              <p:nvPr/>
            </p:nvSpPr>
            <p:spPr>
              <a:xfrm>
                <a:off x="2256973" y="2405193"/>
                <a:ext cx="1584000" cy="540000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/>
                  <a:t>Чтение исходного файла</a:t>
                </a:r>
                <a:endParaRPr lang="ru-RU" sz="1200" dirty="0"/>
              </a:p>
            </p:txBody>
          </p:sp>
          <p:sp>
            <p:nvSpPr>
              <p:cNvPr id="96" name="Блок-схема: решение 95"/>
              <p:cNvSpPr/>
              <p:nvPr/>
            </p:nvSpPr>
            <p:spPr>
              <a:xfrm>
                <a:off x="2208429" y="3159041"/>
                <a:ext cx="1681088" cy="846023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Начало вируса?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Блок-схема: решение 96"/>
              <p:cNvSpPr/>
              <p:nvPr/>
            </p:nvSpPr>
            <p:spPr>
              <a:xfrm>
                <a:off x="3048973" y="4311169"/>
                <a:ext cx="1681088" cy="846023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72000" rIns="72000"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Конец вируса?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Блок-схема: данные 97"/>
              <p:cNvSpPr/>
              <p:nvPr/>
            </p:nvSpPr>
            <p:spPr>
              <a:xfrm>
                <a:off x="3313453" y="5373216"/>
                <a:ext cx="1152128" cy="415939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/>
                  <a:t>Ч</a:t>
                </a:r>
                <a:r>
                  <a:rPr lang="ru-RU" sz="1200" dirty="0" smtClean="0"/>
                  <a:t>тение</a:t>
                </a:r>
                <a:endParaRPr lang="ru-RU" sz="1200" dirty="0"/>
              </a:p>
            </p:txBody>
          </p:sp>
          <p:cxnSp>
            <p:nvCxnSpPr>
              <p:cNvPr id="99" name="Прямая со стрелкой 98"/>
              <p:cNvCxnSpPr>
                <a:stCxn id="107" idx="2"/>
                <a:endCxn id="95" idx="1"/>
              </p:cNvCxnSpPr>
              <p:nvPr/>
            </p:nvCxnSpPr>
            <p:spPr>
              <a:xfrm>
                <a:off x="3048973" y="2183645"/>
                <a:ext cx="0" cy="22154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 стрелкой 99"/>
              <p:cNvCxnSpPr>
                <a:stCxn id="95" idx="4"/>
                <a:endCxn id="96" idx="0"/>
              </p:cNvCxnSpPr>
              <p:nvPr/>
            </p:nvCxnSpPr>
            <p:spPr>
              <a:xfrm>
                <a:off x="3048973" y="2945193"/>
                <a:ext cx="0" cy="21384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 стрелкой 100"/>
              <p:cNvCxnSpPr>
                <a:stCxn id="96" idx="3"/>
                <a:endCxn id="97" idx="0"/>
              </p:cNvCxnSpPr>
              <p:nvPr/>
            </p:nvCxnSpPr>
            <p:spPr>
              <a:xfrm>
                <a:off x="3889517" y="3582053"/>
                <a:ext cx="0" cy="72911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 стрелкой 101"/>
              <p:cNvCxnSpPr>
                <a:stCxn id="97" idx="2"/>
                <a:endCxn id="98" idx="1"/>
              </p:cNvCxnSpPr>
              <p:nvPr/>
            </p:nvCxnSpPr>
            <p:spPr>
              <a:xfrm>
                <a:off x="3889517" y="5157192"/>
                <a:ext cx="0" cy="21602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Соединительная линия уступом 102"/>
              <p:cNvCxnSpPr>
                <a:stCxn id="98" idx="5"/>
                <a:endCxn id="97" idx="3"/>
              </p:cNvCxnSpPr>
              <p:nvPr/>
            </p:nvCxnSpPr>
            <p:spPr>
              <a:xfrm flipV="1">
                <a:off x="4350368" y="4734181"/>
                <a:ext cx="379693" cy="847005"/>
              </a:xfrm>
              <a:prstGeom prst="bentConnector3">
                <a:avLst>
                  <a:gd name="adj1" fmla="val 160207"/>
                </a:avLst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4" name="Блок-схема: данные 103"/>
              <p:cNvSpPr/>
              <p:nvPr/>
            </p:nvSpPr>
            <p:spPr>
              <a:xfrm>
                <a:off x="1524428" y="4005064"/>
                <a:ext cx="1368000" cy="576000"/>
              </a:xfrm>
              <a:prstGeom prst="flowChartInputOutpu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ru-RU" sz="1200" dirty="0" smtClean="0"/>
                  <a:t>Запись во временный файл</a:t>
                </a:r>
                <a:endParaRPr lang="ru-RU" sz="1200" dirty="0"/>
              </a:p>
            </p:txBody>
          </p:sp>
          <p:cxnSp>
            <p:nvCxnSpPr>
              <p:cNvPr id="105" name="Прямая со стрелкой 104"/>
              <p:cNvCxnSpPr>
                <a:stCxn id="96" idx="1"/>
                <a:endCxn id="104" idx="1"/>
              </p:cNvCxnSpPr>
              <p:nvPr/>
            </p:nvCxnSpPr>
            <p:spPr>
              <a:xfrm flipH="1">
                <a:off x="2208428" y="3582053"/>
                <a:ext cx="1" cy="42301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Соединительная линия уступом 105"/>
              <p:cNvCxnSpPr>
                <a:stCxn id="104" idx="2"/>
                <a:endCxn id="107" idx="1"/>
              </p:cNvCxnSpPr>
              <p:nvPr/>
            </p:nvCxnSpPr>
            <p:spPr>
              <a:xfrm rot="10800000" flipH="1">
                <a:off x="1661227" y="1760634"/>
                <a:ext cx="547201" cy="2532430"/>
              </a:xfrm>
              <a:prstGeom prst="bentConnector3">
                <a:avLst>
                  <a:gd name="adj1" fmla="val -21518"/>
                </a:avLst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7" name="Блок-схема: решение 106"/>
              <p:cNvSpPr/>
              <p:nvPr/>
            </p:nvSpPr>
            <p:spPr>
              <a:xfrm>
                <a:off x="2208429" y="1337622"/>
                <a:ext cx="1681088" cy="846023"/>
              </a:xfrm>
              <a:prstGeom prst="flowChartDecision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rIns="36000"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Конец исходного файла?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8" name="Прямая со стрелкой 107"/>
              <p:cNvCxnSpPr>
                <a:stCxn id="94" idx="2"/>
                <a:endCxn id="107" idx="0"/>
              </p:cNvCxnSpPr>
              <p:nvPr/>
            </p:nvCxnSpPr>
            <p:spPr>
              <a:xfrm>
                <a:off x="3048973" y="1155791"/>
                <a:ext cx="0" cy="18183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Соединительная линия уступом 108"/>
              <p:cNvCxnSpPr>
                <a:stCxn id="97" idx="1"/>
                <a:endCxn id="107" idx="1"/>
              </p:cNvCxnSpPr>
              <p:nvPr/>
            </p:nvCxnSpPr>
            <p:spPr>
              <a:xfrm rot="10800000">
                <a:off x="2208429" y="1760635"/>
                <a:ext cx="840544" cy="2973547"/>
              </a:xfrm>
              <a:prstGeom prst="bentConnector3">
                <a:avLst>
                  <a:gd name="adj1" fmla="val 200855"/>
                </a:avLst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0" name="Прямоугольник 109"/>
              <p:cNvSpPr/>
              <p:nvPr/>
            </p:nvSpPr>
            <p:spPr>
              <a:xfrm>
                <a:off x="4013864" y="2855485"/>
                <a:ext cx="1332000" cy="6071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ru-RU" sz="1200" dirty="0" smtClean="0"/>
                  <a:t>Переименование временного файла</a:t>
                </a:r>
                <a:endParaRPr lang="ru-RU" sz="1200" dirty="0"/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4103800" y="1990863"/>
                <a:ext cx="1152128" cy="6071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/>
                  <a:t>Удаление исходного файла</a:t>
                </a:r>
                <a:endParaRPr lang="ru-RU" sz="1200" dirty="0"/>
              </a:p>
            </p:txBody>
          </p:sp>
          <p:sp>
            <p:nvSpPr>
              <p:cNvPr id="112" name="Блок-схема: альтернативный процесс 111"/>
              <p:cNvSpPr/>
              <p:nvPr/>
            </p:nvSpPr>
            <p:spPr>
              <a:xfrm>
                <a:off x="4107994" y="3687067"/>
                <a:ext cx="1143739" cy="317997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Конец</a:t>
                </a:r>
                <a:endParaRPr lang="ru-RU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3" name="Соединительная линия уступом 112"/>
              <p:cNvCxnSpPr>
                <a:stCxn id="107" idx="3"/>
                <a:endCxn id="111" idx="0"/>
              </p:cNvCxnSpPr>
              <p:nvPr/>
            </p:nvCxnSpPr>
            <p:spPr>
              <a:xfrm>
                <a:off x="3889517" y="1760634"/>
                <a:ext cx="790347" cy="230229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 стрелкой 113"/>
              <p:cNvCxnSpPr>
                <a:stCxn id="111" idx="2"/>
                <a:endCxn id="110" idx="0"/>
              </p:cNvCxnSpPr>
              <p:nvPr/>
            </p:nvCxnSpPr>
            <p:spPr>
              <a:xfrm>
                <a:off x="4679864" y="2597974"/>
                <a:ext cx="0" cy="25751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 стрелкой 114"/>
              <p:cNvCxnSpPr>
                <a:stCxn id="110" idx="2"/>
                <a:endCxn id="112" idx="0"/>
              </p:cNvCxnSpPr>
              <p:nvPr/>
            </p:nvCxnSpPr>
            <p:spPr>
              <a:xfrm>
                <a:off x="4679864" y="3462596"/>
                <a:ext cx="0" cy="224471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/>
            <p:cNvSpPr txBox="1"/>
            <p:nvPr/>
          </p:nvSpPr>
          <p:spPr>
            <a:xfrm>
              <a:off x="3325570" y="4797152"/>
              <a:ext cx="5263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Н</a:t>
              </a:r>
              <a:r>
                <a:rPr lang="ru-RU" sz="1200" dirty="0" smtClean="0"/>
                <a:t>ет</a:t>
              </a:r>
              <a:endParaRPr lang="ru-RU" sz="12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25972" y="4160113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Д</a:t>
              </a:r>
              <a:r>
                <a:rPr lang="ru-RU" sz="1200" dirty="0" smtClean="0"/>
                <a:t>а</a:t>
              </a:r>
              <a:endParaRPr lang="ru-RU" sz="12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31840" y="1268760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Д</a:t>
              </a:r>
              <a:r>
                <a:rPr lang="ru-RU" sz="1200" dirty="0" smtClean="0"/>
                <a:t>а</a:t>
              </a:r>
              <a:endParaRPr lang="ru-RU" sz="12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57418" y="1844824"/>
              <a:ext cx="5263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Н</a:t>
              </a:r>
              <a:r>
                <a:rPr lang="ru-RU" sz="1200" dirty="0" smtClean="0"/>
                <a:t>ет</a:t>
              </a:r>
              <a:endParaRPr lang="ru-RU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453362" y="2996952"/>
              <a:ext cx="5263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/>
                <a:t>Н</a:t>
              </a:r>
              <a:r>
                <a:rPr lang="ru-RU" sz="1200" dirty="0" smtClean="0"/>
                <a:t>ет</a:t>
              </a:r>
              <a:endParaRPr lang="ru-RU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15816" y="2996952"/>
              <a:ext cx="3738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/>
                <a:t>Д</a:t>
              </a:r>
              <a:r>
                <a:rPr lang="ru-RU" sz="1200" dirty="0" smtClean="0"/>
                <a:t>а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51918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7836</TotalTime>
  <Words>631</Words>
  <Application>Microsoft Office PowerPoint</Application>
  <PresentationFormat>Экран (4:3)</PresentationFormat>
  <Paragraphs>144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Главная</vt:lpstr>
      <vt:lpstr>АнтиВирус.cpp</vt:lpstr>
      <vt:lpstr>Блок-схема</vt:lpstr>
      <vt:lpstr>Поиск Вируса</vt:lpstr>
      <vt:lpstr>Сканирование файла</vt:lpstr>
      <vt:lpstr>Лечение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Jagon95;Jagon.95@mail.ru</dc:creator>
  <cp:lastModifiedBy>Valued Acer Customer</cp:lastModifiedBy>
  <cp:revision>119</cp:revision>
  <dcterms:created xsi:type="dcterms:W3CDTF">2012-05-12T18:06:27Z</dcterms:created>
  <dcterms:modified xsi:type="dcterms:W3CDTF">2013-04-03T06:34:29Z</dcterms:modified>
</cp:coreProperties>
</file>