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58" r:id="rId4"/>
    <p:sldId id="257" r:id="rId5"/>
    <p:sldId id="259" r:id="rId6"/>
    <p:sldId id="270" r:id="rId7"/>
    <p:sldId id="265" r:id="rId8"/>
    <p:sldId id="276" r:id="rId9"/>
    <p:sldId id="278" r:id="rId10"/>
    <p:sldId id="277" r:id="rId11"/>
    <p:sldId id="275" r:id="rId12"/>
    <p:sldId id="261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5BF89-31E7-4FF3-86F1-13D1E343CF11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F744F-4C7E-41F3-9C87-861050132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7B64-ABA1-4408-B4DE-010F73307F0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853C-EC8A-4EFB-92C2-7BE8CF14A501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C944-84F1-4A7B-B1D7-1A5326F6D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853C-EC8A-4EFB-92C2-7BE8CF14A501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C944-84F1-4A7B-B1D7-1A5326F6D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853C-EC8A-4EFB-92C2-7BE8CF14A501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C944-84F1-4A7B-B1D7-1A5326F6D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853C-EC8A-4EFB-92C2-7BE8CF14A501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C944-84F1-4A7B-B1D7-1A5326F6D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853C-EC8A-4EFB-92C2-7BE8CF14A501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C944-84F1-4A7B-B1D7-1A5326F6D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853C-EC8A-4EFB-92C2-7BE8CF14A501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C944-84F1-4A7B-B1D7-1A5326F6D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853C-EC8A-4EFB-92C2-7BE8CF14A501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C944-84F1-4A7B-B1D7-1A5326F6D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853C-EC8A-4EFB-92C2-7BE8CF14A501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C944-84F1-4A7B-B1D7-1A5326F6D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853C-EC8A-4EFB-92C2-7BE8CF14A501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C944-84F1-4A7B-B1D7-1A5326F6D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853C-EC8A-4EFB-92C2-7BE8CF14A501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C944-84F1-4A7B-B1D7-1A5326F6D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853C-EC8A-4EFB-92C2-7BE8CF14A501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C944-84F1-4A7B-B1D7-1A5326F6D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3853C-EC8A-4EFB-92C2-7BE8CF14A501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0C944-84F1-4A7B-B1D7-1A5326F6D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Информация для поступающих в СПбГУТ в 2015 году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52400" y="1905000"/>
            <a:ext cx="28956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 формам обучения</a:t>
            </a:r>
            <a:endParaRPr lang="en-US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Очная  форма    20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Очно-заочная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форма 2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Заочная  форма 4</a:t>
            </a: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2400" y="76200"/>
            <a:ext cx="87630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 проводится раздельно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400" y="381000"/>
            <a:ext cx="87630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 направлениям подготовки в целом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5085184"/>
            <a:ext cx="44958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 программе 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академический </a:t>
            </a:r>
            <a:r>
              <a:rPr lang="ru-RU" sz="1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1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2400" y="685800"/>
            <a:ext cx="2743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1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00400" y="685800"/>
            <a:ext cx="2743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Специалитет</a:t>
            </a:r>
            <a:endParaRPr lang="ru-RU" sz="1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72200" y="685800"/>
            <a:ext cx="2743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Магистратура</a:t>
            </a:r>
            <a:endParaRPr lang="ru-RU" sz="1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2844" y="4143380"/>
            <a:ext cx="4563616" cy="902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  направление подготовки 11.03.02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Инфокоммуникационные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технологии и системы связи»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5373216"/>
            <a:ext cx="44958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 программе 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прикладной </a:t>
            </a:r>
            <a:r>
              <a:rPr lang="ru-RU" sz="1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1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2400" y="990600"/>
            <a:ext cx="2743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 направлений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00400" y="990600"/>
            <a:ext cx="2743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направление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72200" y="990600"/>
            <a:ext cx="2743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 направлений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0" y="26670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152400" y="1600200"/>
            <a:ext cx="8915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итогам отдельных конкурсов на направление в соответствии с результатами ВИ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124200" y="1905000"/>
            <a:ext cx="25908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видам приема</a:t>
            </a:r>
            <a:endParaRPr lang="en-US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Квота Особые Права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Квота Целевой Прием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КЦП-безВИ-кОП-кЦП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Платно – без ВИ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791200" y="1905000"/>
            <a:ext cx="32004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уровню образования</a:t>
            </a: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СОО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(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отличающемуся   перечню ВИ и форме: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тест+собеседование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Деление КЦ пропорционально после сдачи ВИ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52400" y="1295400"/>
            <a:ext cx="5791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Без  ВИ (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олимпиадники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по   + 65 баллов ЕГЭ)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928670"/>
            <a:ext cx="820891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509588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Учет индивидуальных достижений поступающих при приеме на обучение</a:t>
            </a:r>
          </a:p>
          <a:p>
            <a:pPr indent="-509588" algn="just">
              <a:spcAft>
                <a:spcPts val="60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Учет индивидуальных достижений осуществляется посредством начисления баллов за индивидуальные достижения. Указанные баллы начисляются поступающему, представившему документы, подтверждающие получение результатов индивидуальных достижений, и включаются в сумму конкурсных баллов 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Обязательные две волны зачисления . В первую волну – подавшие оригиналы документа об образовании  до 18.00 03.07. 2015 г. – не более 80% , во вторую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не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менее 20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подавшие оригиналы документа об образовании  до 18.00 06.07. 2015 г. </a:t>
            </a:r>
          </a:p>
          <a:p>
            <a:pPr algn="just">
              <a:buFont typeface="Arial" pitchFamily="34" charset="0"/>
              <a:buChar char="•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Вступительные испытания, проводимые университетом самостоятельно, сдают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поступающие,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которые получили СОО без сдачи ГИА в форме ЕГЭ, и которые не сдавали ЕГЭ в течение года до даты окончания приема документов и сдачи ВИ включительно.</a:t>
            </a:r>
          </a:p>
          <a:p>
            <a:pPr>
              <a:buFont typeface="Arial" pitchFamily="34" charset="0"/>
              <a:buChar char="•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83880" cy="571504"/>
          </a:xfrm>
          <a:solidFill>
            <a:srgbClr val="FF9900"/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Особенности приемной кампании  в СПбГУТ в 2015 году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52"/>
            <a:ext cx="9144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Учета </a:t>
            </a:r>
            <a:r>
              <a:rPr lang="ru-RU" b="1" dirty="0"/>
              <a:t>индивидуальных достижений поступающих</a:t>
            </a: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571480"/>
            <a:ext cx="9001156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наличие статуса чемпиона и призера Олимпийских игр,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Паралимпийских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игр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Сурдлимпийских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игр, чемпиона мира, чемпиона Европы, победителя первенства мира, первенства Европы по видам спорта, включенным в программы Олимпийских игр,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Паралимпийских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игр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Сурдлимпийских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игр, наличие серебряного и (или) золотого значка, полученного за результаты сдачи норм физкультурного комплекса "Готов к труду и обороне", - при поступлении на обучение по специальностям и направлениям подготовки, не относящимся к специальностям и направлениям подготовки в области физической культуры и спорта 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балла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2222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аттестата о среднем общем образовании с отличием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балла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волонтерская деятельность в СПбГУТ не оценивается баллами ;</a:t>
            </a: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222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участникам прошедшим второй тур   олимпиады СПбГУТ «Телеком планета»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балла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участие в отраслевом конкурсе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Телесфера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балла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дипломантам второго тура олимпиады «Телеком планета»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балла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лауреатам и призерам отраслевого конкурса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Телесфера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балла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финалистам олимпиады СПбГУТ «Телеком планета»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баллов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для выпускников профессиональных образовательных организаций - победители и призеры региональных конкурсов профессионального мастерства 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балла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общероссийских конкурсов профессионального мастерства 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баллов,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участники творческого конкурса СПбГУТ по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профессиональной ориентации, ставшие лауреатами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степени 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баллов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степени 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балла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итоговое сочинение в выпускных классах организаций, реализующих образовательные программы среднего общего образования (в случае представления поступающим указанного сочинения) СПбГУТ выставляет оценку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764704"/>
          <a:ext cx="3672408" cy="5524964"/>
        </p:xfrm>
        <a:graphic>
          <a:graphicData uri="http://schemas.openxmlformats.org/drawingml/2006/table">
            <a:tbl>
              <a:tblPr/>
              <a:tblGrid>
                <a:gridCol w="709517"/>
                <a:gridCol w="2484504"/>
                <a:gridCol w="478387"/>
              </a:tblGrid>
              <a:tr h="14401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+mj-lt"/>
                        </a:rPr>
                        <a:t>Факультет </a:t>
                      </a:r>
                      <a:r>
                        <a:rPr lang="ru-RU" sz="1000" b="1" i="0" u="none" strike="noStrike" dirty="0" smtClean="0">
                          <a:latin typeface="+mj-lt"/>
                        </a:rPr>
                        <a:t>РТС</a:t>
                      </a:r>
                      <a:endParaRPr lang="ru-RU" sz="1000" b="1" i="0" u="none" strike="noStrike" dirty="0">
                        <a:latin typeface="+mj-lt"/>
                      </a:endParaRP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+mj-lt"/>
                        </a:rPr>
                        <a:t> </a:t>
                      </a:r>
                      <a:r>
                        <a:rPr lang="ru-RU" sz="1000" b="1" i="0" u="none" strike="noStrike" dirty="0" smtClean="0">
                          <a:latin typeface="+mj-lt"/>
                        </a:rPr>
                        <a:t>т.р.</a:t>
                      </a:r>
                      <a:endParaRPr lang="ru-RU" sz="1000" b="1" i="0" u="none" strike="noStrike" dirty="0">
                        <a:latin typeface="+mj-lt"/>
                      </a:endParaRP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</a:rPr>
                        <a:t>11.03.01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+mj-lt"/>
                        </a:rPr>
                        <a:t>Радиотехника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</a:rPr>
                        <a:t>60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</a:rPr>
                        <a:t>11.03.02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err="1">
                          <a:latin typeface="+mj-lt"/>
                        </a:rPr>
                        <a:t>Инфокоммуникационные</a:t>
                      </a:r>
                      <a:r>
                        <a:rPr lang="ru-RU" sz="1000" b="1" i="0" u="none" strike="noStrike" dirty="0">
                          <a:latin typeface="+mj-lt"/>
                        </a:rPr>
                        <a:t> технологии и системы связи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</a:rPr>
                        <a:t>60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+mj-lt"/>
                        </a:rPr>
                        <a:t>11.03.02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err="1">
                          <a:latin typeface="+mj-lt"/>
                        </a:rPr>
                        <a:t>Инфокоммуникационные</a:t>
                      </a:r>
                      <a:r>
                        <a:rPr lang="ru-RU" sz="1000" b="1" i="0" u="none" strike="noStrike" dirty="0">
                          <a:latin typeface="+mj-lt"/>
                        </a:rPr>
                        <a:t> технологии и системы связи (прикладной </a:t>
                      </a:r>
                      <a:r>
                        <a:rPr lang="ru-RU" sz="1000" b="1" i="0" u="none" strike="noStrike" dirty="0" err="1">
                          <a:latin typeface="+mj-lt"/>
                        </a:rPr>
                        <a:t>бакалавриат</a:t>
                      </a:r>
                      <a:r>
                        <a:rPr lang="ru-RU" sz="1000" b="1" i="0" u="none" strike="noStrike" dirty="0">
                          <a:latin typeface="+mj-lt"/>
                        </a:rPr>
                        <a:t>)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</a:rPr>
                        <a:t>60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</a:rPr>
                        <a:t>11.03.03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+mj-lt"/>
                        </a:rPr>
                        <a:t>Конструирование и технология электронных средств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</a:rPr>
                        <a:t>60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12.03.04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Биотехнические системы и технологии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</a:rPr>
                        <a:t>55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</a:rPr>
                        <a:t>27.03.01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+mj-lt"/>
                        </a:rPr>
                        <a:t>Стандартизация и метрология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</a:rPr>
                        <a:t>40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92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Факультет ИКСС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09.03.01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Информатика и вычислительная техника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09.03.04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Программная инженерия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10.03.01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Информационная безопасность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11.03.02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err="1">
                          <a:latin typeface="+mj-lt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 технологии и системы связи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12.03.03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Фотоника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 и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оптоинформатика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43.03.01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Сервис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40</a:t>
                      </a:r>
                      <a:endParaRPr lang="ru-RU" sz="1200" b="1" i="0" u="none" strike="noStrike" dirty="0">
                        <a:solidFill>
                          <a:srgbClr val="FFFF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46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+mj-lt"/>
                        </a:rPr>
                        <a:t>Факультет </a:t>
                      </a:r>
                      <a:r>
                        <a:rPr lang="ru-RU" sz="1000" b="1" i="0" u="none" strike="noStrike" dirty="0" err="1">
                          <a:latin typeface="+mj-lt"/>
                        </a:rPr>
                        <a:t>ИСиТ</a:t>
                      </a:r>
                      <a:endParaRPr lang="ru-RU" sz="1000" b="1" i="0" u="none" strike="noStrike" dirty="0">
                        <a:latin typeface="+mj-lt"/>
                      </a:endParaRP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+mj-lt"/>
                        </a:rPr>
                        <a:t>09.03.02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+mj-lt"/>
                        </a:rPr>
                        <a:t>Информационные системы и технологии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FF00"/>
                          </a:solidFill>
                          <a:latin typeface="+mj-lt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Calibri" pitchFamily="34" charset="0"/>
                        </a:rPr>
                        <a:t>15.03.04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Calibri" pitchFamily="34" charset="0"/>
                        </a:rPr>
                        <a:t>Автоматизация технологических процессов и производств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Calibri" pitchFamily="34" charset="0"/>
                        </a:rPr>
                        <a:t>55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Calibri" pitchFamily="34" charset="0"/>
                        </a:rPr>
                        <a:t>27.03.04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Calibri" pitchFamily="34" charset="0"/>
                        </a:rPr>
                        <a:t>Управление в технических системах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FF00"/>
                          </a:solidFill>
                          <a:latin typeface="Calibri" pitchFamily="34" charset="0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36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+mj-lt"/>
                        </a:rPr>
                        <a:t>Факультет ФП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</a:rPr>
                        <a:t>11.03.04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</a:rPr>
                        <a:t>Электроника и наноэлектроника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</a:rPr>
                        <a:t>55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508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ИВО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90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05.03.06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Экология и природопользование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11.05.04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latin typeface="+mj-lt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 технологии и системы специальной  связи 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76056" y="764704"/>
          <a:ext cx="3672408" cy="3948366"/>
        </p:xfrm>
        <a:graphic>
          <a:graphicData uri="http://schemas.openxmlformats.org/drawingml/2006/table">
            <a:tbl>
              <a:tblPr/>
              <a:tblGrid>
                <a:gridCol w="709517"/>
                <a:gridCol w="2484504"/>
                <a:gridCol w="478387"/>
              </a:tblGrid>
              <a:tr h="725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Факультет </a:t>
                      </a:r>
                      <a:r>
                        <a:rPr lang="ru-RU" sz="1000" b="1" i="0" u="none" strike="noStrike" dirty="0" err="1">
                          <a:latin typeface="+mj-lt"/>
                          <a:cs typeface="Times New Roman" pitchFamily="18" charset="0"/>
                        </a:rPr>
                        <a:t>ЭиУ</a:t>
                      </a:r>
                      <a:endParaRPr lang="ru-RU" sz="1000" b="1" i="0" u="none" strike="noStrike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+mj-lt"/>
                          <a:cs typeface="Times New Roman" pitchFamily="18" charset="0"/>
                        </a:rPr>
                        <a:t>Т.р.</a:t>
                      </a:r>
                      <a:r>
                        <a:rPr lang="ru-RU" sz="1200" b="1" i="0" u="none" strike="noStrike" dirty="0">
                          <a:latin typeface="+mj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38.03.02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Менеджмент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38.03.05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Бизнес-информатика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937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Гуманитарный факультет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41.03.01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Зарубежное регионоведение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1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42.03.01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Реклама и связи с общественностью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508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ИВО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90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05.03.06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Экология и природопользование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11.05.04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latin typeface="+mj-lt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 технологии и системы специальной  связи 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90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Факультет </a:t>
                      </a:r>
                      <a:r>
                        <a:rPr lang="ru-RU" sz="1000" b="1" i="0" u="none" strike="noStrike" dirty="0" err="1">
                          <a:latin typeface="+mj-lt"/>
                          <a:cs typeface="Times New Roman" pitchFamily="18" charset="0"/>
                        </a:rPr>
                        <a:t>ВиЗО</a:t>
                      </a:r>
                      <a:endParaRPr lang="ru-RU" sz="1000" b="1" i="0" u="none" strike="noStrike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390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err="1">
                          <a:latin typeface="+mj-lt"/>
                          <a:cs typeface="Times New Roman" pitchFamily="18" charset="0"/>
                        </a:rPr>
                        <a:t>Очно-заочная</a:t>
                      </a:r>
                      <a:r>
                        <a:rPr lang="ru-RU" sz="1000" b="1" i="1" u="none" strike="noStrike" dirty="0">
                          <a:latin typeface="+mj-lt"/>
                          <a:cs typeface="Times New Roman" pitchFamily="18" charset="0"/>
                        </a:rPr>
                        <a:t>  форма обучения 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90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11.03.02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err="1">
                          <a:latin typeface="+mj-lt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 технологии и системы связи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30</a:t>
                      </a:r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90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38.03.02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Менеджмент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90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latin typeface="+mj-lt"/>
                          <a:cs typeface="Times New Roman" pitchFamily="18" charset="0"/>
                        </a:rPr>
                        <a:t>Заочная форма обучения 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90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09.03.02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Информационные системы и технологии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90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11.03.02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err="1">
                          <a:latin typeface="+mj-lt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lang="ru-RU" sz="1000" b="1" i="0" u="none" strike="noStrike" dirty="0">
                          <a:latin typeface="+mj-lt"/>
                          <a:cs typeface="Times New Roman" pitchFamily="18" charset="0"/>
                        </a:rPr>
                        <a:t> технологии и системы связи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90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38.03.02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Менеджмент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90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42.03.01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+mj-lt"/>
                          <a:cs typeface="Times New Roman" pitchFamily="18" charset="0"/>
                        </a:rPr>
                        <a:t>Реклама и связи с общественностью</a:t>
                      </a:r>
                    </a:p>
                  </a:txBody>
                  <a:tcPr marL="6865" marR="6865" marT="6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+mj-lt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65" marR="6865" marT="686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Заголовок 6"/>
          <p:cNvSpPr txBox="1">
            <a:spLocks/>
          </p:cNvSpPr>
          <p:nvPr/>
        </p:nvSpPr>
        <p:spPr>
          <a:xfrm>
            <a:off x="467544" y="260648"/>
            <a:ext cx="8183880" cy="432048"/>
          </a:xfrm>
          <a:prstGeom prst="rect">
            <a:avLst/>
          </a:prstGeom>
          <a:solidFill>
            <a:srgbClr val="FF9900"/>
          </a:solidFill>
        </p:spPr>
        <p:txBody>
          <a:bodyPr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Стоимость обучения за семестр в 2014 году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программы </a:t>
            </a:r>
            <a:r>
              <a:rPr lang="ru-RU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бакалавриата</a:t>
            </a:r>
            <a:r>
              <a:rPr lang="ru-RU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и программа </a:t>
            </a:r>
            <a:r>
              <a:rPr lang="ru-RU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специалитета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  <a:solidFill>
            <a:srgbClr val="FFCC00"/>
          </a:solidFill>
        </p:spPr>
        <p:txBody>
          <a:bodyPr>
            <a:noAutofit/>
          </a:bodyPr>
          <a:lstStyle/>
          <a:p>
            <a:pPr algn="ctr"/>
            <a:r>
              <a:rPr lang="ru-RU" sz="1600" b="1" u="sng" dirty="0" smtClean="0">
                <a:solidFill>
                  <a:schemeClr val="tx1"/>
                </a:solidFill>
              </a:rPr>
              <a:t>Распоряжение </a:t>
            </a:r>
            <a:r>
              <a:rPr lang="ru-RU" sz="1600" b="1" u="sng" dirty="0" err="1" smtClean="0">
                <a:solidFill>
                  <a:schemeClr val="tx1"/>
                </a:solidFill>
              </a:rPr>
              <a:t>Рособрнадзора</a:t>
            </a:r>
            <a:r>
              <a:rPr lang="ru-RU" sz="1600" b="1" u="sng" dirty="0" smtClean="0">
                <a:solidFill>
                  <a:schemeClr val="tx1"/>
                </a:solidFill>
              </a:rPr>
              <a:t> от 04.09.2014 №1701-10 </a:t>
            </a:r>
            <a:r>
              <a:rPr lang="en-US" sz="1600" b="1" u="sng" dirty="0" smtClean="0">
                <a:solidFill>
                  <a:schemeClr val="tx1"/>
                </a:solidFill>
              </a:rPr>
              <a:t/>
            </a:r>
            <a:br>
              <a:rPr lang="en-US" sz="1600" b="1" u="sng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«Об установлении минимального количества баллов единого государственного экзамена, необходимого для поступления на обучение по программам </a:t>
            </a:r>
            <a:r>
              <a:rPr lang="ru-RU" sz="1600" b="1" dirty="0" err="1" smtClean="0">
                <a:solidFill>
                  <a:schemeClr val="tx1"/>
                </a:solidFill>
              </a:rPr>
              <a:t>бакалавриата</a:t>
            </a:r>
            <a:r>
              <a:rPr lang="ru-RU" sz="1600" b="1" dirty="0" smtClean="0">
                <a:solidFill>
                  <a:schemeClr val="tx1"/>
                </a:solidFill>
              </a:rPr>
              <a:t> и программам </a:t>
            </a:r>
            <a:r>
              <a:rPr lang="ru-RU" sz="1600" b="1" dirty="0" err="1" smtClean="0">
                <a:solidFill>
                  <a:schemeClr val="tx1"/>
                </a:solidFill>
              </a:rPr>
              <a:t>специалитета</a:t>
            </a:r>
            <a:r>
              <a:rPr lang="ru-RU" sz="1600" b="1" dirty="0" smtClean="0">
                <a:solidFill>
                  <a:schemeClr val="tx1"/>
                </a:solidFill>
              </a:rPr>
              <a:t>»</a:t>
            </a:r>
            <a:endParaRPr lang="ru-RU" sz="18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27552" y="1628804"/>
          <a:ext cx="8116414" cy="4576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2277"/>
                <a:gridCol w="806397"/>
                <a:gridCol w="879705"/>
                <a:gridCol w="879705"/>
                <a:gridCol w="806397"/>
                <a:gridCol w="879705"/>
                <a:gridCol w="712228"/>
              </a:tblGrid>
              <a:tr h="842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ЕГЭ 2010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ЕГЭ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2011 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ЕГЭ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2012 г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ЕГЭ 2013 г.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ЕГЭ 201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ЕГЭ 2015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6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Русский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00"/>
                    </a:solidFill>
                  </a:tcPr>
                </a:tc>
              </a:tr>
              <a:tr h="466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00"/>
                    </a:solidFill>
                  </a:tcPr>
                </a:tc>
              </a:tr>
              <a:tr h="466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00"/>
                    </a:solidFill>
                  </a:tcPr>
                </a:tc>
              </a:tr>
              <a:tr h="466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Иностранный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00"/>
                    </a:solidFill>
                  </a:tcPr>
                </a:tc>
              </a:tr>
              <a:tr h="466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00"/>
                    </a:solidFill>
                  </a:tcPr>
                </a:tc>
              </a:tr>
              <a:tr h="466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00"/>
                    </a:solidFill>
                  </a:tcPr>
                </a:tc>
              </a:tr>
              <a:tr h="466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Информатика и ИКТ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00"/>
                    </a:solidFill>
                  </a:tcPr>
                </a:tc>
              </a:tr>
              <a:tr h="466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" y="0"/>
          <a:ext cx="9144000" cy="5714619"/>
        </p:xfrm>
        <a:graphic>
          <a:graphicData uri="http://schemas.openxmlformats.org/drawingml/2006/table">
            <a:tbl>
              <a:tblPr/>
              <a:tblGrid>
                <a:gridCol w="5660592"/>
                <a:gridCol w="2177150"/>
                <a:gridCol w="1306258"/>
              </a:tblGrid>
              <a:tr h="3600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Конкурс на направление подготовки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Вступительное испытание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Минимальное количество баллов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376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ДОГОВ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6535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12.03.04 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Биотехнические системы и технологии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5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535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05.03.06 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Экология и природопользование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русский язык,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5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535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10.03.01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Информационная безопасность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5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ИКТ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535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12.03.03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Фотоника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оптоинформатика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5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0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535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27.03.01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Стандартизация и метрология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5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535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27.03.04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в технических системах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5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ИКТ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535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38.03.02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Менеджмент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5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535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38.03.05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Бизнес-информатика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5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535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41.03.01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Зарубежное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регионоведение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5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история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Иностр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язык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5701284"/>
          <a:ext cx="9144001" cy="1156716"/>
        </p:xfrm>
        <a:graphic>
          <a:graphicData uri="http://schemas.openxmlformats.org/drawingml/2006/table">
            <a:tbl>
              <a:tblPr/>
              <a:tblGrid>
                <a:gridCol w="5660592"/>
                <a:gridCol w="2177151"/>
                <a:gridCol w="1306258"/>
              </a:tblGrid>
              <a:tr h="23660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42.03.01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Реклама и связи с общественностью</a:t>
                      </a:r>
                    </a:p>
                  </a:txBody>
                  <a:tcPr marL="66596" marR="665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96" marR="665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8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96" marR="665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8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история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96" marR="665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830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43.03.01 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Сервис</a:t>
                      </a:r>
                    </a:p>
                  </a:txBody>
                  <a:tcPr marL="66596" marR="665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96" marR="665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8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96" marR="665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8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96" marR="665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2"/>
          <a:ext cx="9144000" cy="6857977"/>
        </p:xfrm>
        <a:graphic>
          <a:graphicData uri="http://schemas.openxmlformats.org/drawingml/2006/table">
            <a:tbl>
              <a:tblPr/>
              <a:tblGrid>
                <a:gridCol w="5604388"/>
                <a:gridCol w="1562097"/>
                <a:gridCol w="1977515"/>
              </a:tblGrid>
              <a:tr h="4274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Конкурс на направление подготовки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Вступительное испытание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Минимальное количество баллов для каждого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88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рамках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КЦП </a:t>
                      </a:r>
                    </a:p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Целевой прием </a:t>
                      </a:r>
                    </a:p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договорам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1638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09.03.01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  Информатика и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вычислительная    техника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 ИКТ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638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09.03.02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  Информационные системы и технологии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ИКТ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638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09.03.04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  Программная инженерия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ИКТ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638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11.03.01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  Радиотехника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638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11.03.02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Инфокоммуникационные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технологии и системы связи (академический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прикладной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бакалавриат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638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27.03.01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Стандартизация и метрология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638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11.03.03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 Конструирование и технология электронных средств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ИКТ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638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11.03.04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 Электроника и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наноэлектроника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638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15.03.04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Автоматизация технологических процессов и производств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6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ИКТ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785926"/>
          <a:ext cx="9144000" cy="2270848"/>
        </p:xfrm>
        <a:graphic>
          <a:graphicData uri="http://schemas.openxmlformats.org/drawingml/2006/table">
            <a:tbl>
              <a:tblPr/>
              <a:tblGrid>
                <a:gridCol w="5203902"/>
                <a:gridCol w="1784195"/>
                <a:gridCol w="2155903"/>
              </a:tblGrid>
              <a:tr h="6688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Конкурс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специальность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Вступительное испытание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Минимальное количество баллов для каждого вступительного испытания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94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рамках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КЦП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Целевой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прием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По договорам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3276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11.05.04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технологии и системы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специальной связи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2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2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843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физкультура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39" marR="4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1414"/>
            <a:ext cx="8183880" cy="378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Проходные баллы: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-1" y="571482"/>
          <a:ext cx="9144000" cy="6286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734"/>
                <a:gridCol w="1093537"/>
                <a:gridCol w="1093537"/>
                <a:gridCol w="1171648"/>
                <a:gridCol w="1249757"/>
                <a:gridCol w="1135787"/>
              </a:tblGrid>
              <a:tr h="13058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Название направлений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Шифр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Проходной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балл</a:t>
                      </a:r>
                      <a:endParaRPr lang="en-US" sz="14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2011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Проходной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балл</a:t>
                      </a:r>
                      <a:endParaRPr lang="en-US" sz="14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год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Проходной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балл</a:t>
                      </a:r>
                      <a:endParaRPr lang="en-US" sz="14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год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Проходной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балл</a:t>
                      </a:r>
                      <a:endParaRPr lang="en-US" sz="14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год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</a:tr>
              <a:tr h="434484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Радиотехника</a:t>
                      </a: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11.03.01</a:t>
                      </a: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184</a:t>
                      </a:r>
                      <a:endParaRPr lang="ru-RU" sz="1100" dirty="0"/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</a:tr>
              <a:tr h="5678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технологии и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системы связи (академический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11.03.02</a:t>
                      </a: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180</a:t>
                      </a:r>
                      <a:endParaRPr lang="ru-RU" sz="1100" dirty="0"/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183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189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185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</a:tr>
              <a:tr h="5678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технологии и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системы связи (прикладной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11.03.02</a:t>
                      </a: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174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</a:tr>
              <a:tr h="5678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технологии и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системы специальной связи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11.05.02</a:t>
                      </a: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180</a:t>
                      </a:r>
                      <a:endParaRPr lang="ru-RU" sz="1100" dirty="0"/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178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18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</a:tr>
              <a:tr h="5678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Конструирование и технология электронных средств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11.03.03</a:t>
                      </a: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166</a:t>
                      </a:r>
                      <a:endParaRPr lang="ru-RU" sz="1100" dirty="0"/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171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178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</a:tr>
              <a:tr h="4344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Электроника и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наноэлектроника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11.03.04</a:t>
                      </a: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/>
                </a:tc>
              </a:tr>
              <a:tr h="5678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Автоматизация технологических процессов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производств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72" marR="9472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15.03.04</a:t>
                      </a:r>
                    </a:p>
                  </a:txBody>
                  <a:tcPr marL="9472" marR="9472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173</a:t>
                      </a:r>
                      <a:endParaRPr lang="ru-RU" sz="1100" dirty="0"/>
                    </a:p>
                  </a:txBody>
                  <a:tcPr marL="9472" marR="9472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>
                    <a:solidFill>
                      <a:srgbClr val="FFFF00"/>
                    </a:solidFill>
                  </a:tcPr>
                </a:tc>
              </a:tr>
              <a:tr h="4274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вычислительная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техника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72" marR="947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09.03.01</a:t>
                      </a:r>
                    </a:p>
                  </a:txBody>
                  <a:tcPr marL="9472" marR="947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188</a:t>
                      </a:r>
                      <a:endParaRPr lang="ru-RU" sz="1100" dirty="0"/>
                    </a:p>
                  </a:txBody>
                  <a:tcPr marL="9472" marR="947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>
                    <a:solidFill>
                      <a:srgbClr val="FFFFCC"/>
                    </a:solidFill>
                  </a:tcPr>
                </a:tc>
              </a:tr>
              <a:tr h="4344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Информационные системы и технологии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72" marR="9472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09.03.02</a:t>
                      </a:r>
                    </a:p>
                  </a:txBody>
                  <a:tcPr marL="9472" marR="9472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224</a:t>
                      </a:r>
                      <a:endParaRPr lang="ru-RU" sz="1100" dirty="0"/>
                    </a:p>
                  </a:txBody>
                  <a:tcPr marL="9472" marR="9472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>
                    <a:solidFill>
                      <a:srgbClr val="FFFF00"/>
                    </a:solidFill>
                  </a:tcPr>
                </a:tc>
              </a:tr>
              <a:tr h="4104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Программная инженерия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72" marR="947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09.03.04</a:t>
                      </a:r>
                    </a:p>
                  </a:txBody>
                  <a:tcPr marL="9472" marR="947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185</a:t>
                      </a:r>
                      <a:endParaRPr lang="ru-RU" sz="1100" dirty="0"/>
                    </a:p>
                  </a:txBody>
                  <a:tcPr marL="9472" marR="947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72" marR="9472" marT="9525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642918"/>
          <a:ext cx="9144000" cy="6215087"/>
        </p:xfrm>
        <a:graphic>
          <a:graphicData uri="http://schemas.openxmlformats.org/drawingml/2006/table">
            <a:tbl>
              <a:tblPr/>
              <a:tblGrid>
                <a:gridCol w="707512"/>
                <a:gridCol w="1061273"/>
                <a:gridCol w="5217918"/>
                <a:gridCol w="619075"/>
                <a:gridCol w="795953"/>
                <a:gridCol w="742269"/>
              </a:tblGrid>
              <a:tr h="24930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 и Т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09.03.02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Информационные системы и технологии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11.14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3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15.03.04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Автоматизация технологических процессов и производств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5.36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09.04.02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Информационные системы и технологии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3.33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9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15.04.04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Автоматизация технологических процессов и производств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1.70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3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ФФП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11.03.04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Электроника и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наноэлектроника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5.88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6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11.04.02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технологии и системы связи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1.25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3094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РТС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11.03.01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Радиотехника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6.44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7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11.03.02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технологии и системы связи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2.68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2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11.03.02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технологии и системы связи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прикл.бак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1.50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5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11.03.03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Конструирование и технология электронных средств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2.70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9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11.04.01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Радиотехника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1.20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9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11.04.02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технологии и системы связи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1.39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9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11.04.03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Конструирование и технология электронных средств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267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ИКСС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09.03.01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Информатика и вычислительная техника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19.12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9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09.03.04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Программная инженерия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13.70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9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11.03.02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технологии и системы связи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4.44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227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9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11.04.02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технологии и системы связи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1.90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6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ИВО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11.05.04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Инфокоммуникационные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технологии и системы специальной связи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2.02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114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309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по очной форме обучения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738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4.82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1221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7" marR="947" marT="947" marB="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0"/>
          <a:ext cx="9144002" cy="670676"/>
        </p:xfrm>
        <a:graphic>
          <a:graphicData uri="http://schemas.openxmlformats.org/drawingml/2006/table">
            <a:tbl>
              <a:tblPr/>
              <a:tblGrid>
                <a:gridCol w="958646"/>
                <a:gridCol w="1032388"/>
                <a:gridCol w="5022329"/>
                <a:gridCol w="621437"/>
                <a:gridCol w="703381"/>
                <a:gridCol w="805821"/>
              </a:tblGrid>
              <a:tr h="1858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6" marR="2696" marT="2696" marB="26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Код направления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6" marR="2696" marT="2696" marB="26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Наименование направления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6" marR="2696" marT="2696" marB="26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 marL="2696" marR="2696" marT="2696" marB="26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Мест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2014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6" marR="2696" marT="2696" marB="26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Конкурс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2014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6" marR="2696" marT="2696" marB="26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Всего принято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6" marR="2696" marT="2696" marB="26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9"/>
          <p:cNvSpPr txBox="1">
            <a:spLocks noChangeArrowheads="1"/>
          </p:cNvSpPr>
          <p:nvPr/>
        </p:nvSpPr>
        <p:spPr bwMode="auto">
          <a:xfrm>
            <a:off x="611560" y="836712"/>
            <a:ext cx="8358246" cy="496855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и особенности 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Правил приема граждан на обучение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программам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программам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программам магистратуры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Федеральное государственное образовательное бюджетное учреждение высшего профессионального образования «Санкт-Петербургский государственный университет телекоммуникаций им. проф. М.А.Бонч-Бруевича»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учебном году</a:t>
            </a:r>
          </a:p>
          <a:p>
            <a:pPr algn="ctr"/>
            <a:endParaRPr lang="ru-RU" sz="4800" b="1" dirty="0">
              <a:solidFill>
                <a:srgbClr val="7B0F19"/>
              </a:solidFill>
            </a:endParaRPr>
          </a:p>
        </p:txBody>
      </p:sp>
      <p:sp>
        <p:nvSpPr>
          <p:cNvPr id="19459" name="Text Box 13"/>
          <p:cNvSpPr txBox="1">
            <a:spLocks noChangeArrowheads="1"/>
          </p:cNvSpPr>
          <p:nvPr/>
        </p:nvSpPr>
        <p:spPr bwMode="auto">
          <a:xfrm>
            <a:off x="6372225" y="0"/>
            <a:ext cx="2771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Правила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приема -  ВО, БСМ</a:t>
            </a:r>
          </a:p>
        </p:txBody>
      </p:sp>
      <p:sp>
        <p:nvSpPr>
          <p:cNvPr id="19460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DA2610F-0141-42D3-87E2-3D16EDEA132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>
          <a:xfrm>
            <a:off x="6372200" y="2060848"/>
            <a:ext cx="2592288" cy="1905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42844" y="2071678"/>
            <a:ext cx="5786478" cy="1905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2400" y="76200"/>
            <a:ext cx="8763000" cy="28096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  поступающих  на первый курс  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2133600"/>
            <a:ext cx="2743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1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88224" y="2132856"/>
            <a:ext cx="2232248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магистратура</a:t>
            </a:r>
            <a:endParaRPr lang="ru-RU" sz="1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556792"/>
            <a:ext cx="57150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 общее среднее (СОО)            СПО, ВО (ПО)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76256" y="1556792"/>
            <a:ext cx="15240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(б с м а)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13"/>
          <p:cNvGrpSpPr/>
          <p:nvPr/>
        </p:nvGrpSpPr>
        <p:grpSpPr>
          <a:xfrm>
            <a:off x="142844" y="428604"/>
            <a:ext cx="8848757" cy="866796"/>
            <a:chOff x="142925" y="1038204"/>
            <a:chExt cx="8773767" cy="86679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42925" y="1038204"/>
              <a:ext cx="8764291" cy="25719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Виды Документов об образовании        или     образовании и квалификации 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52400" y="1371600"/>
              <a:ext cx="3810000" cy="228600"/>
            </a:xfrm>
            <a:prstGeom prst="rect">
              <a:avLst/>
            </a:prstGeom>
            <a:solidFill>
              <a:srgbClr val="FF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Минобрнауки,Минздрав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sz="14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Минкульт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038600" y="1371600"/>
              <a:ext cx="2895600" cy="228600"/>
            </a:xfrm>
            <a:prstGeom prst="rect">
              <a:avLst/>
            </a:prstGeom>
            <a:solidFill>
              <a:srgbClr val="FF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Полученный до 1.01.2014 г.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7010400" y="1371600"/>
              <a:ext cx="1906292" cy="228600"/>
            </a:xfrm>
            <a:prstGeom prst="rect">
              <a:avLst/>
            </a:prstGeom>
            <a:solidFill>
              <a:srgbClr val="FF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МГУ, ЛГУ, </a:t>
              </a:r>
              <a:r>
                <a:rPr lang="ru-RU" sz="14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коуОО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52401" y="1676400"/>
              <a:ext cx="8764291" cy="228600"/>
            </a:xfrm>
            <a:prstGeom prst="rect">
              <a:avLst/>
            </a:prstGeom>
            <a:solidFill>
              <a:srgbClr val="FF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Иностранного государства об образовании , признаваемый в РФ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1676400" y="2438400"/>
            <a:ext cx="12192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Платно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(конкурс)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48000" y="2133600"/>
            <a:ext cx="2830946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Специалитет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(11.05.04)</a:t>
            </a:r>
            <a:endParaRPr lang="ru-RU" sz="1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19600" y="2438400"/>
            <a:ext cx="12192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Платно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(конкурс)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740352" y="2492896"/>
            <a:ext cx="1152128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Платно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(конкурс)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29"/>
          <p:cNvGrpSpPr/>
          <p:nvPr/>
        </p:nvGrpSpPr>
        <p:grpSpPr>
          <a:xfrm>
            <a:off x="457200" y="2438400"/>
            <a:ext cx="1152236" cy="491836"/>
            <a:chOff x="457200" y="1981200"/>
            <a:chExt cx="1152236" cy="49183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57200" y="1981200"/>
              <a:ext cx="11430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Бюджет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466436" y="2244436"/>
              <a:ext cx="11430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Конкурс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Группа 30"/>
          <p:cNvGrpSpPr/>
          <p:nvPr/>
        </p:nvGrpSpPr>
        <p:grpSpPr>
          <a:xfrm>
            <a:off x="3124200" y="2438400"/>
            <a:ext cx="1152236" cy="491836"/>
            <a:chOff x="457200" y="1981200"/>
            <a:chExt cx="1152236" cy="49183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457200" y="1981200"/>
              <a:ext cx="11430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Бюджет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66436" y="2244436"/>
              <a:ext cx="11430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Конкурс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33"/>
          <p:cNvGrpSpPr/>
          <p:nvPr/>
        </p:nvGrpSpPr>
        <p:grpSpPr>
          <a:xfrm>
            <a:off x="6516216" y="2492896"/>
            <a:ext cx="1080120" cy="457200"/>
            <a:chOff x="572424" y="1981200"/>
            <a:chExt cx="1143000" cy="457200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572424" y="1981200"/>
              <a:ext cx="11430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Бюджет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72424" y="2209800"/>
              <a:ext cx="11430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Конкурс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3357554" y="3071810"/>
            <a:ext cx="2509846" cy="2047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ВИ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(по 100-балльной шкале)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438400" y="3071810"/>
            <a:ext cx="919154" cy="2047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   (или) 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85720" y="3071810"/>
            <a:ext cx="2286000" cy="22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ЕГЭ 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895600" y="3352800"/>
            <a:ext cx="2971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Отдельные категории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(ВО только платно)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14282" y="3357562"/>
            <a:ext cx="2590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СОО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(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желанию)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588224" y="3356992"/>
            <a:ext cx="223224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ВИ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(по 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-балльной шкале)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53"/>
          <p:cNvGrpSpPr/>
          <p:nvPr/>
        </p:nvGrpSpPr>
        <p:grpSpPr>
          <a:xfrm>
            <a:off x="142844" y="4214818"/>
            <a:ext cx="8839200" cy="2438400"/>
            <a:chOff x="76200" y="3581400"/>
            <a:chExt cx="8839200" cy="1371600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76200" y="3581400"/>
              <a:ext cx="8839200" cy="1371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2400" y="3657600"/>
              <a:ext cx="8686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Прием на Бюджет в рамках  КЦП</a:t>
              </a:r>
              <a:endParaRPr lang="ru-RU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47638" y="4143974"/>
              <a:ext cx="8678198" cy="27414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Квота не менее </a:t>
              </a:r>
              <a:r>
                <a:rPr lang="en-US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10%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КЦП  по каждому направлению подготовки  для лиц с особыми правами </a:t>
              </a:r>
            </a:p>
            <a:p>
              <a:pPr algn="ctr"/>
              <a:r>
                <a:rPr lang="ru-RU" sz="14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ди,и</a:t>
              </a:r>
              <a:r>
                <a:rPr lang="en-US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ru-RU" sz="14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ид,ивт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sz="14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дс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ru-RU" sz="14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дбпр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sz="14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из числа </a:t>
              </a:r>
              <a:r>
                <a:rPr lang="ru-RU" sz="14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дс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ru-RU" sz="14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дбпр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47638" y="4465445"/>
              <a:ext cx="8763000" cy="17145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Квота для лиц целевого приема (устанавливает учредитель)</a:t>
              </a:r>
              <a:endParaRPr lang="ru-RU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2" name="Скругленный прямоугольник 51"/>
          <p:cNvSpPr/>
          <p:nvPr/>
        </p:nvSpPr>
        <p:spPr>
          <a:xfrm>
            <a:off x="971600" y="4869160"/>
            <a:ext cx="7560840" cy="228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  ВИ (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олимпиадники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наличии  65 баллов ЕГЭ по профилю олимпиады)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28600" y="6248400"/>
            <a:ext cx="87630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Общий конкурс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1618</Words>
  <Application>Microsoft Office PowerPoint</Application>
  <PresentationFormat>Экран (4:3)</PresentationFormat>
  <Paragraphs>620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Информация для поступающих в СПбГУТ в 2015 году</vt:lpstr>
      <vt:lpstr>Распоряжение Рособрнадзора от 04.09.2014 №1701-10  «Об установлении минимального количества баллов единого государственного экзамена, необходимого для поступления на обучение по программам бакалавриата и программам специалитета»</vt:lpstr>
      <vt:lpstr>Слайд 3</vt:lpstr>
      <vt:lpstr>Слайд 4</vt:lpstr>
      <vt:lpstr>Слайд 5</vt:lpstr>
      <vt:lpstr>Проходные баллы:</vt:lpstr>
      <vt:lpstr>Слайд 7</vt:lpstr>
      <vt:lpstr>Слайд 8</vt:lpstr>
      <vt:lpstr>Слайд 9</vt:lpstr>
      <vt:lpstr>Слайд 10</vt:lpstr>
      <vt:lpstr>Особенности приемной кампании  в СПбГУТ в 2015 году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Алла</cp:lastModifiedBy>
  <cp:revision>102</cp:revision>
  <dcterms:created xsi:type="dcterms:W3CDTF">2014-10-03T06:31:39Z</dcterms:created>
  <dcterms:modified xsi:type="dcterms:W3CDTF">2015-02-03T08:34:20Z</dcterms:modified>
</cp:coreProperties>
</file>