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320" r:id="rId2"/>
    <p:sldId id="266" r:id="rId3"/>
    <p:sldId id="267" r:id="rId4"/>
    <p:sldId id="269" r:id="rId5"/>
    <p:sldId id="256" r:id="rId6"/>
    <p:sldId id="297" r:id="rId7"/>
    <p:sldId id="270" r:id="rId8"/>
    <p:sldId id="257" r:id="rId9"/>
    <p:sldId id="298" r:id="rId10"/>
    <p:sldId id="271" r:id="rId11"/>
    <p:sldId id="313" r:id="rId12"/>
    <p:sldId id="314" r:id="rId13"/>
    <p:sldId id="315" r:id="rId14"/>
    <p:sldId id="316" r:id="rId15"/>
    <p:sldId id="317" r:id="rId16"/>
    <p:sldId id="321" r:id="rId17"/>
    <p:sldId id="32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DDDDD"/>
    <a:srgbClr val="996600"/>
    <a:srgbClr val="FF3300"/>
    <a:srgbClr val="66CCFF"/>
    <a:srgbClr val="CC9900"/>
    <a:srgbClr val="FF339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647" autoAdjust="0"/>
    <p:restoredTop sz="94714" autoAdjust="0"/>
  </p:normalViewPr>
  <p:slideViewPr>
    <p:cSldViewPr>
      <p:cViewPr>
        <p:scale>
          <a:sx n="60" d="100"/>
          <a:sy n="60" d="100"/>
        </p:scale>
        <p:origin x="-2142" y="-684"/>
      </p:cViewPr>
      <p:guideLst>
        <p:guide orient="horz" pos="2160"/>
        <p:guide pos="2880"/>
      </p:guideLst>
    </p:cSldViewPr>
  </p:slideViewPr>
  <p:notesTextViewPr>
    <p:cViewPr>
      <p:scale>
        <a:sx n="25" d="100"/>
        <a:sy n="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80AD4EB-7CDB-4687-9811-48B48D31BA86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052940E-3C38-496D-B062-493604B88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7A49F-39D6-4959-8F5B-1FE40E36F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9ABEC-9C30-4CFC-A03A-AB00570A4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710B4-08FB-47AC-8C7E-1A341588A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D1C50-D693-4B53-886D-F45F1ED76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93E92-4197-4D43-9440-EB6FAF6E3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E8594-E146-440A-A8B9-F63201E5A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4DB29-28F8-4FA1-BABA-7FA66B8A0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57D3C-AAB0-4E82-A707-AB009C4C4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22797-877E-4C25-BB47-ADD3834C5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70913-0E66-406B-8EC8-1564721AE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4CCAB-42B8-488A-B145-F60381CEB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7027F-79BB-4658-A7C7-0239046DE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17F67-DB71-46D0-B3DD-F0C722223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0C139-49E0-4D8B-9434-A0232659A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9C69C13-7362-41EF-A8A9-F3137497E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endParaRPr lang="ru-RU" sz="4000" b="1" dirty="0">
              <a:solidFill>
                <a:srgbClr val="996600"/>
              </a:solidFill>
              <a:latin typeface="Arial" charset="0"/>
            </a:endParaRPr>
          </a:p>
          <a:p>
            <a:pPr marL="342900" indent="-342900"/>
            <a:r>
              <a:rPr lang="ru-RU" sz="4000" b="1" dirty="0">
                <a:solidFill>
                  <a:srgbClr val="996600"/>
                </a:solidFill>
                <a:latin typeface="Arial" charset="0"/>
              </a:rPr>
              <a:t> Итоги выполнения программы работы ШПМ – кадрового резерва </a:t>
            </a:r>
            <a:r>
              <a:rPr lang="ru-RU" sz="4000" b="1" dirty="0" err="1">
                <a:solidFill>
                  <a:srgbClr val="996600"/>
                </a:solidFill>
                <a:latin typeface="Arial" charset="0"/>
              </a:rPr>
              <a:t>СПбГУТ</a:t>
            </a:r>
            <a:r>
              <a:rPr lang="ru-RU" sz="4000" b="1" dirty="0">
                <a:solidFill>
                  <a:srgbClr val="996600"/>
                </a:solidFill>
                <a:latin typeface="Arial" charset="0"/>
              </a:rPr>
              <a:t> в 2018/19 учебном году и задачи на 2019/20 учебный год.</a:t>
            </a:r>
          </a:p>
          <a:p>
            <a:pPr marL="342900" indent="-342900"/>
            <a:r>
              <a:rPr lang="ru-RU" sz="4000" b="1" dirty="0">
                <a:solidFill>
                  <a:srgbClr val="996600"/>
                </a:solidFill>
                <a:latin typeface="Arial" charset="0"/>
              </a:rPr>
              <a:t>    Руководитель ШПМ</a:t>
            </a:r>
          </a:p>
          <a:p>
            <a:pPr marL="342900" indent="-342900"/>
            <a:r>
              <a:rPr lang="ru-RU" sz="4000" b="1" dirty="0">
                <a:solidFill>
                  <a:srgbClr val="996600"/>
                </a:solidFill>
                <a:latin typeface="Arial" charset="0"/>
              </a:rPr>
              <a:t> проф. </a:t>
            </a:r>
            <a:r>
              <a:rPr lang="ru-RU" sz="4000" b="1" dirty="0" err="1">
                <a:solidFill>
                  <a:srgbClr val="996600"/>
                </a:solidFill>
                <a:latin typeface="Arial" charset="0"/>
              </a:rPr>
              <a:t>Когновицкий</a:t>
            </a:r>
            <a:r>
              <a:rPr lang="ru-RU" sz="4000" b="1" dirty="0">
                <a:solidFill>
                  <a:srgbClr val="996600"/>
                </a:solidFill>
                <a:latin typeface="Arial" charset="0"/>
              </a:rPr>
              <a:t> О.С</a:t>
            </a:r>
            <a:r>
              <a:rPr lang="ru-RU" sz="4000" b="1" dirty="0" smtClean="0">
                <a:solidFill>
                  <a:srgbClr val="996600"/>
                </a:solidFill>
                <a:latin typeface="Arial" charset="0"/>
              </a:rPr>
              <a:t>.</a:t>
            </a:r>
          </a:p>
          <a:p>
            <a:pPr marL="342900" indent="-342900"/>
            <a:endParaRPr lang="ru-RU" sz="4000" b="1" dirty="0" smtClean="0">
              <a:solidFill>
                <a:srgbClr val="996600"/>
              </a:solidFill>
            </a:endParaRPr>
          </a:p>
          <a:p>
            <a:pPr marL="342900" indent="-342900"/>
            <a:endParaRPr lang="ru-RU" sz="4000" b="1" dirty="0" smtClean="0">
              <a:solidFill>
                <a:srgbClr val="996600"/>
              </a:solidFill>
              <a:latin typeface="Arial" charset="0"/>
            </a:endParaRPr>
          </a:p>
          <a:p>
            <a:pPr marL="342900" indent="-342900"/>
            <a:endParaRPr lang="ru-RU" sz="4000" b="1" dirty="0">
              <a:solidFill>
                <a:srgbClr val="9966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-32" y="0"/>
            <a:ext cx="9144032" cy="6643710"/>
            <a:chOff x="-32" y="0"/>
            <a:chExt cx="9144032" cy="6643710"/>
          </a:xfrm>
        </p:grpSpPr>
        <p:sp>
          <p:nvSpPr>
            <p:cNvPr id="11266" name="Text Box 4"/>
            <p:cNvSpPr txBox="1">
              <a:spLocks noChangeArrowheads="1"/>
            </p:cNvSpPr>
            <p:nvPr/>
          </p:nvSpPr>
          <p:spPr bwMode="auto">
            <a:xfrm>
              <a:off x="428596" y="420433"/>
              <a:ext cx="8280400" cy="4028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dirty="0" smtClean="0"/>
                <a:t>                     </a:t>
              </a:r>
              <a:r>
                <a:rPr lang="ru-RU" dirty="0"/>
                <a:t>Дата проведения – </a:t>
              </a:r>
              <a:r>
                <a:rPr lang="ru-RU" dirty="0" smtClean="0"/>
                <a:t>20.02 2019 </a:t>
              </a:r>
              <a:r>
                <a:rPr lang="ru-RU" dirty="0"/>
                <a:t>г.</a:t>
              </a:r>
              <a:endParaRPr lang="ru-RU" u="sng" dirty="0"/>
            </a:p>
            <a:p>
              <a:endParaRPr lang="ru-RU" u="sng" dirty="0"/>
            </a:p>
            <a:p>
              <a:endParaRPr lang="ru-RU" u="sng" dirty="0" smtClean="0"/>
            </a:p>
            <a:p>
              <a:r>
                <a:rPr lang="ru-RU" dirty="0" smtClean="0"/>
                <a:t> </a:t>
              </a:r>
              <a:r>
                <a:rPr lang="ru-RU" u="sng" dirty="0" smtClean="0"/>
                <a:t>Программа:</a:t>
              </a:r>
              <a:endParaRPr lang="ru-RU" dirty="0" smtClean="0"/>
            </a:p>
            <a:p>
              <a:pPr lvl="0"/>
              <a:r>
                <a:rPr lang="ru-RU" i="1" dirty="0" smtClean="0"/>
                <a:t>1) </a:t>
              </a:r>
              <a:r>
                <a:rPr lang="ru-RU" i="1" dirty="0" err="1" smtClean="0"/>
                <a:t>Онлайн-обучение</a:t>
              </a:r>
              <a:r>
                <a:rPr lang="ru-RU" i="1" dirty="0" smtClean="0"/>
                <a:t> (организация, технологии, методология). Плюсы и минусы. Рекомендации.</a:t>
              </a:r>
              <a:endParaRPr lang="ru-RU" dirty="0" smtClean="0"/>
            </a:p>
            <a:p>
              <a:r>
                <a:rPr lang="ru-RU" dirty="0" smtClean="0"/>
                <a:t>Слушатель ШПМ, асс. кафедры </a:t>
              </a:r>
              <a:r>
                <a:rPr lang="ru-RU" dirty="0" err="1" smtClean="0"/>
                <a:t>ССиПД</a:t>
              </a:r>
              <a:r>
                <a:rPr lang="ru-RU" dirty="0" smtClean="0"/>
                <a:t>  Лобастова М. В.</a:t>
              </a:r>
            </a:p>
            <a:p>
              <a:pPr lvl="0"/>
              <a:r>
                <a:rPr lang="ru-RU" i="1" dirty="0" smtClean="0"/>
                <a:t>2) </a:t>
              </a:r>
              <a:r>
                <a:rPr lang="ru-RU" i="1" dirty="0" err="1" smtClean="0"/>
                <a:t>Геймификация</a:t>
              </a:r>
              <a:r>
                <a:rPr lang="ru-RU" i="1" dirty="0" smtClean="0"/>
                <a:t> как форма обучения в системе высшего образования. Плюсы и минусы. Рекомендации.</a:t>
              </a:r>
              <a:endParaRPr lang="ru-RU" dirty="0" smtClean="0"/>
            </a:p>
            <a:p>
              <a:r>
                <a:rPr lang="ru-RU" dirty="0" smtClean="0"/>
                <a:t>Слушатель ШПМ, асс. кафедры </a:t>
              </a:r>
              <a:r>
                <a:rPr lang="ru-RU" dirty="0" err="1" smtClean="0"/>
                <a:t>ИиРВ</a:t>
              </a:r>
              <a:r>
                <a:rPr lang="ru-RU" dirty="0" smtClean="0"/>
                <a:t> Неровный А. В.</a:t>
              </a:r>
            </a:p>
            <a:p>
              <a:pPr lvl="0"/>
              <a:r>
                <a:rPr lang="ru-RU" i="1" dirty="0" smtClean="0"/>
                <a:t>3) Возможности использования в учебном процессе университета межвузовской образовательной платформы «</a:t>
              </a:r>
              <a:r>
                <a:rPr lang="ru-RU" i="1" dirty="0" err="1" smtClean="0"/>
                <a:t>Лекториум</a:t>
              </a:r>
              <a:r>
                <a:rPr lang="ru-RU" i="1" dirty="0" smtClean="0"/>
                <a:t>». </a:t>
              </a:r>
              <a:endParaRPr lang="ru-RU" dirty="0" smtClean="0"/>
            </a:p>
            <a:p>
              <a:r>
                <a:rPr lang="ru-RU" dirty="0" smtClean="0"/>
                <a:t>Слушатель ШПМ, доц. кафедры физики </a:t>
              </a:r>
              <a:r>
                <a:rPr lang="ru-RU" dirty="0" err="1" smtClean="0"/>
                <a:t>Передистов</a:t>
              </a:r>
              <a:r>
                <a:rPr lang="ru-RU" dirty="0" smtClean="0"/>
                <a:t> Е. Ю.</a:t>
              </a:r>
            </a:p>
            <a:p>
              <a:endParaRPr lang="ru-RU" dirty="0"/>
            </a:p>
            <a:p>
              <a:pPr>
                <a:spcBef>
                  <a:spcPct val="50000"/>
                </a:spcBef>
              </a:pPr>
              <a:endParaRPr lang="ru-RU" dirty="0"/>
            </a:p>
          </p:txBody>
        </p:sp>
        <p:sp>
          <p:nvSpPr>
            <p:cNvPr id="11267" name="Text Box 6"/>
            <p:cNvSpPr txBox="1">
              <a:spLocks noChangeArrowheads="1"/>
            </p:cNvSpPr>
            <p:nvPr/>
          </p:nvSpPr>
          <p:spPr bwMode="auto">
            <a:xfrm>
              <a:off x="8459788" y="0"/>
              <a:ext cx="6842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dirty="0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714348" y="393665"/>
              <a:ext cx="714380" cy="590530"/>
              <a:chOff x="5857884" y="357166"/>
              <a:chExt cx="714380" cy="642942"/>
            </a:xfrm>
          </p:grpSpPr>
          <p:sp>
            <p:nvSpPr>
              <p:cNvPr id="5" name="Овал 4"/>
              <p:cNvSpPr/>
              <p:nvPr/>
            </p:nvSpPr>
            <p:spPr>
              <a:xfrm>
                <a:off x="5857884" y="357166"/>
                <a:ext cx="714380" cy="6429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929322" y="500042"/>
                <a:ext cx="571504" cy="402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№6</a:t>
                </a:r>
                <a:endParaRPr lang="ru-RU" dirty="0"/>
              </a:p>
            </p:txBody>
          </p: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2" y="4286395"/>
              <a:ext cx="3143272" cy="2357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 flipV="1">
              <a:off x="3198902" y="4250531"/>
              <a:ext cx="3159048" cy="2369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05504" y="4214818"/>
              <a:ext cx="3143425" cy="235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42844" y="285728"/>
            <a:ext cx="8929718" cy="5768452"/>
            <a:chOff x="142844" y="285728"/>
            <a:chExt cx="8929718" cy="5768452"/>
          </a:xfrm>
        </p:grpSpPr>
        <p:sp>
          <p:nvSpPr>
            <p:cNvPr id="2049" name="Rectangle 1"/>
            <p:cNvSpPr>
              <a:spLocks noChangeArrowheads="1"/>
            </p:cNvSpPr>
            <p:nvPr/>
          </p:nvSpPr>
          <p:spPr bwMode="auto">
            <a:xfrm>
              <a:off x="142876" y="285728"/>
              <a:ext cx="8858280" cy="224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2000" dirty="0" smtClean="0"/>
                <a:t>         Дата проведения – 25.03. 2019 г.</a:t>
              </a:r>
              <a:endParaRPr lang="ru-RU" sz="2000" u="sng" dirty="0" smtClean="0"/>
            </a:p>
            <a:p>
              <a:pPr marL="0" marR="0" lvl="0" indent="32067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32067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Программа: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32067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Мастер-класс на тему «Техника речи. Навыки ораторского мастерства преподавателя»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32067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Мастер-класс проведет преподаватель Российского государственного института сценических искусств Зимина Алла Борисовна.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628" y="3000410"/>
              <a:ext cx="4071934" cy="3053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44" y="2928934"/>
              <a:ext cx="4666624" cy="3090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Группа 7"/>
            <p:cNvGrpSpPr/>
            <p:nvPr/>
          </p:nvGrpSpPr>
          <p:grpSpPr>
            <a:xfrm>
              <a:off x="7929586" y="285728"/>
              <a:ext cx="1000132" cy="928694"/>
              <a:chOff x="7929586" y="285728"/>
              <a:chExt cx="1000132" cy="928694"/>
            </a:xfrm>
          </p:grpSpPr>
          <p:sp>
            <p:nvSpPr>
              <p:cNvPr id="6" name="Овал 4"/>
              <p:cNvSpPr/>
              <p:nvPr/>
            </p:nvSpPr>
            <p:spPr>
              <a:xfrm>
                <a:off x="7929586" y="285728"/>
                <a:ext cx="1000132" cy="92869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143900" y="571480"/>
                <a:ext cx="7143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№7</a:t>
                </a:r>
                <a:endParaRPr lang="ru-RU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2906" y="285728"/>
            <a:ext cx="8886812" cy="6811745"/>
            <a:chOff x="42906" y="285728"/>
            <a:chExt cx="8886812" cy="6811745"/>
          </a:xfrm>
        </p:grpSpPr>
        <p:sp>
          <p:nvSpPr>
            <p:cNvPr id="2" name="TextBox 1"/>
            <p:cNvSpPr txBox="1"/>
            <p:nvPr/>
          </p:nvSpPr>
          <p:spPr>
            <a:xfrm>
              <a:off x="357158" y="357166"/>
              <a:ext cx="8072494" cy="6740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Дата проведения – 24.04 2019 г.</a:t>
              </a:r>
            </a:p>
            <a:p>
              <a:endParaRPr lang="ru-RU" dirty="0" smtClean="0"/>
            </a:p>
            <a:p>
              <a:r>
                <a:rPr lang="ru-RU" u="sng" dirty="0" smtClean="0"/>
                <a:t>Программа:</a:t>
              </a:r>
              <a:endParaRPr lang="ru-RU" dirty="0" smtClean="0"/>
            </a:p>
            <a:p>
              <a:pPr lvl="0"/>
              <a:r>
                <a:rPr lang="ru-RU" i="1" dirty="0" smtClean="0"/>
                <a:t>1) Новые тенденции в образовании (по материалам 3-й национальной конференции «Архитектура Российского образования».</a:t>
              </a:r>
              <a:endParaRPr lang="ru-RU" dirty="0" smtClean="0"/>
            </a:p>
            <a:p>
              <a:r>
                <a:rPr lang="ru-RU" dirty="0" smtClean="0"/>
                <a:t>Старший преподаватель каф. СПН  </a:t>
              </a:r>
              <a:r>
                <a:rPr lang="ru-RU" dirty="0" err="1" smtClean="0"/>
                <a:t>Андриянова-Качеишвили</a:t>
              </a:r>
              <a:r>
                <a:rPr lang="ru-RU" dirty="0" smtClean="0"/>
                <a:t> Лиана </a:t>
              </a:r>
              <a:r>
                <a:rPr lang="ru-RU" dirty="0" err="1" smtClean="0"/>
                <a:t>Тамазиевна</a:t>
              </a:r>
              <a:r>
                <a:rPr lang="ru-RU" dirty="0" smtClean="0"/>
                <a:t>.</a:t>
              </a:r>
            </a:p>
            <a:p>
              <a:pPr marL="342900" indent="-342900">
                <a:buAutoNum type="arabicParenR" startAt="2"/>
              </a:pPr>
              <a:endParaRPr lang="ru-RU" i="1" dirty="0" smtClean="0"/>
            </a:p>
            <a:p>
              <a:pPr marL="342900" indent="-342900">
                <a:buAutoNum type="arabicParenR" startAt="2"/>
              </a:pPr>
              <a:endParaRPr lang="ru-RU" i="1" dirty="0" smtClean="0"/>
            </a:p>
            <a:p>
              <a:pPr marL="342900" indent="-342900">
                <a:buAutoNum type="arabicParenR" startAt="2"/>
              </a:pPr>
              <a:endParaRPr lang="ru-RU" i="1" dirty="0" smtClean="0"/>
            </a:p>
            <a:p>
              <a:pPr marL="342900" indent="-342900">
                <a:buAutoNum type="arabicParenR" startAt="2"/>
              </a:pPr>
              <a:endParaRPr lang="ru-RU" i="1" dirty="0" smtClean="0"/>
            </a:p>
            <a:p>
              <a:pPr marL="342900" indent="-342900">
                <a:buAutoNum type="arabicParenR" startAt="2"/>
              </a:pPr>
              <a:endParaRPr lang="ru-RU" i="1" dirty="0" smtClean="0"/>
            </a:p>
            <a:p>
              <a:pPr marL="342900" indent="-342900">
                <a:buAutoNum type="arabicParenR" startAt="2"/>
              </a:pPr>
              <a:endParaRPr lang="ru-RU" i="1" dirty="0" smtClean="0"/>
            </a:p>
            <a:p>
              <a:pPr marL="342900" indent="-342900">
                <a:buAutoNum type="arabicParenR" startAt="2"/>
              </a:pPr>
              <a:endParaRPr lang="ru-RU" i="1" dirty="0" smtClean="0"/>
            </a:p>
            <a:p>
              <a:pPr marL="342900" indent="-342900">
                <a:buAutoNum type="arabicParenR" startAt="2"/>
              </a:pPr>
              <a:endParaRPr lang="ru-RU" i="1" dirty="0" smtClean="0"/>
            </a:p>
            <a:p>
              <a:pPr marL="342900" indent="-342900">
                <a:buAutoNum type="arabicParenR" startAt="2"/>
              </a:pPr>
              <a:endParaRPr lang="ru-RU" i="1" dirty="0" smtClean="0"/>
            </a:p>
            <a:p>
              <a:pPr marL="342900" indent="-342900">
                <a:buAutoNum type="arabicParenR" startAt="2"/>
              </a:pPr>
              <a:endParaRPr lang="ru-RU" i="1" dirty="0" smtClean="0"/>
            </a:p>
            <a:p>
              <a:pPr marL="342900" indent="-342900">
                <a:buAutoNum type="arabicParenR" startAt="2"/>
              </a:pPr>
              <a:endParaRPr lang="ru-RU" i="1" dirty="0" smtClean="0"/>
            </a:p>
            <a:p>
              <a:pPr marL="342900" indent="-342900">
                <a:buAutoNum type="arabicParenR" startAt="2"/>
              </a:pPr>
              <a:endParaRPr lang="ru-RU" i="1" dirty="0" smtClean="0"/>
            </a:p>
            <a:p>
              <a:pPr marL="342900" indent="-342900">
                <a:buAutoNum type="arabicParenR" startAt="2"/>
              </a:pPr>
              <a:endParaRPr lang="ru-RU" i="1" dirty="0" smtClean="0"/>
            </a:p>
            <a:p>
              <a:pPr marL="342900" indent="-342900">
                <a:buAutoNum type="arabicParenR" startAt="2"/>
              </a:pPr>
              <a:r>
                <a:rPr lang="ru-RU" i="1" dirty="0" smtClean="0"/>
                <a:t>Инновационное проектное образование с использованием  технологии </a:t>
              </a:r>
              <a:r>
                <a:rPr lang="ru-RU" i="1" dirty="0" err="1" smtClean="0"/>
                <a:t>кибер-спорта</a:t>
              </a:r>
              <a:r>
                <a:rPr lang="ru-RU" dirty="0" smtClean="0"/>
                <a:t>.</a:t>
              </a:r>
            </a:p>
            <a:p>
              <a:pPr marL="342900" indent="-342900"/>
              <a:r>
                <a:rPr lang="ru-RU" dirty="0" smtClean="0"/>
                <a:t>Слушатель ШПМ  Годлевский А. К.</a:t>
              </a:r>
            </a:p>
            <a:p>
              <a:endParaRPr lang="ru-RU" dirty="0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lc="http://schemas.openxmlformats.org/drawingml/2006/lockedCanvas"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06" y="2538353"/>
              <a:ext cx="4243342" cy="3033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 descr="C:\Users\PC\Downloads\Школа педагогического мастертсва\AA9_619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7686" y="2597179"/>
              <a:ext cx="4275920" cy="2832085"/>
            </a:xfrm>
            <a:prstGeom prst="rect">
              <a:avLst/>
            </a:prstGeom>
            <a:noFill/>
          </p:spPr>
        </p:pic>
        <p:sp>
          <p:nvSpPr>
            <p:cNvPr id="7" name="Овал 4"/>
            <p:cNvSpPr/>
            <p:nvPr/>
          </p:nvSpPr>
          <p:spPr>
            <a:xfrm>
              <a:off x="7929586" y="285728"/>
              <a:ext cx="1000132" cy="9286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72462" y="538142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№8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130711"/>
            <a:ext cx="9072562" cy="6620132"/>
            <a:chOff x="0" y="130711"/>
            <a:chExt cx="9072562" cy="662013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0" y="130711"/>
              <a:ext cx="8929718" cy="4247317"/>
              <a:chOff x="0" y="130711"/>
              <a:chExt cx="8929718" cy="4247317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0" y="130711"/>
                <a:ext cx="8429652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Дата проведения – 22.05 2019 г.</a:t>
                </a:r>
              </a:p>
              <a:p>
                <a:pPr algn="ctr"/>
                <a:endParaRPr lang="ru-RU" dirty="0" smtClean="0"/>
              </a:p>
              <a:p>
                <a:r>
                  <a:rPr lang="ru-RU" b="1" u="sng" dirty="0" smtClean="0"/>
                  <a:t>Программа:</a:t>
                </a:r>
                <a:endParaRPr lang="ru-RU" dirty="0" smtClean="0"/>
              </a:p>
              <a:p>
                <a:pPr lvl="0"/>
                <a:r>
                  <a:rPr lang="ru-RU" i="1" dirty="0" smtClean="0"/>
                  <a:t>1) Интерактивные формы проведения учебных занятий с интенсивным использованием современных </a:t>
                </a:r>
                <a:r>
                  <a:rPr lang="ru-RU" i="1" dirty="0" err="1" smtClean="0"/>
                  <a:t>ИКТ-технологий</a:t>
                </a:r>
                <a:r>
                  <a:rPr lang="ru-RU" i="1" dirty="0" smtClean="0"/>
                  <a:t> (на примере факультета </a:t>
                </a:r>
                <a:r>
                  <a:rPr lang="ru-RU" i="1" dirty="0" err="1" smtClean="0"/>
                  <a:t>ИСиТ</a:t>
                </a:r>
                <a:r>
                  <a:rPr lang="ru-RU" i="1" dirty="0" smtClean="0"/>
                  <a:t>)</a:t>
                </a:r>
                <a:endParaRPr lang="ru-RU" dirty="0" smtClean="0"/>
              </a:p>
              <a:p>
                <a:r>
                  <a:rPr lang="ru-RU" dirty="0" smtClean="0"/>
                  <a:t>Декан факультета </a:t>
                </a:r>
                <a:r>
                  <a:rPr lang="ru-RU" dirty="0" err="1" smtClean="0"/>
                  <a:t>ИСиТ</a:t>
                </a:r>
                <a:r>
                  <a:rPr lang="ru-RU" dirty="0" smtClean="0"/>
                  <a:t>, проф. </a:t>
                </a:r>
                <a:r>
                  <a:rPr lang="ru-RU" dirty="0" err="1" smtClean="0"/>
                  <a:t>Зикратов</a:t>
                </a:r>
                <a:r>
                  <a:rPr lang="ru-RU" dirty="0" smtClean="0"/>
                  <a:t>  И. А.</a:t>
                </a:r>
              </a:p>
              <a:p>
                <a:r>
                  <a:rPr lang="ru-RU" dirty="0" smtClean="0"/>
                  <a:t> </a:t>
                </a:r>
              </a:p>
              <a:p>
                <a:pPr lvl="0"/>
                <a:r>
                  <a:rPr lang="ru-RU" i="1" dirty="0" smtClean="0"/>
                  <a:t>2) Организация и  проведение  дистанционных лабораторных занятий со студентами (на примере кафедры </a:t>
                </a:r>
                <a:r>
                  <a:rPr lang="ru-RU" i="1" dirty="0" err="1" smtClean="0"/>
                  <a:t>ССиПД</a:t>
                </a:r>
                <a:r>
                  <a:rPr lang="ru-RU" i="1" dirty="0" smtClean="0"/>
                  <a:t>).</a:t>
                </a:r>
                <a:endParaRPr lang="ru-RU" dirty="0" smtClean="0"/>
              </a:p>
              <a:p>
                <a:r>
                  <a:rPr lang="ru-RU" dirty="0" smtClean="0"/>
                  <a:t>Слушатель ШПМ, ст. преп.  Кулик В. А.</a:t>
                </a:r>
              </a:p>
              <a:p>
                <a:r>
                  <a:rPr lang="ru-RU" dirty="0" smtClean="0"/>
                  <a:t> </a:t>
                </a:r>
              </a:p>
              <a:p>
                <a:endParaRPr lang="ru-RU" dirty="0" smtClean="0"/>
              </a:p>
              <a:p>
                <a:pPr algn="ctr"/>
                <a:endParaRPr lang="ru-RU" dirty="0" smtClean="0"/>
              </a:p>
              <a:p>
                <a:endParaRPr lang="ru-RU" dirty="0" smtClean="0"/>
              </a:p>
            </p:txBody>
          </p:sp>
          <p:sp>
            <p:nvSpPr>
              <p:cNvPr id="3" name="Овал 4"/>
              <p:cNvSpPr/>
              <p:nvPr/>
            </p:nvSpPr>
            <p:spPr>
              <a:xfrm>
                <a:off x="7929586" y="285728"/>
                <a:ext cx="1000132" cy="92869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8029598" y="571480"/>
                <a:ext cx="7143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№9</a:t>
                </a:r>
                <a:endParaRPr lang="ru-RU" dirty="0"/>
              </a:p>
            </p:txBody>
          </p:sp>
        </p:grpSp>
        <p:pic>
          <p:nvPicPr>
            <p:cNvPr id="1026" name="Picture 2" descr="C:\Users\PC\Desktop\ШПМ_2018-2020\Олегу Станиславовичу от Захарова\Олегу Станиславовичу\IMG_20190522_16165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9" y="3429000"/>
              <a:ext cx="4429123" cy="3321843"/>
            </a:xfrm>
            <a:prstGeom prst="rect">
              <a:avLst/>
            </a:prstGeom>
            <a:noFill/>
          </p:spPr>
        </p:pic>
        <p:pic>
          <p:nvPicPr>
            <p:cNvPr id="1027" name="Picture 3" descr="C:\Users\PC\Desktop\ШПМ_2018-2020\Олегу Станиславовичу от Захарова\Олегу Станиславовичу\IMG_20190522_16171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3438" y="3428999"/>
              <a:ext cx="4429124" cy="33218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85728"/>
            <a:ext cx="9144000" cy="6572272"/>
            <a:chOff x="0" y="285728"/>
            <a:chExt cx="9144000" cy="657227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0" y="357166"/>
              <a:ext cx="9144000" cy="6500834"/>
              <a:chOff x="0" y="357166"/>
              <a:chExt cx="9144000" cy="6500834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285720" y="357166"/>
                <a:ext cx="8429684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Дата проведения – 19.06 2019 г.</a:t>
                </a:r>
              </a:p>
              <a:p>
                <a:pPr algn="ctr"/>
                <a:endParaRPr lang="ru-RU" dirty="0" smtClean="0"/>
              </a:p>
              <a:p>
                <a:r>
                  <a:rPr lang="ru-RU" b="1" u="sng" dirty="0" smtClean="0"/>
                  <a:t>Программа:</a:t>
                </a:r>
                <a:endParaRPr lang="ru-RU" dirty="0" smtClean="0"/>
              </a:p>
              <a:p>
                <a:pPr lvl="0"/>
                <a:r>
                  <a:rPr lang="ru-RU" i="1" dirty="0" smtClean="0"/>
                  <a:t>1) Качество образования и его оценка в </a:t>
                </a:r>
                <a:r>
                  <a:rPr lang="ru-RU" i="1" dirty="0" err="1" smtClean="0"/>
                  <a:t>СПбГУТ</a:t>
                </a:r>
                <a:r>
                  <a:rPr lang="ru-RU" i="1" dirty="0" smtClean="0"/>
                  <a:t>. Меры, направленные на обеспечение качества образования с учетом тенденции более широкого использовании в образовательном процессе различных форм и методов </a:t>
                </a:r>
                <a:r>
                  <a:rPr lang="ru-RU" i="1" dirty="0" err="1" smtClean="0"/>
                  <a:t>онлайн-обучения</a:t>
                </a:r>
                <a:r>
                  <a:rPr lang="ru-RU" i="1" dirty="0" smtClean="0"/>
                  <a:t>. </a:t>
                </a:r>
                <a:endParaRPr lang="ru-RU" dirty="0" smtClean="0"/>
              </a:p>
              <a:p>
                <a:r>
                  <a:rPr lang="ru-RU" dirty="0" err="1" smtClean="0"/>
                  <a:t>Выступают:Проректор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СПбГУТ</a:t>
                </a:r>
                <a:r>
                  <a:rPr lang="ru-RU" dirty="0" smtClean="0"/>
                  <a:t> по качеству С. И. </a:t>
                </a:r>
                <a:r>
                  <a:rPr lang="ru-RU" dirty="0" err="1" smtClean="0"/>
                  <a:t>Ивасишин</a:t>
                </a:r>
                <a:r>
                  <a:rPr lang="ru-RU" dirty="0" smtClean="0"/>
                  <a:t>;</a:t>
                </a:r>
              </a:p>
              <a:p>
                <a:r>
                  <a:rPr lang="ru-RU" dirty="0" smtClean="0"/>
                  <a:t>Декан факультета фундаментальной подготовки проф. С. Н. </a:t>
                </a:r>
                <a:r>
                  <a:rPr lang="ru-RU" dirty="0" err="1" smtClean="0"/>
                  <a:t>Колгатин</a:t>
                </a:r>
                <a:r>
                  <a:rPr lang="ru-RU" dirty="0" smtClean="0"/>
                  <a:t>.</a:t>
                </a:r>
              </a:p>
              <a:p>
                <a:pPr lvl="0"/>
                <a:r>
                  <a:rPr lang="ru-RU" i="1" dirty="0" smtClean="0"/>
                  <a:t>2)  Итоги первого года обучения слушателей ШПМ в 2018/19 учебном  году.</a:t>
                </a:r>
                <a:endParaRPr lang="ru-RU" dirty="0" smtClean="0"/>
              </a:p>
              <a:p>
                <a:r>
                  <a:rPr lang="ru-RU" dirty="0" smtClean="0"/>
                  <a:t>Руководитель ШПМ проф. О. С. </a:t>
                </a:r>
                <a:r>
                  <a:rPr lang="ru-RU" dirty="0" err="1" smtClean="0"/>
                  <a:t>Когновицкий</a:t>
                </a:r>
                <a:endParaRPr lang="ru-RU" dirty="0" smtClean="0"/>
              </a:p>
              <a:p>
                <a:endParaRPr lang="ru-RU" dirty="0" smtClean="0"/>
              </a:p>
            </p:txBody>
          </p:sp>
          <p:pic>
            <p:nvPicPr>
              <p:cNvPr id="1026" name="Picture 2" descr="C:\Users\PC\Downloads\ШПМ июнь 2019\ШПМ июнь 2019_\DSC_0083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3833835"/>
                <a:ext cx="4536248" cy="3024165"/>
              </a:xfrm>
              <a:prstGeom prst="rect">
                <a:avLst/>
              </a:prstGeom>
              <a:noFill/>
            </p:spPr>
          </p:pic>
          <p:pic>
            <p:nvPicPr>
              <p:cNvPr id="1027" name="Picture 3" descr="C:\Users\PC\Downloads\ШПМ июнь 2019\ШПМ июнь 2019_\DSC_0093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36313" y="3786209"/>
                <a:ext cx="4607687" cy="3071791"/>
              </a:xfrm>
              <a:prstGeom prst="rect">
                <a:avLst/>
              </a:prstGeom>
              <a:noFill/>
            </p:spPr>
          </p:pic>
        </p:grpSp>
        <p:sp>
          <p:nvSpPr>
            <p:cNvPr id="6" name="Овал 4"/>
            <p:cNvSpPr/>
            <p:nvPr/>
          </p:nvSpPr>
          <p:spPr>
            <a:xfrm>
              <a:off x="7929586" y="285728"/>
              <a:ext cx="1000132" cy="9286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01024" y="571480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№10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ownloads\ШПМ июнь 2019\ШПМ июнь 2019_\DSC_0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5"/>
            <a:ext cx="8322463" cy="55483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Выпуск ШПМ  2018-19 учебного год       (снято 19 июня 2018 года)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9388" y="0"/>
            <a:ext cx="8964612" cy="6715148"/>
            <a:chOff x="179388" y="0"/>
            <a:chExt cx="8964612" cy="6715148"/>
          </a:xfrm>
        </p:grpSpPr>
        <p:sp>
          <p:nvSpPr>
            <p:cNvPr id="31746" name="Text Box 2"/>
            <p:cNvSpPr txBox="1">
              <a:spLocks noChangeArrowheads="1"/>
            </p:cNvSpPr>
            <p:nvPr/>
          </p:nvSpPr>
          <p:spPr bwMode="auto">
            <a:xfrm>
              <a:off x="250825" y="0"/>
              <a:ext cx="8642350" cy="557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dirty="0"/>
                <a:t>Задачи ШПМ на второй 2019/20 год обучения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ru-RU" sz="2800" dirty="0"/>
                <a:t> Изменение  Методики оценки эффективности работы слушателей ШПМ и определения надбавки к заработной плате (приказ ректора №531 от 25.09.19г.). Цель изменений заключается: 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ru-RU" sz="2800" dirty="0"/>
                <a:t> в повышении роли и ответственности наставников в становлении молодых педагогов;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ru-RU" sz="2800" dirty="0"/>
                <a:t> в повышении ответственности слушателей за посещение занятий ШПМ, подготовку рефератов в соответствии с Планом работы ШПМ и выполнение других мероприятий в рамках деятельности ШПМ.</a:t>
              </a:r>
            </a:p>
          </p:txBody>
        </p:sp>
        <p:sp>
          <p:nvSpPr>
            <p:cNvPr id="31747" name="Text Box 3"/>
            <p:cNvSpPr txBox="1">
              <a:spLocks noChangeArrowheads="1"/>
            </p:cNvSpPr>
            <p:nvPr/>
          </p:nvSpPr>
          <p:spPr bwMode="auto">
            <a:xfrm>
              <a:off x="179388" y="5768998"/>
              <a:ext cx="8964612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ru-RU" dirty="0"/>
                <a:t> </a:t>
              </a:r>
              <a:r>
                <a:rPr lang="ru-RU" sz="2800" dirty="0"/>
                <a:t>Увеличение доли занятий в ШПМ</a:t>
              </a:r>
              <a:r>
                <a:rPr lang="ru-RU" sz="2800" i="1" dirty="0"/>
                <a:t> </a:t>
              </a:r>
              <a:r>
                <a:rPr lang="ru-RU" sz="2800" dirty="0"/>
                <a:t>по новым инновационным технологиям обучения студентов.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15900" y="260350"/>
            <a:ext cx="87487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 </a:t>
            </a:r>
            <a:r>
              <a:rPr lang="ru-RU" sz="2800"/>
              <a:t>Более широкое отражение деятельности ШПМ в университетском сегменте Интернет.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/>
              <a:t> Подготовка слушателями итоговых выпускных работ, посвященных вопросам педагогики, и организация их защит перед специальной комиссией из числа ведущих педагогов университета. Определение лучших работ.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/>
              <a:t> Подведение итогов работы ШПМ с вручением, успешно окончившим обучение в ШПМ, сертификатов и удостоверений о повышении педагогической квалификации.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42844" y="-24"/>
            <a:ext cx="8715435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/>
              <a:t>ШПМ -  форма повышения педагогической квалификации в </a:t>
            </a:r>
            <a:r>
              <a:rPr lang="ru-RU" sz="2400" b="1" dirty="0" err="1" smtClean="0"/>
              <a:t>СПбГУТ</a:t>
            </a:r>
            <a:r>
              <a:rPr lang="ru-RU" sz="2000" b="1" dirty="0" smtClean="0"/>
              <a:t>. </a:t>
            </a:r>
          </a:p>
          <a:p>
            <a:pPr>
              <a:defRPr/>
            </a:pPr>
            <a:endParaRPr lang="ru-RU" sz="2000" b="1" i="1" cap="all" dirty="0" smtClean="0"/>
          </a:p>
          <a:p>
            <a:pPr>
              <a:defRPr/>
            </a:pPr>
            <a:r>
              <a:rPr lang="ru-RU" sz="2000" b="1" i="1" cap="all" dirty="0" smtClean="0"/>
              <a:t>Главная </a:t>
            </a:r>
            <a:r>
              <a:rPr lang="ru-RU" sz="2000" b="1" i="1" cap="all" dirty="0"/>
              <a:t>цель ШПМ </a:t>
            </a:r>
            <a:r>
              <a:rPr lang="ru-RU" sz="2000" i="1" dirty="0"/>
              <a:t>– помочь молодым преподавателям стать квалифицированными педагогами, наставниками и воспитателями молодёжи и, в конечном счете, профессионалами в деле обучения и воспитания. Решение первостепенной задачи - повышение качества кадрового потенциала</a:t>
            </a:r>
            <a:r>
              <a:rPr lang="ru-RU" sz="2000" dirty="0"/>
              <a:t> </a:t>
            </a:r>
            <a:endParaRPr lang="ru-RU" sz="2000" b="1" i="1" dirty="0"/>
          </a:p>
          <a:p>
            <a:pPr>
              <a:defRPr/>
            </a:pPr>
            <a:r>
              <a:rPr lang="ru-RU" sz="2000" b="1" dirty="0" smtClean="0"/>
              <a:t> </a:t>
            </a:r>
            <a:endParaRPr lang="ru-RU" sz="2000" b="1" dirty="0"/>
          </a:p>
          <a:p>
            <a:pPr>
              <a:defRPr/>
            </a:pPr>
            <a:r>
              <a:rPr lang="ru-RU" sz="2000" b="1" u="sng" dirty="0"/>
              <a:t>Задачи ШПМ</a:t>
            </a:r>
            <a:r>
              <a:rPr lang="ru-RU" sz="2000" b="1" dirty="0"/>
              <a:t> сочетают в себе  изучение и обмен опытом в вопросах образования в современном </a:t>
            </a:r>
            <a:r>
              <a:rPr lang="ru-RU" sz="2000" b="1" dirty="0" err="1"/>
              <a:t>инфокоммуникационном</a:t>
            </a:r>
            <a:r>
              <a:rPr lang="ru-RU" sz="2000" b="1" dirty="0"/>
              <a:t> интерактивном пространстве, приобретение практических  навыков педагогического мастерства. </a:t>
            </a:r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r>
              <a:rPr lang="ru-RU" sz="2000" b="1" dirty="0"/>
              <a:t>Основание к началу работы ШПМ в </a:t>
            </a:r>
            <a:r>
              <a:rPr lang="ru-RU" sz="2000" b="1" dirty="0" err="1" smtClean="0"/>
              <a:t>СПбГУТ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</a:t>
            </a:r>
            <a:r>
              <a:rPr lang="ru-RU" sz="2000" b="1" dirty="0" smtClean="0"/>
              <a:t> 2015/16 </a:t>
            </a:r>
            <a:r>
              <a:rPr lang="ru-RU" sz="2000" b="1" dirty="0" err="1" smtClean="0"/>
              <a:t>уч</a:t>
            </a:r>
            <a:r>
              <a:rPr lang="ru-RU" sz="2000" b="1" dirty="0" smtClean="0"/>
              <a:t>. году</a:t>
            </a:r>
            <a:endParaRPr lang="ru-RU" sz="2000" b="1" dirty="0"/>
          </a:p>
          <a:p>
            <a:pPr>
              <a:defRPr/>
            </a:pPr>
            <a:r>
              <a:rPr lang="ru-RU" sz="2000" b="1" i="1" dirty="0"/>
              <a:t>Приказ ректора </a:t>
            </a:r>
            <a:r>
              <a:rPr lang="ru-RU" sz="2000" b="1" i="1" dirty="0" err="1"/>
              <a:t>СПбГУТ</a:t>
            </a:r>
            <a:r>
              <a:rPr lang="ru-RU" sz="2000" b="1" i="1" dirty="0"/>
              <a:t> С. В. </a:t>
            </a:r>
            <a:r>
              <a:rPr lang="ru-RU" sz="2000" b="1" i="1" dirty="0" err="1"/>
              <a:t>Бачевского</a:t>
            </a:r>
            <a:r>
              <a:rPr lang="ru-RU" sz="2000" b="1" i="1" dirty="0"/>
              <a:t> №409 от 17.09.2015 г</a:t>
            </a:r>
            <a:r>
              <a:rPr lang="ru-RU" sz="2000" b="1" i="1" dirty="0" smtClean="0"/>
              <a:t>.</a:t>
            </a:r>
          </a:p>
          <a:p>
            <a:pPr>
              <a:defRPr/>
            </a:pPr>
            <a:endParaRPr lang="ru-RU" sz="2000" b="1" i="1" dirty="0"/>
          </a:p>
          <a:p>
            <a:pPr>
              <a:defRPr/>
            </a:pPr>
            <a:r>
              <a:rPr lang="ru-RU" sz="2000" b="1" dirty="0"/>
              <a:t>Основание к началу работы </a:t>
            </a:r>
            <a:r>
              <a:rPr lang="ru-RU" sz="2000" b="1" dirty="0" smtClean="0"/>
              <a:t>2-х годичной ШПМ </a:t>
            </a:r>
            <a:r>
              <a:rPr lang="ru-RU" sz="2000" b="1" dirty="0"/>
              <a:t>в </a:t>
            </a:r>
            <a:r>
              <a:rPr lang="ru-RU" sz="2000" b="1" dirty="0" err="1"/>
              <a:t>СПбГУТ</a:t>
            </a:r>
            <a:r>
              <a:rPr lang="ru-RU" sz="2000" b="1" dirty="0"/>
              <a:t> </a:t>
            </a:r>
            <a:r>
              <a:rPr lang="ru-RU" sz="2000" b="1" dirty="0" err="1"/>
              <a:t>в</a:t>
            </a:r>
            <a:r>
              <a:rPr lang="ru-RU" sz="2000" b="1" dirty="0"/>
              <a:t> </a:t>
            </a:r>
            <a:r>
              <a:rPr lang="ru-RU" sz="2000" b="1" dirty="0" smtClean="0"/>
              <a:t>2018/19 </a:t>
            </a:r>
            <a:r>
              <a:rPr lang="ru-RU" sz="2000" b="1" dirty="0" err="1"/>
              <a:t>уч</a:t>
            </a:r>
            <a:r>
              <a:rPr lang="ru-RU" sz="2000" b="1" dirty="0"/>
              <a:t>. </a:t>
            </a:r>
            <a:r>
              <a:rPr lang="ru-RU" sz="2000" b="1" dirty="0" smtClean="0"/>
              <a:t>году:</a:t>
            </a:r>
            <a:endParaRPr lang="ru-RU" sz="2000" b="1" dirty="0"/>
          </a:p>
          <a:p>
            <a:pPr>
              <a:defRPr/>
            </a:pPr>
            <a:r>
              <a:rPr lang="ru-RU" sz="2000" b="1" i="1" dirty="0"/>
              <a:t>Приказ ректора </a:t>
            </a:r>
            <a:r>
              <a:rPr lang="ru-RU" sz="2000" b="1" i="1" dirty="0" err="1"/>
              <a:t>СПбГУТ</a:t>
            </a:r>
            <a:r>
              <a:rPr lang="ru-RU" sz="2000" b="1" i="1" dirty="0"/>
              <a:t> С. В. </a:t>
            </a:r>
            <a:r>
              <a:rPr lang="ru-RU" sz="2000" b="1" i="1" dirty="0" err="1"/>
              <a:t>Бачевского</a:t>
            </a:r>
            <a:r>
              <a:rPr lang="ru-RU" sz="2000" b="1" i="1" dirty="0"/>
              <a:t> </a:t>
            </a:r>
            <a:r>
              <a:rPr lang="ru-RU" sz="2000" b="1" i="1" dirty="0" smtClean="0"/>
              <a:t>№671 </a:t>
            </a:r>
            <a:r>
              <a:rPr lang="ru-RU" sz="2000" b="1" i="1" dirty="0"/>
              <a:t>от </a:t>
            </a:r>
            <a:r>
              <a:rPr lang="ru-RU" sz="2000" b="1" i="1" dirty="0" smtClean="0"/>
              <a:t>24.10.2018 </a:t>
            </a:r>
            <a:r>
              <a:rPr lang="ru-RU" sz="2000" b="1" i="1" dirty="0"/>
              <a:t>г</a:t>
            </a:r>
            <a:r>
              <a:rPr lang="ru-RU" sz="2000" b="1" i="1" dirty="0" smtClean="0"/>
              <a:t>. «О кадровом резерве»</a:t>
            </a:r>
            <a:endParaRPr lang="ru-RU" sz="2000" b="1" i="1" dirty="0"/>
          </a:p>
          <a:p>
            <a:pPr>
              <a:defRPr/>
            </a:pPr>
            <a:endParaRPr lang="ru-RU" sz="2000" b="1" dirty="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8532813" y="0"/>
            <a:ext cx="611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57188" y="357188"/>
            <a:ext cx="8429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/>
              <a:t>Аудитория слушателей ШПМ – кадрового резерва </a:t>
            </a:r>
            <a:r>
              <a:rPr lang="ru-RU" sz="2000" b="1" dirty="0" err="1"/>
              <a:t>СПбГУТ</a:t>
            </a:r>
            <a:r>
              <a:rPr lang="ru-RU" sz="2000" b="1" dirty="0"/>
              <a:t> </a:t>
            </a:r>
            <a:r>
              <a:rPr lang="ru-RU" sz="2000" b="1" dirty="0" smtClean="0"/>
              <a:t>2018/19  </a:t>
            </a:r>
            <a:r>
              <a:rPr lang="ru-RU" sz="2000" b="1" dirty="0"/>
              <a:t>года</a:t>
            </a:r>
          </a:p>
        </p:txBody>
      </p:sp>
      <p:graphicFrame>
        <p:nvGraphicFramePr>
          <p:cNvPr id="26125" name="Group 525"/>
          <p:cNvGraphicFramePr>
            <a:graphicFrameLocks noGrp="1"/>
          </p:cNvGraphicFramePr>
          <p:nvPr>
            <p:ph sz="half" idx="1"/>
          </p:nvPr>
        </p:nvGraphicFramePr>
        <p:xfrm>
          <a:off x="285720" y="1517982"/>
          <a:ext cx="3643338" cy="4197034"/>
        </p:xfrm>
        <a:graphic>
          <a:graphicData uri="http://schemas.openxmlformats.org/drawingml/2006/table">
            <a:tbl>
              <a:tblPr/>
              <a:tblGrid>
                <a:gridCol w="2071702"/>
                <a:gridCol w="1571636"/>
              </a:tblGrid>
              <a:tr h="102711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ФАКУЛЬТЕТ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слушателей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2018/19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ИКСС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ИСиТ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ГФ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ФФП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СПбКТ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Вольнонаёмный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175" name="Group 575"/>
          <p:cNvGraphicFramePr>
            <a:graphicFrameLocks noGrp="1"/>
          </p:cNvGraphicFramePr>
          <p:nvPr>
            <p:ph sz="half" idx="2"/>
          </p:nvPr>
        </p:nvGraphicFramePr>
        <p:xfrm>
          <a:off x="4214809" y="1311960"/>
          <a:ext cx="4786347" cy="4403056"/>
        </p:xfrm>
        <a:graphic>
          <a:graphicData uri="http://schemas.openxmlformats.org/drawingml/2006/table">
            <a:tbl>
              <a:tblPr/>
              <a:tblGrid>
                <a:gridCol w="1435904"/>
                <a:gridCol w="1116814"/>
                <a:gridCol w="1037042"/>
                <a:gridCol w="1196587"/>
              </a:tblGrid>
              <a:tr h="446128"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 слушателей ШПМ 2018/19 г. по  преподавательским должностям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12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Факультет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Доц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Ст. преп.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Асс., преп.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12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ГФ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12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ИКСС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128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ИСиТ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12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ФФП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12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ИВО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128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СПбКТ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12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16" name="Text Box 561"/>
          <p:cNvSpPr txBox="1">
            <a:spLocks noChangeArrowheads="1"/>
          </p:cNvSpPr>
          <p:nvPr/>
        </p:nvSpPr>
        <p:spPr bwMode="auto">
          <a:xfrm>
            <a:off x="8604250" y="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428596" y="1"/>
            <a:ext cx="8497887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u="sng" dirty="0"/>
              <a:t>ПЛАНИРОВАНИЕ РАБОТЫ ШПМ</a:t>
            </a:r>
          </a:p>
          <a:p>
            <a:pPr algn="ctr">
              <a:spcBef>
                <a:spcPct val="50000"/>
              </a:spcBef>
            </a:pPr>
            <a:endParaRPr lang="ru-RU" sz="2000" dirty="0"/>
          </a:p>
          <a:p>
            <a:pPr>
              <a:spcBef>
                <a:spcPct val="50000"/>
              </a:spcBef>
            </a:pPr>
            <a:r>
              <a:rPr lang="ru-RU" sz="2000" dirty="0"/>
              <a:t>Разработан и утвержден </a:t>
            </a:r>
            <a:r>
              <a:rPr lang="ru-RU" sz="2000" dirty="0" smtClean="0"/>
              <a:t>ректором</a:t>
            </a:r>
            <a:endParaRPr lang="ru-RU" sz="2000" dirty="0"/>
          </a:p>
          <a:p>
            <a:pPr>
              <a:spcBef>
                <a:spcPct val="50000"/>
              </a:spcBef>
            </a:pPr>
            <a:r>
              <a:rPr lang="ru-RU" sz="2000" b="1" i="1" dirty="0"/>
              <a:t>«План работы Школы педагогического мастерства (ШПМ) </a:t>
            </a:r>
            <a:r>
              <a:rPr lang="ru-RU" sz="2000" b="1" i="1" dirty="0" err="1"/>
              <a:t>СПбГУТ</a:t>
            </a:r>
            <a:r>
              <a:rPr lang="ru-RU" sz="2000" b="1" i="1" dirty="0"/>
              <a:t> на </a:t>
            </a:r>
            <a:r>
              <a:rPr lang="ru-RU" sz="2000" b="1" i="1" dirty="0" smtClean="0"/>
              <a:t>2018/19 </a:t>
            </a:r>
            <a:r>
              <a:rPr lang="ru-RU" sz="2000" b="1" i="1" dirty="0"/>
              <a:t>учебный год</a:t>
            </a:r>
            <a:r>
              <a:rPr lang="ru-RU" sz="2000" b="1" i="1" dirty="0" smtClean="0"/>
              <a:t>»,</a:t>
            </a:r>
            <a:endParaRPr lang="ru-RU" sz="2000" b="1" dirty="0"/>
          </a:p>
          <a:p>
            <a:pPr>
              <a:spcBef>
                <a:spcPct val="50000"/>
              </a:spcBef>
            </a:pPr>
            <a:r>
              <a:rPr lang="ru-RU" sz="2000" b="1" dirty="0"/>
              <a:t>составленный исходя </a:t>
            </a:r>
            <a:r>
              <a:rPr lang="ru-RU" sz="2000" b="1" dirty="0" smtClean="0"/>
              <a:t>из целей </a:t>
            </a:r>
            <a:r>
              <a:rPr lang="ru-RU" sz="2000" b="1" dirty="0"/>
              <a:t>и задач ШПМ, а также с учетом </a:t>
            </a:r>
            <a:r>
              <a:rPr lang="ru-RU" sz="2000" b="1" dirty="0" smtClean="0"/>
              <a:t>пожеланий слушателей, высказанных ими в отчетах по итогам 2017/18 </a:t>
            </a:r>
            <a:r>
              <a:rPr lang="ru-RU" sz="2000" b="1" dirty="0" err="1" smtClean="0"/>
              <a:t>уч</a:t>
            </a:r>
            <a:r>
              <a:rPr lang="ru-RU" sz="2000" b="1" dirty="0" smtClean="0"/>
              <a:t>. года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/>
              <a:t>В соответствии с утвержденным планом проведены следующие мероприятия:</a:t>
            </a:r>
            <a:endParaRPr lang="ru-RU" sz="2000" b="1" dirty="0"/>
          </a:p>
          <a:p>
            <a:pPr>
              <a:spcBef>
                <a:spcPct val="50000"/>
              </a:spcBef>
            </a:pPr>
            <a:r>
              <a:rPr lang="ru-RU" sz="2000" b="1" u="sng" dirty="0" smtClean="0"/>
              <a:t>Сентябрь 2018 года</a:t>
            </a:r>
            <a:endParaRPr lang="ru-RU" sz="2000" b="1" dirty="0"/>
          </a:p>
          <a:p>
            <a:pPr>
              <a:spcBef>
                <a:spcPts val="0"/>
              </a:spcBef>
            </a:pPr>
            <a:r>
              <a:rPr lang="ru-RU" sz="2000" i="1" dirty="0"/>
              <a:t>Анализ качественного состава молодых педагогов – слушателей </a:t>
            </a:r>
            <a:endParaRPr lang="ru-RU" sz="2000" i="1" dirty="0" smtClean="0"/>
          </a:p>
          <a:p>
            <a:pPr>
              <a:spcBef>
                <a:spcPts val="0"/>
              </a:spcBef>
            </a:pPr>
            <a:r>
              <a:rPr lang="ru-RU" sz="2000" i="1" dirty="0" smtClean="0"/>
              <a:t>1-го года </a:t>
            </a:r>
            <a:r>
              <a:rPr lang="ru-RU" sz="2000" i="1" dirty="0"/>
              <a:t>обучения в ШПМ. Проведение анкетирования. Составление плана работы ШПМ на </a:t>
            </a:r>
            <a:r>
              <a:rPr lang="ru-RU" sz="2000" i="1" dirty="0" smtClean="0"/>
              <a:t>2018/19 </a:t>
            </a:r>
            <a:r>
              <a:rPr lang="ru-RU" sz="2000" i="1" dirty="0" err="1"/>
              <a:t>уч</a:t>
            </a:r>
            <a:r>
              <a:rPr lang="ru-RU" sz="2000" i="1" dirty="0"/>
              <a:t>. </a:t>
            </a:r>
            <a:r>
              <a:rPr lang="ru-RU" sz="2000" i="1" dirty="0" smtClean="0"/>
              <a:t>год. 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8459788" y="0"/>
            <a:ext cx="684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9" descr="C:\Users\PC\Desktop\ШПМ_2016-17\Итоги 2017\SAM_2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503398" y="-12430236"/>
            <a:ext cx="4143404" cy="2762269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0" y="0"/>
            <a:ext cx="9144000" cy="6786457"/>
            <a:chOff x="0" y="0"/>
            <a:chExt cx="9144000" cy="6786457"/>
          </a:xfrm>
        </p:grpSpPr>
        <p:pic>
          <p:nvPicPr>
            <p:cNvPr id="1026" name="Picture 2" descr="C:\Users\PC\Downloads\Школа мастерства январь 2018\AA9_239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0634" y="3714752"/>
              <a:ext cx="4146208" cy="2746173"/>
            </a:xfrm>
            <a:prstGeom prst="rect">
              <a:avLst/>
            </a:prstGeom>
            <a:noFill/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504" y="3643314"/>
              <a:ext cx="4190857" cy="3143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0" y="2843213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323850" y="188913"/>
              <a:ext cx="8820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 smtClean="0"/>
                <a:t>Темы  </a:t>
              </a:r>
              <a:r>
                <a:rPr lang="ru-RU" b="1" dirty="0"/>
                <a:t>занятий в ШПМ в </a:t>
              </a:r>
              <a:r>
                <a:rPr lang="ru-RU" b="1" dirty="0" smtClean="0"/>
                <a:t>2018/19 </a:t>
              </a:r>
              <a:r>
                <a:rPr lang="ru-RU" b="1" dirty="0"/>
                <a:t>учебном году</a:t>
              </a: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357158" y="714356"/>
              <a:ext cx="8569325" cy="2862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dirty="0" smtClean="0"/>
                <a:t>       . </a:t>
              </a:r>
              <a:r>
                <a:rPr lang="ru-RU" dirty="0"/>
                <a:t>Дата проведения – </a:t>
              </a:r>
              <a:r>
                <a:rPr lang="ru-RU" dirty="0" smtClean="0"/>
                <a:t>31.10 2018 </a:t>
              </a:r>
              <a:r>
                <a:rPr lang="ru-RU" dirty="0"/>
                <a:t>г</a:t>
              </a:r>
              <a:r>
                <a:rPr lang="ru-RU" dirty="0" smtClean="0"/>
                <a:t>.</a:t>
              </a:r>
              <a:endParaRPr lang="ru-RU" u="sng" dirty="0"/>
            </a:p>
            <a:p>
              <a:r>
                <a:rPr lang="ru-RU" u="sng" dirty="0"/>
                <a:t>Тематика занятия</a:t>
              </a:r>
              <a:r>
                <a:rPr lang="ru-RU" dirty="0"/>
                <a:t>:</a:t>
              </a:r>
              <a:endParaRPr lang="ru-RU" i="1" dirty="0"/>
            </a:p>
            <a:p>
              <a:pPr marL="342900" lvl="0" indent="-342900">
                <a:buAutoNum type="arabicPeriod"/>
              </a:pPr>
              <a:r>
                <a:rPr lang="ru-RU" i="1" dirty="0" smtClean="0"/>
                <a:t>Анализ качественного состава начинающих преподавателей – слушателей  ШПМ. Ознакомление слушателей с общим составом и планом работы ШПМ. Цели и задачи 2-х годичного обучения начинающих преподавателей в ШПМ. работы ШПМ</a:t>
              </a:r>
              <a:endParaRPr lang="ru-RU" dirty="0" smtClean="0"/>
            </a:p>
            <a:p>
              <a:pPr marL="342900" indent="-342900">
                <a:buAutoNum type="arabicPeriod"/>
              </a:pPr>
              <a:r>
                <a:rPr lang="ru-RU" i="1" dirty="0" smtClean="0"/>
                <a:t>Актуальные вопросы системы высшего образования на современном этапе его развития</a:t>
              </a:r>
              <a:r>
                <a:rPr lang="ru-RU" i="1" dirty="0" smtClean="0">
                  <a:solidFill>
                    <a:srgbClr val="7030A0"/>
                  </a:solidFill>
                </a:rPr>
                <a:t>.</a:t>
              </a:r>
            </a:p>
            <a:p>
              <a:pPr marL="342900" indent="-342900"/>
              <a:r>
                <a:rPr lang="ru-RU" i="1" dirty="0" smtClean="0">
                  <a:solidFill>
                    <a:srgbClr val="7030A0"/>
                  </a:solidFill>
                </a:rPr>
                <a:t>      Руководитель ШПМ, проф. </a:t>
              </a:r>
              <a:r>
                <a:rPr lang="ru-RU" i="1" dirty="0" err="1" smtClean="0">
                  <a:solidFill>
                    <a:srgbClr val="7030A0"/>
                  </a:solidFill>
                </a:rPr>
                <a:t>Когновицкий</a:t>
              </a:r>
              <a:r>
                <a:rPr lang="ru-RU" i="1" dirty="0" smtClean="0">
                  <a:solidFill>
                    <a:srgbClr val="7030A0"/>
                  </a:solidFill>
                </a:rPr>
                <a:t> О. С.</a:t>
              </a:r>
              <a:endParaRPr lang="ru-RU" dirty="0">
                <a:solidFill>
                  <a:srgbClr val="7030A0"/>
                </a:solidFill>
              </a:endParaRPr>
            </a:p>
            <a:p>
              <a:endParaRPr lang="ru-RU" dirty="0">
                <a:solidFill>
                  <a:srgbClr val="7030A0"/>
                </a:solidFill>
              </a:endParaRP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8459788" y="0"/>
              <a:ext cx="5048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 smtClean="0"/>
                <a:t>5</a:t>
              </a:r>
              <a:endParaRPr lang="ru-RU" dirty="0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8459788" y="0"/>
              <a:ext cx="68421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dirty="0"/>
            </a:p>
          </p:txBody>
        </p:sp>
        <p:grpSp>
          <p:nvGrpSpPr>
            <p:cNvPr id="25" name="Группа 12"/>
            <p:cNvGrpSpPr/>
            <p:nvPr/>
          </p:nvGrpSpPr>
          <p:grpSpPr>
            <a:xfrm>
              <a:off x="142844" y="285728"/>
              <a:ext cx="785818" cy="642942"/>
              <a:chOff x="5357818" y="500042"/>
              <a:chExt cx="785818" cy="642942"/>
            </a:xfrm>
          </p:grpSpPr>
          <p:sp>
            <p:nvSpPr>
              <p:cNvPr id="26" name="Двенадцатиугольник 10"/>
              <p:cNvSpPr/>
              <p:nvPr/>
            </p:nvSpPr>
            <p:spPr>
              <a:xfrm>
                <a:off x="5357818" y="500042"/>
                <a:ext cx="785818" cy="642942"/>
              </a:xfrm>
              <a:prstGeom prst="dodec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500694" y="571480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№1</a:t>
                </a:r>
                <a:endParaRPr lang="ru-RU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47298" y="94596"/>
            <a:ext cx="8668106" cy="3166682"/>
            <a:chOff x="47298" y="94596"/>
            <a:chExt cx="8668106" cy="3166682"/>
          </a:xfrm>
        </p:grpSpPr>
        <p:sp>
          <p:nvSpPr>
            <p:cNvPr id="1025" name="Rectangle 1"/>
            <p:cNvSpPr>
              <a:spLocks noChangeArrowheads="1"/>
            </p:cNvSpPr>
            <p:nvPr/>
          </p:nvSpPr>
          <p:spPr bwMode="auto">
            <a:xfrm>
              <a:off x="285720" y="214290"/>
              <a:ext cx="8429684" cy="304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269875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269875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</a:t>
              </a:r>
              <a:r>
                <a:rPr kumimoji="0" lang="ru-RU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14 ноября 2018 г. в помещении 604/2 в 15.00 состоялось ознакомление слушателей Школы педагогического мастерства со структурой и деятельностью Научно-образовательного центра </a:t>
              </a:r>
              <a:r>
                <a:rPr kumimoji="0" lang="ru-RU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«</a:t>
              </a:r>
              <a:r>
                <a:rPr kumimoji="0" lang="ru-RU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Технологии информационных и образовательных систем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»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47298" y="94596"/>
              <a:ext cx="714380" cy="785794"/>
              <a:chOff x="785786" y="3143248"/>
              <a:chExt cx="714380" cy="785794"/>
            </a:xfrm>
          </p:grpSpPr>
          <p:sp>
            <p:nvSpPr>
              <p:cNvPr id="5" name="Двенадцатиугольник 4"/>
              <p:cNvSpPr/>
              <p:nvPr/>
            </p:nvSpPr>
            <p:spPr>
              <a:xfrm>
                <a:off x="785786" y="3143248"/>
                <a:ext cx="714380" cy="785794"/>
              </a:xfrm>
              <a:prstGeom prst="dodec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857224" y="3286124"/>
                <a:ext cx="5453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/>
                  <a:t>№</a:t>
                </a:r>
                <a:r>
                  <a:rPr lang="ru-RU" sz="1600" dirty="0" smtClean="0"/>
                  <a:t>2</a:t>
                </a:r>
                <a:endParaRPr lang="ru-RU" dirty="0"/>
              </a:p>
            </p:txBody>
          </p:sp>
        </p:grpSp>
      </p:grpSp>
      <p:pic>
        <p:nvPicPr>
          <p:cNvPr id="1026" name="Picture 2" descr="C:\Users\PC\Desktop\Новая папка\14.11.18_НОЦ_ТИОС\AA9_0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61" y="3429000"/>
            <a:ext cx="3990711" cy="2643182"/>
          </a:xfrm>
          <a:prstGeom prst="rect">
            <a:avLst/>
          </a:prstGeom>
          <a:noFill/>
        </p:spPr>
      </p:pic>
      <p:pic>
        <p:nvPicPr>
          <p:cNvPr id="1027" name="Picture 3" descr="C:\Users\PC\Desktop\Новая папка\14.11.18_НОЦ_ТИОС\AA9_07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429000"/>
            <a:ext cx="4000528" cy="2649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43396" y="0"/>
            <a:ext cx="9100604" cy="6570881"/>
            <a:chOff x="43396" y="0"/>
            <a:chExt cx="9100604" cy="6570881"/>
          </a:xfrm>
        </p:grpSpPr>
        <p:sp>
          <p:nvSpPr>
            <p:cNvPr id="9218" name="Text Box 4"/>
            <p:cNvSpPr txBox="1">
              <a:spLocks noChangeArrowheads="1"/>
            </p:cNvSpPr>
            <p:nvPr/>
          </p:nvSpPr>
          <p:spPr bwMode="auto">
            <a:xfrm>
              <a:off x="250825" y="155650"/>
              <a:ext cx="8642350" cy="2916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ru-RU" dirty="0"/>
            </a:p>
            <a:p>
              <a:r>
                <a:rPr lang="ru-RU" dirty="0" smtClean="0"/>
                <a:t>             Дата </a:t>
              </a:r>
              <a:r>
                <a:rPr lang="ru-RU" dirty="0"/>
                <a:t>проведения – </a:t>
              </a:r>
              <a:r>
                <a:rPr lang="ru-RU" dirty="0" smtClean="0"/>
                <a:t>28.11 2018 </a:t>
              </a:r>
              <a:r>
                <a:rPr lang="ru-RU" dirty="0"/>
                <a:t>г.</a:t>
              </a:r>
            </a:p>
            <a:p>
              <a:endParaRPr lang="ru-RU" u="sng" dirty="0"/>
            </a:p>
            <a:p>
              <a:r>
                <a:rPr lang="ru-RU" u="sng" dirty="0"/>
                <a:t>Тема</a:t>
              </a:r>
              <a:r>
                <a:rPr lang="ru-RU" dirty="0">
                  <a:solidFill>
                    <a:srgbClr val="0070C0"/>
                  </a:solidFill>
                </a:rPr>
                <a:t>: </a:t>
              </a:r>
              <a:r>
                <a:rPr lang="ru-RU" dirty="0" smtClean="0"/>
                <a:t>1</a:t>
              </a:r>
              <a:r>
                <a:rPr lang="ru-RU" dirty="0" smtClean="0">
                  <a:solidFill>
                    <a:srgbClr val="0070C0"/>
                  </a:solidFill>
                </a:rPr>
                <a:t>. </a:t>
              </a:r>
              <a:r>
                <a:rPr lang="ru-RU" i="1" dirty="0" smtClean="0"/>
                <a:t>Законодательная и нормативно-правовая база в сфере высшего образования. Организация образовательного процесса в </a:t>
              </a:r>
              <a:r>
                <a:rPr lang="ru-RU" i="1" dirty="0" err="1" smtClean="0"/>
                <a:t>СПбГУТ</a:t>
              </a:r>
              <a:r>
                <a:rPr lang="ru-RU" i="1" dirty="0" smtClean="0"/>
                <a:t> </a:t>
              </a:r>
              <a:r>
                <a:rPr lang="ru-RU" i="1" dirty="0" err="1" smtClean="0"/>
                <a:t>в</a:t>
              </a:r>
              <a:r>
                <a:rPr lang="ru-RU" i="1" dirty="0" smtClean="0"/>
                <a:t> соответствии с новыми нормативными актами.</a:t>
              </a:r>
              <a:r>
                <a:rPr lang="ru-RU" i="1" dirty="0" smtClean="0">
                  <a:solidFill>
                    <a:srgbClr val="FF3399"/>
                  </a:solidFill>
                </a:rPr>
                <a:t>.</a:t>
              </a:r>
              <a:endParaRPr lang="ru-RU" dirty="0" smtClean="0">
                <a:solidFill>
                  <a:srgbClr val="996600"/>
                </a:solidFill>
              </a:endParaRPr>
            </a:p>
            <a:p>
              <a:r>
                <a:rPr lang="ru-RU" dirty="0" smtClean="0"/>
                <a:t>Проректор по качеству С. И. </a:t>
              </a:r>
              <a:r>
                <a:rPr lang="ru-RU" dirty="0" err="1" smtClean="0"/>
                <a:t>Ивасишин</a:t>
              </a:r>
              <a:r>
                <a:rPr lang="ru-RU" dirty="0" smtClean="0"/>
                <a:t>.</a:t>
              </a:r>
              <a:endParaRPr lang="ru-RU" dirty="0"/>
            </a:p>
            <a:p>
              <a:endParaRPr lang="ru-RU" dirty="0" smtClean="0"/>
            </a:p>
            <a:p>
              <a:r>
                <a:rPr lang="ru-RU" i="1" dirty="0" smtClean="0"/>
                <a:t>2. Откуда «пошел» и что означает термин «</a:t>
              </a:r>
              <a:r>
                <a:rPr lang="ru-RU" i="1" dirty="0" err="1" smtClean="0"/>
                <a:t>коучинг</a:t>
              </a:r>
              <a:r>
                <a:rPr lang="ru-RU" i="1" dirty="0" smtClean="0"/>
                <a:t>» в образовании</a:t>
              </a:r>
              <a:r>
                <a:rPr lang="ru-RU" dirty="0" smtClean="0"/>
                <a:t>.</a:t>
              </a:r>
            </a:p>
            <a:p>
              <a:r>
                <a:rPr lang="ru-RU" dirty="0" smtClean="0"/>
                <a:t>Слушатель ШПМ, ст. преп. Плотников П. В.</a:t>
              </a:r>
              <a:endParaRPr lang="ru-RU" dirty="0"/>
            </a:p>
            <a:p>
              <a:endParaRPr lang="ru-RU" dirty="0" smtClean="0"/>
            </a:p>
            <a:p>
              <a:endParaRPr lang="ru-RU" dirty="0" smtClean="0"/>
            </a:p>
            <a:p>
              <a:pPr>
                <a:spcBef>
                  <a:spcPct val="50000"/>
                </a:spcBef>
              </a:pPr>
              <a:endParaRPr lang="ru-RU"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8001024" y="0"/>
              <a:ext cx="1142976" cy="785794"/>
              <a:chOff x="357158" y="189192"/>
              <a:chExt cx="714380" cy="785794"/>
            </a:xfrm>
          </p:grpSpPr>
          <p:sp>
            <p:nvSpPr>
              <p:cNvPr id="4" name="Двенадцатиугольник 3"/>
              <p:cNvSpPr/>
              <p:nvPr/>
            </p:nvSpPr>
            <p:spPr>
              <a:xfrm>
                <a:off x="357158" y="189192"/>
                <a:ext cx="714380" cy="785794"/>
              </a:xfrm>
              <a:prstGeom prst="dodec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00034" y="285728"/>
                <a:ext cx="500066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№</a:t>
                </a:r>
                <a:r>
                  <a:rPr lang="ru-RU" sz="1600" dirty="0" smtClean="0"/>
                  <a:t>3</a:t>
                </a:r>
                <a:endParaRPr lang="ru-RU" dirty="0"/>
              </a:p>
            </p:txBody>
          </p:sp>
        </p:grpSp>
        <p:pic>
          <p:nvPicPr>
            <p:cNvPr id="2050" name="Picture 2" descr="C:\Users\PC\Downloads\ШПМ_8.06.16\AA9_206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96" y="3596019"/>
              <a:ext cx="4385728" cy="2904815"/>
            </a:xfrm>
            <a:prstGeom prst="rect">
              <a:avLst/>
            </a:prstGeom>
            <a:noFill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00562" y="3571876"/>
              <a:ext cx="3998909" cy="2999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144000" cy="6715124"/>
            <a:chOff x="0" y="0"/>
            <a:chExt cx="9144000" cy="6715124"/>
          </a:xfrm>
        </p:grpSpPr>
        <p:sp>
          <p:nvSpPr>
            <p:cNvPr id="10242" name="Rectangle 5"/>
            <p:cNvSpPr>
              <a:spLocks noChangeArrowheads="1"/>
            </p:cNvSpPr>
            <p:nvPr/>
          </p:nvSpPr>
          <p:spPr bwMode="auto">
            <a:xfrm>
              <a:off x="0" y="3157538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0243" name="Text Box 15"/>
            <p:cNvSpPr txBox="1">
              <a:spLocks noChangeArrowheads="1"/>
            </p:cNvSpPr>
            <p:nvPr/>
          </p:nvSpPr>
          <p:spPr bwMode="auto">
            <a:xfrm>
              <a:off x="428596" y="0"/>
              <a:ext cx="8424862" cy="3970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ru-RU" dirty="0"/>
            </a:p>
            <a:p>
              <a:endParaRPr lang="ru-RU" dirty="0"/>
            </a:p>
            <a:p>
              <a:r>
                <a:rPr lang="ru-RU" dirty="0" smtClean="0"/>
                <a:t>                      </a:t>
              </a:r>
              <a:r>
                <a:rPr lang="ru-RU" dirty="0"/>
                <a:t>Дата проведения – </a:t>
              </a:r>
              <a:r>
                <a:rPr lang="ru-RU" dirty="0" smtClean="0"/>
                <a:t>12.12 2018 </a:t>
              </a:r>
              <a:r>
                <a:rPr lang="ru-RU" dirty="0"/>
                <a:t>г.</a:t>
              </a:r>
              <a:endParaRPr lang="ru-RU" u="sng" dirty="0"/>
            </a:p>
            <a:p>
              <a:endParaRPr lang="ru-RU" u="sng" dirty="0"/>
            </a:p>
            <a:p>
              <a:r>
                <a:rPr lang="ru-RU" u="sng" dirty="0"/>
                <a:t>Тема семинара</a:t>
              </a:r>
              <a:r>
                <a:rPr lang="ru-RU" dirty="0" smtClean="0"/>
                <a:t>:</a:t>
              </a:r>
            </a:p>
            <a:p>
              <a:pPr marL="342900" indent="-342900">
                <a:buAutoNum type="arabicPeriod"/>
              </a:pPr>
              <a:r>
                <a:rPr lang="ru-RU" i="1" dirty="0" smtClean="0"/>
                <a:t>Педагогическое мастерство преподавателя технического вуза как наставника и воспитателя студентов. Формы и методы воспитательной работы со студентами. Оценка воспитательной работы преподавателя.</a:t>
              </a:r>
              <a:endParaRPr lang="ru-RU" dirty="0" smtClean="0"/>
            </a:p>
            <a:p>
              <a:pPr marL="342900" indent="-342900"/>
              <a:r>
                <a:rPr lang="ru-RU" dirty="0" smtClean="0"/>
                <a:t>      Начальник управления  по воспитательной  и социальной работе, к.п.н. </a:t>
              </a:r>
              <a:r>
                <a:rPr lang="ru-RU" dirty="0" err="1" smtClean="0"/>
                <a:t>Штеренберг</a:t>
              </a:r>
              <a:r>
                <a:rPr lang="ru-RU" dirty="0" smtClean="0"/>
                <a:t> И. Г.</a:t>
              </a:r>
              <a:endParaRPr lang="ru-RU" dirty="0"/>
            </a:p>
            <a:p>
              <a:r>
                <a:rPr lang="ru-RU" dirty="0" smtClean="0"/>
                <a:t>2</a:t>
              </a:r>
              <a:r>
                <a:rPr lang="ru-RU" i="1" dirty="0" smtClean="0"/>
                <a:t>. Прошлое и настоящее Музея </a:t>
              </a:r>
              <a:r>
                <a:rPr lang="ru-RU" i="1" dirty="0" err="1" smtClean="0"/>
                <a:t>СПбГУТ</a:t>
              </a:r>
              <a:r>
                <a:rPr lang="ru-RU" i="1" dirty="0" smtClean="0"/>
                <a:t> и его роль в воспитательном процессе</a:t>
              </a:r>
              <a:r>
                <a:rPr lang="ru-RU" dirty="0" smtClean="0"/>
                <a:t>. </a:t>
              </a:r>
            </a:p>
            <a:p>
              <a:r>
                <a:rPr lang="ru-RU" dirty="0" smtClean="0"/>
                <a:t>Директор музея </a:t>
              </a:r>
              <a:r>
                <a:rPr lang="ru-RU" dirty="0" err="1" smtClean="0"/>
                <a:t>Дерипаско</a:t>
              </a:r>
              <a:r>
                <a:rPr lang="ru-RU" dirty="0" smtClean="0"/>
                <a:t> С. В. </a:t>
              </a:r>
              <a:endParaRPr lang="ru-RU" dirty="0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642910" y="357166"/>
              <a:ext cx="714380" cy="642942"/>
              <a:chOff x="5643570" y="357166"/>
              <a:chExt cx="714380" cy="642942"/>
            </a:xfrm>
          </p:grpSpPr>
          <p:sp>
            <p:nvSpPr>
              <p:cNvPr id="5" name="Двенадцатиугольник 4"/>
              <p:cNvSpPr/>
              <p:nvPr/>
            </p:nvSpPr>
            <p:spPr>
              <a:xfrm>
                <a:off x="5643570" y="357166"/>
                <a:ext cx="714380" cy="642942"/>
              </a:xfrm>
              <a:prstGeom prst="dodec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715008" y="500042"/>
                <a:ext cx="6429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№4</a:t>
                </a:r>
                <a:endParaRPr lang="ru-RU" dirty="0"/>
              </a:p>
            </p:txBody>
          </p:sp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29036" y="3929066"/>
              <a:ext cx="3714964" cy="278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71670" y="3929066"/>
              <a:ext cx="3643338" cy="2732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3929066"/>
              <a:ext cx="1785982" cy="2720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85720" y="214290"/>
            <a:ext cx="8501122" cy="6174273"/>
            <a:chOff x="285720" y="214290"/>
            <a:chExt cx="8501122" cy="6174273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85720" y="214290"/>
              <a:ext cx="714380" cy="642942"/>
              <a:chOff x="5643570" y="357166"/>
              <a:chExt cx="714380" cy="642942"/>
            </a:xfrm>
          </p:grpSpPr>
          <p:sp>
            <p:nvSpPr>
              <p:cNvPr id="7" name="Двенадцатиугольник 6"/>
              <p:cNvSpPr/>
              <p:nvPr/>
            </p:nvSpPr>
            <p:spPr>
              <a:xfrm>
                <a:off x="5643570" y="357166"/>
                <a:ext cx="714380" cy="642942"/>
              </a:xfrm>
              <a:prstGeom prst="dodec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715008" y="500042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№5</a:t>
                </a:r>
                <a:endParaRPr lang="ru-RU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571604" y="285728"/>
              <a:ext cx="6357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Дата проведения –  30.01. 2019 г.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5720" y="1000108"/>
              <a:ext cx="8286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u="sng" dirty="0" smtClean="0"/>
                <a:t>Тема</a:t>
              </a:r>
              <a:r>
                <a:rPr lang="ru-RU" dirty="0" smtClean="0">
                  <a:solidFill>
                    <a:srgbClr val="0070C0"/>
                  </a:solidFill>
                </a:rPr>
                <a:t>: </a:t>
              </a:r>
              <a:endParaRPr lang="ru-RU" dirty="0"/>
            </a:p>
          </p:txBody>
        </p:sp>
        <p:sp>
          <p:nvSpPr>
            <p:cNvPr id="49154" name="Rectangle 2"/>
            <p:cNvSpPr>
              <a:spLocks noChangeArrowheads="1"/>
            </p:cNvSpPr>
            <p:nvPr/>
          </p:nvSpPr>
          <p:spPr bwMode="auto">
            <a:xfrm>
              <a:off x="1214446" y="928670"/>
              <a:ext cx="7572396" cy="224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1)</a:t>
              </a:r>
              <a:r>
                <a:rPr kumimoji="0" lang="ru-RU" sz="2000" b="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Планирование,</a:t>
              </a:r>
              <a:r>
                <a:rPr kumimoji="0" lang="ru-RU" sz="2000" b="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организация и оценка эффективности самостоятельной работы студентов (на примере факультета РТС)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Декан факультета , доц. </a:t>
              </a:r>
              <a:r>
                <a:rPr lang="ru-RU" sz="2000" dirty="0" err="1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Кирик</a:t>
              </a:r>
              <a:r>
                <a:rPr lang="ru-RU" sz="20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Д. И.</a:t>
              </a:r>
              <a:r>
                <a:rPr kumimoji="0" lang="ru-RU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2) Опыт организации самостоятельной работы студентов на примере кафедры </a:t>
              </a:r>
              <a:r>
                <a:rPr lang="ru-RU" sz="2000" dirty="0" err="1" smtClean="0">
                  <a:latin typeface="Arial" pitchFamily="34" charset="0"/>
                  <a:cs typeface="Arial" pitchFamily="34" charset="0"/>
                </a:rPr>
                <a:t>Инф</a:t>
              </a: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. и КД.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Слушательница ШПМ, ст. пр. каф. </a:t>
              </a:r>
              <a:r>
                <a:rPr kumimoji="0" lang="ru-RU" sz="2000" b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ИиКД</a:t>
              </a:r>
              <a:r>
                <a:rPr kumimoji="0" lang="ru-RU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 Соловьёва А. В.</a:t>
              </a: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472" y="3411150"/>
              <a:ext cx="3857652" cy="2893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3438" y="3357562"/>
              <a:ext cx="4041574" cy="3031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1119</Words>
  <Application>Microsoft PowerPoint</Application>
  <PresentationFormat>Экран (4:3)</PresentationFormat>
  <Paragraphs>188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gut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opds</dc:creator>
  <cp:lastModifiedBy>PC</cp:lastModifiedBy>
  <cp:revision>191</cp:revision>
  <dcterms:created xsi:type="dcterms:W3CDTF">2013-02-25T19:00:11Z</dcterms:created>
  <dcterms:modified xsi:type="dcterms:W3CDTF">2019-11-05T10:31:12Z</dcterms:modified>
</cp:coreProperties>
</file>